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Lst>
  <p:notesMasterIdLst>
    <p:notesMasterId r:id="rId15"/>
  </p:notesMasterIdLst>
  <p:sldIdLst>
    <p:sldId id="257" r:id="rId7"/>
    <p:sldId id="258" r:id="rId8"/>
    <p:sldId id="282" r:id="rId9"/>
    <p:sldId id="281" r:id="rId10"/>
    <p:sldId id="283" r:id="rId11"/>
    <p:sldId id="284" r:id="rId12"/>
    <p:sldId id="285" r:id="rId13"/>
    <p:sldId id="286" r:id="rId14"/>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01E"/>
    <a:srgbClr val="E4F8E7"/>
    <a:srgbClr val="CBE4CE"/>
    <a:srgbClr val="60986E"/>
    <a:srgbClr val="09321E"/>
    <a:srgbClr val="092E1E"/>
    <a:srgbClr val="09361E"/>
    <a:srgbClr val="09411E"/>
    <a:srgbClr val="F18921"/>
    <a:srgbClr val="F8C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43A5D-5FD1-4572-8BF9-162DF43BD26F}" v="1" dt="2020-09-26T17:08:54.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6"/>
    <p:restoredTop sz="59669" autoAdjust="0"/>
  </p:normalViewPr>
  <p:slideViewPr>
    <p:cSldViewPr snapToGrid="0" snapToObjects="1">
      <p:cViewPr varScale="1">
        <p:scale>
          <a:sx n="39" d="100"/>
          <a:sy n="39" d="100"/>
        </p:scale>
        <p:origin x="1212" y="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ára Hildur Jóhannsdóttir" userId="S::barahildur_rikissattasemjari.is#ext#@governmentis.onmicrosoft.com::29a14658-2aab-46bd-8c0b-9caea726cbb4" providerId="AD" clId="Web-{9D743A5D-5FD1-4572-8BF9-162DF43BD26F}"/>
    <pc:docChg chg="modSld">
      <pc:chgData name="Bára Hildur Jóhannsdóttir" userId="S::barahildur_rikissattasemjari.is#ext#@governmentis.onmicrosoft.com::29a14658-2aab-46bd-8c0b-9caea726cbb4" providerId="AD" clId="Web-{9D743A5D-5FD1-4572-8BF9-162DF43BD26F}" dt="2020-09-26T17:08:54.669" v="0" actId="14100"/>
      <pc:docMkLst>
        <pc:docMk/>
      </pc:docMkLst>
      <pc:sldChg chg="modSp">
        <pc:chgData name="Bára Hildur Jóhannsdóttir" userId="S::barahildur_rikissattasemjari.is#ext#@governmentis.onmicrosoft.com::29a14658-2aab-46bd-8c0b-9caea726cbb4" providerId="AD" clId="Web-{9D743A5D-5FD1-4572-8BF9-162DF43BD26F}" dt="2020-09-26T17:08:54.669" v="0" actId="14100"/>
        <pc:sldMkLst>
          <pc:docMk/>
          <pc:sldMk cId="2241934540" sldId="257"/>
        </pc:sldMkLst>
        <pc:spChg chg="mod">
          <ac:chgData name="Bára Hildur Jóhannsdóttir" userId="S::barahildur_rikissattasemjari.is#ext#@governmentis.onmicrosoft.com::29a14658-2aab-46bd-8c0b-9caea726cbb4" providerId="AD" clId="Web-{9D743A5D-5FD1-4572-8BF9-162DF43BD26F}" dt="2020-09-26T17:08:54.669" v="0" actId="14100"/>
          <ac:spMkLst>
            <pc:docMk/>
            <pc:sldMk cId="2241934540" sldId="257"/>
            <ac:spMk id="5" creationId="{2A7A135A-C741-4542-8664-141FB8F21C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26D10-4C6B-4DA9-9638-9766483D8BB0}" type="datetimeFigureOut">
              <a:rPr lang="is-IS" smtClean="0"/>
              <a:t>26.9.2020</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3E03E-0171-4A3D-9BE5-9B3202A5F6D6}" type="slidenum">
              <a:rPr lang="is-IS" smtClean="0"/>
              <a:t>‹#›</a:t>
            </a:fld>
            <a:endParaRPr lang="is-IS"/>
          </a:p>
        </p:txBody>
      </p:sp>
    </p:spTree>
    <p:extLst>
      <p:ext uri="{BB962C8B-B14F-4D97-AF65-F5344CB8AC3E}">
        <p14:creationId xmlns:p14="http://schemas.microsoft.com/office/powerpoint/2010/main" val="339622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Um </a:t>
            </a:r>
            <a:r>
              <a:rPr lang="en-GB" dirty="0" err="1"/>
              <a:t>vinnutíma</a:t>
            </a:r>
            <a:r>
              <a:rPr lang="en-GB" dirty="0"/>
              <a:t> </a:t>
            </a:r>
            <a:r>
              <a:rPr lang="en-GB" dirty="0" err="1"/>
              <a:t>er</a:t>
            </a:r>
            <a:r>
              <a:rPr lang="en-GB" dirty="0"/>
              <a:t> </a:t>
            </a:r>
            <a:r>
              <a:rPr lang="en-GB" dirty="0" err="1"/>
              <a:t>fjallað</a:t>
            </a:r>
            <a:r>
              <a:rPr lang="en-GB" dirty="0"/>
              <a:t> í </a:t>
            </a:r>
            <a:r>
              <a:rPr lang="en-GB" dirty="0" err="1"/>
              <a:t>kjarasamningum</a:t>
            </a:r>
            <a:r>
              <a:rPr lang="en-GB" dirty="0"/>
              <a:t>. Í </a:t>
            </a:r>
            <a:r>
              <a:rPr lang="en-GB" dirty="0" err="1"/>
              <a:t>kjarasamningum</a:t>
            </a:r>
            <a:r>
              <a:rPr lang="en-GB" dirty="0"/>
              <a:t> 2020 var </a:t>
            </a:r>
            <a:r>
              <a:rPr lang="en-GB" dirty="0" err="1"/>
              <a:t>samið</a:t>
            </a:r>
            <a:r>
              <a:rPr lang="en-GB" dirty="0"/>
              <a:t> um </a:t>
            </a:r>
            <a:r>
              <a:rPr lang="en-GB" dirty="0" err="1"/>
              <a:t>betri</a:t>
            </a:r>
            <a:r>
              <a:rPr lang="en-GB" dirty="0"/>
              <a:t> </a:t>
            </a:r>
            <a:r>
              <a:rPr lang="en-GB" dirty="0" err="1"/>
              <a:t>vinnutíma</a:t>
            </a:r>
            <a:r>
              <a:rPr lang="en-GB" dirty="0"/>
              <a:t>, </a:t>
            </a:r>
            <a:r>
              <a:rPr lang="en-GB" dirty="0" err="1"/>
              <a:t>svo</a:t>
            </a:r>
            <a:r>
              <a:rPr lang="en-GB" dirty="0"/>
              <a:t> </a:t>
            </a:r>
            <a:r>
              <a:rPr lang="en-GB" dirty="0" err="1"/>
              <a:t>vinnutími</a:t>
            </a:r>
            <a:r>
              <a:rPr lang="en-GB" dirty="0"/>
              <a:t> </a:t>
            </a:r>
            <a:r>
              <a:rPr lang="en-GB" dirty="0" err="1"/>
              <a:t>vaktavinnufólks</a:t>
            </a:r>
            <a:r>
              <a:rPr lang="en-GB" dirty="0"/>
              <a:t> </a:t>
            </a:r>
            <a:r>
              <a:rPr lang="en-GB" dirty="0" err="1"/>
              <a:t>verður</a:t>
            </a:r>
            <a:r>
              <a:rPr lang="en-GB" dirty="0"/>
              <a:t> 36 </a:t>
            </a:r>
            <a:r>
              <a:rPr lang="en-GB" dirty="0" err="1"/>
              <a:t>stundir</a:t>
            </a:r>
            <a:r>
              <a:rPr lang="en-GB" dirty="0"/>
              <a:t> </a:t>
            </a:r>
            <a:r>
              <a:rPr lang="en-GB" dirty="0" err="1"/>
              <a:t>frá</a:t>
            </a:r>
            <a:r>
              <a:rPr lang="en-GB" dirty="0"/>
              <a:t> 1. </a:t>
            </a:r>
            <a:r>
              <a:rPr lang="en-GB" dirty="0" err="1"/>
              <a:t>maí</a:t>
            </a:r>
            <a:r>
              <a:rPr lang="en-GB" dirty="0"/>
              <a:t> 2021. </a:t>
            </a:r>
          </a:p>
          <a:p>
            <a:endParaRPr lang="en-GB" dirty="0"/>
          </a:p>
          <a:p>
            <a:r>
              <a:rPr lang="is-IS" dirty="0"/>
              <a:t>Dagvinnumörk eru skilgreind í kjarasamningi. Oft eru þau á milli 8 og 17 á virkum dögum, en þó má semja um annað.</a:t>
            </a:r>
          </a:p>
          <a:p>
            <a:endParaRPr lang="is-IS" dirty="0"/>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Hámarksvinnutími að yfirvinnu meðtalinni skal ekki vera umfram 48 klukkustundir á viku að meðaltali á hverju fjögurra mánaða tímabili. Vinnutími næturvinnu starfsmanna skal að jafnaði ekki vera lengri en átta klukkustundir á hverju 24 klukkustunda tímabili. Þó er heimilt að víkja fá þessu í kjarasamningi.</a:t>
            </a:r>
            <a:endParaRPr lang="en-GB" dirty="0"/>
          </a:p>
          <a:p>
            <a:endParaRPr lang="is-IS" dirty="0"/>
          </a:p>
          <a:p>
            <a:endParaRPr lang="is-IS" dirty="0"/>
          </a:p>
          <a:p>
            <a:endParaRPr lang="is-IS" dirty="0"/>
          </a:p>
          <a:p>
            <a:endParaRPr lang="is-IS" dirty="0"/>
          </a:p>
        </p:txBody>
      </p:sp>
      <p:sp>
        <p:nvSpPr>
          <p:cNvPr id="4" name="Slide Number Placeholder 3"/>
          <p:cNvSpPr>
            <a:spLocks noGrp="1"/>
          </p:cNvSpPr>
          <p:nvPr>
            <p:ph type="sldNum" sz="quarter" idx="5"/>
          </p:nvPr>
        </p:nvSpPr>
        <p:spPr/>
        <p:txBody>
          <a:bodyPr/>
          <a:lstStyle/>
          <a:p>
            <a:fld id="{5983E03E-0171-4A3D-9BE5-9B3202A5F6D6}" type="slidenum">
              <a:rPr lang="is-IS" smtClean="0"/>
              <a:t>2</a:t>
            </a:fld>
            <a:endParaRPr lang="is-IS"/>
          </a:p>
        </p:txBody>
      </p:sp>
    </p:spTree>
    <p:extLst>
      <p:ext uri="{BB962C8B-B14F-4D97-AF65-F5344CB8AC3E}">
        <p14:creationId xmlns:p14="http://schemas.microsoft.com/office/powerpoint/2010/main" val="354832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Reglur</a:t>
            </a:r>
            <a:r>
              <a:rPr lang="en-GB" dirty="0"/>
              <a:t> um </a:t>
            </a:r>
            <a:r>
              <a:rPr lang="en-GB" dirty="0" err="1"/>
              <a:t>hvíldartíma</a:t>
            </a:r>
            <a:r>
              <a:rPr lang="en-GB" dirty="0"/>
              <a:t> </a:t>
            </a:r>
            <a:r>
              <a:rPr lang="en-GB" dirty="0" err="1"/>
              <a:t>eiga</a:t>
            </a:r>
            <a:r>
              <a:rPr lang="en-GB" dirty="0"/>
              <a:t> </a:t>
            </a:r>
            <a:r>
              <a:rPr lang="en-GB" dirty="0" err="1"/>
              <a:t>uppruna</a:t>
            </a:r>
            <a:r>
              <a:rPr lang="en-GB" dirty="0"/>
              <a:t> </a:t>
            </a:r>
            <a:r>
              <a:rPr lang="en-GB" dirty="0" err="1"/>
              <a:t>sinn</a:t>
            </a:r>
            <a:r>
              <a:rPr lang="en-GB" dirty="0"/>
              <a:t> í </a:t>
            </a:r>
            <a:r>
              <a:rPr lang="en-GB" dirty="0" err="1"/>
              <a:t>Evróputilskipun</a:t>
            </a:r>
            <a:r>
              <a:rPr lang="en-GB" dirty="0"/>
              <a:t> </a:t>
            </a:r>
            <a:r>
              <a:rPr lang="en-GB" dirty="0" err="1"/>
              <a:t>sem</a:t>
            </a:r>
            <a:r>
              <a:rPr lang="en-GB" dirty="0"/>
              <a:t> </a:t>
            </a:r>
            <a:r>
              <a:rPr lang="en-GB" dirty="0" err="1"/>
              <a:t>hefur</a:t>
            </a:r>
            <a:r>
              <a:rPr lang="en-GB" dirty="0"/>
              <a:t> </a:t>
            </a:r>
            <a:r>
              <a:rPr lang="en-GB" dirty="0" err="1"/>
              <a:t>verið</a:t>
            </a:r>
            <a:r>
              <a:rPr lang="en-GB" dirty="0"/>
              <a:t> </a:t>
            </a:r>
            <a:r>
              <a:rPr lang="en-GB" dirty="0" err="1"/>
              <a:t>tekin</a:t>
            </a:r>
            <a:r>
              <a:rPr lang="en-GB" dirty="0"/>
              <a:t> </a:t>
            </a:r>
            <a:r>
              <a:rPr lang="en-GB" dirty="0" err="1"/>
              <a:t>upp</a:t>
            </a:r>
            <a:r>
              <a:rPr lang="en-GB" dirty="0"/>
              <a:t> á </a:t>
            </a:r>
            <a:r>
              <a:rPr lang="en-GB" dirty="0" err="1"/>
              <a:t>Íslandi</a:t>
            </a:r>
            <a:r>
              <a:rPr lang="en-GB" dirty="0"/>
              <a:t>. </a:t>
            </a:r>
            <a:r>
              <a:rPr lang="en-GB" dirty="0" err="1"/>
              <a:t>Reglurnar</a:t>
            </a:r>
            <a:r>
              <a:rPr lang="en-GB" dirty="0"/>
              <a:t> </a:t>
            </a:r>
            <a:r>
              <a:rPr lang="en-GB" dirty="0" err="1"/>
              <a:t>hafa</a:t>
            </a:r>
            <a:r>
              <a:rPr lang="en-GB" dirty="0"/>
              <a:t> </a:t>
            </a:r>
            <a:r>
              <a:rPr lang="en-GB" dirty="0" err="1"/>
              <a:t>verið</a:t>
            </a:r>
            <a:r>
              <a:rPr lang="en-GB" dirty="0"/>
              <a:t> </a:t>
            </a:r>
            <a:r>
              <a:rPr lang="en-GB" dirty="0" err="1"/>
              <a:t>innleiddar</a:t>
            </a:r>
            <a:r>
              <a:rPr lang="en-GB" dirty="0"/>
              <a:t> í </a:t>
            </a:r>
            <a:r>
              <a:rPr lang="en-GB" dirty="0" err="1"/>
              <a:t>vinnuverndarlögin</a:t>
            </a:r>
            <a:r>
              <a:rPr lang="en-GB" dirty="0"/>
              <a:t> </a:t>
            </a:r>
            <a:r>
              <a:rPr lang="en-GB" dirty="0" err="1"/>
              <a:t>og</a:t>
            </a:r>
            <a:r>
              <a:rPr lang="en-GB" dirty="0"/>
              <a:t> í </a:t>
            </a:r>
            <a:r>
              <a:rPr lang="en-GB" dirty="0" err="1"/>
              <a:t>alla</a:t>
            </a:r>
            <a:r>
              <a:rPr lang="en-GB" dirty="0"/>
              <a:t> </a:t>
            </a:r>
            <a:r>
              <a:rPr lang="en-GB" dirty="0" err="1"/>
              <a:t>kjarasamninga</a:t>
            </a:r>
            <a:r>
              <a:rPr lang="en-GB" dirty="0"/>
              <a:t>.</a:t>
            </a:r>
          </a:p>
          <a:p>
            <a:endParaRPr lang="en-GB" dirty="0"/>
          </a:p>
          <a:p>
            <a:r>
              <a:rPr lang="en-GB" dirty="0" err="1"/>
              <a:t>Reglurnar</a:t>
            </a:r>
            <a:r>
              <a:rPr lang="en-GB" dirty="0"/>
              <a:t> </a:t>
            </a:r>
            <a:r>
              <a:rPr lang="en-GB" dirty="0" err="1"/>
              <a:t>eru</a:t>
            </a:r>
            <a:r>
              <a:rPr lang="en-GB" dirty="0"/>
              <a:t> </a:t>
            </a:r>
            <a:r>
              <a:rPr lang="en-GB" dirty="0" err="1"/>
              <a:t>lágmarksreglur</a:t>
            </a:r>
            <a:r>
              <a:rPr lang="en-GB" dirty="0"/>
              <a:t>, </a:t>
            </a:r>
            <a:r>
              <a:rPr lang="en-GB" dirty="0" err="1"/>
              <a:t>sem</a:t>
            </a:r>
            <a:r>
              <a:rPr lang="en-GB" dirty="0"/>
              <a:t> </a:t>
            </a:r>
            <a:r>
              <a:rPr lang="en-GB" dirty="0" err="1"/>
              <a:t>þýðir</a:t>
            </a:r>
            <a:r>
              <a:rPr lang="en-GB" dirty="0"/>
              <a:t> </a:t>
            </a:r>
            <a:r>
              <a:rPr lang="en-GB" dirty="0" err="1"/>
              <a:t>að</a:t>
            </a:r>
            <a:r>
              <a:rPr lang="en-GB" dirty="0"/>
              <a:t> </a:t>
            </a:r>
            <a:r>
              <a:rPr lang="en-GB" dirty="0" err="1"/>
              <a:t>almennt</a:t>
            </a:r>
            <a:r>
              <a:rPr lang="en-GB" dirty="0"/>
              <a:t> á ekki </a:t>
            </a:r>
            <a:r>
              <a:rPr lang="en-GB" dirty="0" err="1"/>
              <a:t>að</a:t>
            </a:r>
            <a:r>
              <a:rPr lang="en-GB" dirty="0"/>
              <a:t> </a:t>
            </a:r>
            <a:r>
              <a:rPr lang="en-GB" dirty="0" err="1"/>
              <a:t>víkja</a:t>
            </a:r>
            <a:r>
              <a:rPr lang="en-GB" dirty="0"/>
              <a:t> </a:t>
            </a:r>
            <a:r>
              <a:rPr lang="en-GB" dirty="0" err="1"/>
              <a:t>frá</a:t>
            </a:r>
            <a:r>
              <a:rPr lang="en-GB" dirty="0"/>
              <a:t> </a:t>
            </a:r>
            <a:r>
              <a:rPr lang="en-GB" dirty="0" err="1"/>
              <a:t>þeim</a:t>
            </a:r>
            <a:r>
              <a:rPr lang="en-GB" dirty="0"/>
              <a:t>.</a:t>
            </a:r>
          </a:p>
          <a:p>
            <a:endParaRPr lang="en-GB" dirty="0"/>
          </a:p>
          <a:p>
            <a:r>
              <a:rPr lang="en-GB" dirty="0" err="1"/>
              <a:t>Hvíldartími</a:t>
            </a:r>
            <a:r>
              <a:rPr lang="en-GB" dirty="0"/>
              <a:t> </a:t>
            </a:r>
            <a:r>
              <a:rPr lang="en-GB" dirty="0" err="1"/>
              <a:t>er</a:t>
            </a:r>
            <a:r>
              <a:rPr lang="en-GB" dirty="0"/>
              <a:t> </a:t>
            </a:r>
            <a:r>
              <a:rPr lang="en-GB" dirty="0" err="1"/>
              <a:t>stórt</a:t>
            </a:r>
            <a:r>
              <a:rPr lang="en-GB" dirty="0"/>
              <a:t> </a:t>
            </a:r>
            <a:r>
              <a:rPr lang="en-GB" dirty="0" err="1"/>
              <a:t>vinnuverndar</a:t>
            </a:r>
            <a:r>
              <a:rPr lang="en-GB" dirty="0"/>
              <a:t>- </a:t>
            </a:r>
            <a:r>
              <a:rPr lang="en-GB" dirty="0" err="1"/>
              <a:t>og</a:t>
            </a:r>
            <a:r>
              <a:rPr lang="en-GB" dirty="0"/>
              <a:t> </a:t>
            </a:r>
            <a:r>
              <a:rPr lang="en-GB" dirty="0" err="1"/>
              <a:t>öryggismál</a:t>
            </a:r>
            <a:r>
              <a:rPr lang="en-GB" dirty="0"/>
              <a:t>, </a:t>
            </a:r>
            <a:r>
              <a:rPr lang="en-GB" dirty="0" err="1"/>
              <a:t>og</a:t>
            </a:r>
            <a:r>
              <a:rPr lang="en-GB" dirty="0"/>
              <a:t> </a:t>
            </a:r>
            <a:r>
              <a:rPr lang="en-GB" dirty="0" err="1"/>
              <a:t>markmið</a:t>
            </a:r>
            <a:r>
              <a:rPr lang="en-GB" dirty="0"/>
              <a:t> </a:t>
            </a:r>
            <a:r>
              <a:rPr lang="en-GB" dirty="0" err="1"/>
              <a:t>reglnanna</a:t>
            </a:r>
            <a:r>
              <a:rPr lang="en-GB" dirty="0"/>
              <a:t> </a:t>
            </a:r>
            <a:r>
              <a:rPr lang="en-GB" dirty="0" err="1"/>
              <a:t>er</a:t>
            </a:r>
            <a:r>
              <a:rPr lang="en-GB" dirty="0"/>
              <a:t> </a:t>
            </a:r>
            <a:r>
              <a:rPr lang="en-GB" dirty="0" err="1"/>
              <a:t>að</a:t>
            </a:r>
            <a:r>
              <a:rPr lang="en-GB" dirty="0"/>
              <a:t> </a:t>
            </a:r>
            <a:r>
              <a:rPr lang="en-GB" dirty="0" err="1"/>
              <a:t>tryggja</a:t>
            </a:r>
            <a:r>
              <a:rPr lang="en-GB" dirty="0"/>
              <a:t> </a:t>
            </a:r>
            <a:r>
              <a:rPr lang="en-GB" dirty="0" err="1"/>
              <a:t>öryggi</a:t>
            </a:r>
            <a:r>
              <a:rPr lang="en-GB" dirty="0"/>
              <a:t> </a:t>
            </a:r>
            <a:r>
              <a:rPr lang="en-GB" dirty="0" err="1"/>
              <a:t>og</a:t>
            </a:r>
            <a:r>
              <a:rPr lang="en-GB" dirty="0"/>
              <a:t> </a:t>
            </a:r>
            <a:r>
              <a:rPr lang="en-GB" dirty="0" err="1"/>
              <a:t>heilsu</a:t>
            </a:r>
            <a:r>
              <a:rPr lang="en-GB" dirty="0"/>
              <a:t> </a:t>
            </a:r>
            <a:r>
              <a:rPr lang="en-GB" dirty="0" err="1"/>
              <a:t>starfsmanna</a:t>
            </a:r>
            <a:r>
              <a:rPr lang="en-GB" dirty="0"/>
              <a:t>. </a:t>
            </a:r>
          </a:p>
          <a:p>
            <a:endParaRPr lang="en-GB" dirty="0"/>
          </a:p>
          <a:p>
            <a:r>
              <a:rPr lang="en-GB" dirty="0" err="1"/>
              <a:t>Stjórnandi</a:t>
            </a:r>
            <a:r>
              <a:rPr lang="en-GB" dirty="0"/>
              <a:t> </a:t>
            </a:r>
            <a:r>
              <a:rPr lang="en-GB" dirty="0" err="1"/>
              <a:t>ber</a:t>
            </a:r>
            <a:r>
              <a:rPr lang="en-GB" dirty="0"/>
              <a:t> </a:t>
            </a:r>
            <a:r>
              <a:rPr lang="en-GB" dirty="0" err="1"/>
              <a:t>ábyrgð</a:t>
            </a:r>
            <a:r>
              <a:rPr lang="en-GB" dirty="0"/>
              <a:t> á </a:t>
            </a:r>
            <a:r>
              <a:rPr lang="en-GB" dirty="0" err="1"/>
              <a:t>því</a:t>
            </a:r>
            <a:r>
              <a:rPr lang="en-GB" dirty="0"/>
              <a:t> </a:t>
            </a:r>
            <a:r>
              <a:rPr lang="en-GB" dirty="0" err="1"/>
              <a:t>að</a:t>
            </a:r>
            <a:r>
              <a:rPr lang="en-GB" dirty="0"/>
              <a:t> </a:t>
            </a:r>
            <a:r>
              <a:rPr lang="en-GB" dirty="0" err="1"/>
              <a:t>skipuleggja</a:t>
            </a:r>
            <a:r>
              <a:rPr lang="en-GB" dirty="0"/>
              <a:t> </a:t>
            </a:r>
            <a:r>
              <a:rPr lang="en-GB" dirty="0" err="1"/>
              <a:t>vinnutíma</a:t>
            </a:r>
            <a:r>
              <a:rPr lang="en-GB" dirty="0"/>
              <a:t> </a:t>
            </a:r>
            <a:r>
              <a:rPr lang="en-GB" dirty="0" err="1"/>
              <a:t>þannig</a:t>
            </a:r>
            <a:r>
              <a:rPr lang="en-GB" dirty="0"/>
              <a:t> </a:t>
            </a:r>
            <a:r>
              <a:rPr lang="en-GB" dirty="0" err="1"/>
              <a:t>að</a:t>
            </a:r>
            <a:r>
              <a:rPr lang="en-GB" dirty="0"/>
              <a:t> </a:t>
            </a:r>
            <a:r>
              <a:rPr lang="en-GB" dirty="0" err="1"/>
              <a:t>hvíldartímareglur</a:t>
            </a:r>
            <a:r>
              <a:rPr lang="en-GB" dirty="0"/>
              <a:t> </a:t>
            </a:r>
            <a:r>
              <a:rPr lang="en-GB" dirty="0" err="1"/>
              <a:t>séu</a:t>
            </a:r>
            <a:r>
              <a:rPr lang="en-GB" dirty="0"/>
              <a:t> </a:t>
            </a:r>
            <a:r>
              <a:rPr lang="en-GB" dirty="0" err="1"/>
              <a:t>virtar</a:t>
            </a:r>
            <a:r>
              <a:rPr lang="en-GB" dirty="0"/>
              <a:t>. </a:t>
            </a:r>
            <a:r>
              <a:rPr lang="en-GB" dirty="0" err="1"/>
              <a:t>Starfsmenn</a:t>
            </a:r>
            <a:r>
              <a:rPr lang="en-GB" dirty="0"/>
              <a:t> </a:t>
            </a:r>
            <a:r>
              <a:rPr lang="en-GB" dirty="0" err="1"/>
              <a:t>sjálfir</a:t>
            </a:r>
            <a:r>
              <a:rPr lang="en-GB" dirty="0"/>
              <a:t> </a:t>
            </a:r>
            <a:r>
              <a:rPr lang="en-GB" dirty="0" err="1"/>
              <a:t>bera</a:t>
            </a:r>
            <a:r>
              <a:rPr lang="en-GB" dirty="0"/>
              <a:t> </a:t>
            </a:r>
            <a:r>
              <a:rPr lang="en-GB" dirty="0" err="1"/>
              <a:t>þó</a:t>
            </a:r>
            <a:r>
              <a:rPr lang="en-GB" dirty="0"/>
              <a:t> </a:t>
            </a:r>
            <a:r>
              <a:rPr lang="en-GB" dirty="0" err="1"/>
              <a:t>einnig</a:t>
            </a:r>
            <a:r>
              <a:rPr lang="en-GB" dirty="0"/>
              <a:t> </a:t>
            </a:r>
            <a:r>
              <a:rPr lang="en-GB" dirty="0" err="1"/>
              <a:t>ábyrgð</a:t>
            </a:r>
            <a:r>
              <a:rPr lang="en-GB" dirty="0"/>
              <a:t>, </a:t>
            </a:r>
            <a:r>
              <a:rPr lang="en-GB" dirty="0" err="1"/>
              <a:t>til</a:t>
            </a:r>
            <a:r>
              <a:rPr lang="en-GB" dirty="0"/>
              <a:t> </a:t>
            </a:r>
            <a:r>
              <a:rPr lang="en-GB" dirty="0" err="1"/>
              <a:t>dæmis</a:t>
            </a:r>
            <a:r>
              <a:rPr lang="en-GB" dirty="0"/>
              <a:t> </a:t>
            </a:r>
            <a:r>
              <a:rPr lang="en-GB" dirty="0" err="1"/>
              <a:t>eiga</a:t>
            </a:r>
            <a:r>
              <a:rPr lang="en-GB" dirty="0"/>
              <a:t> </a:t>
            </a:r>
            <a:r>
              <a:rPr lang="en-GB" dirty="0" err="1"/>
              <a:t>þeir</a:t>
            </a:r>
            <a:r>
              <a:rPr lang="en-GB" dirty="0"/>
              <a:t> </a:t>
            </a:r>
            <a:r>
              <a:rPr lang="en-GB" dirty="0" err="1"/>
              <a:t>alls</a:t>
            </a:r>
            <a:r>
              <a:rPr lang="en-GB" dirty="0"/>
              <a:t> ekki </a:t>
            </a:r>
            <a:r>
              <a:rPr lang="en-GB" dirty="0" err="1"/>
              <a:t>að</a:t>
            </a:r>
            <a:r>
              <a:rPr lang="en-GB" dirty="0"/>
              <a:t> </a:t>
            </a:r>
            <a:r>
              <a:rPr lang="en-GB" dirty="0" err="1"/>
              <a:t>óska</a:t>
            </a:r>
            <a:r>
              <a:rPr lang="en-GB" dirty="0"/>
              <a:t> </a:t>
            </a:r>
            <a:r>
              <a:rPr lang="en-GB" dirty="0" err="1"/>
              <a:t>sér</a:t>
            </a:r>
            <a:r>
              <a:rPr lang="en-GB" dirty="0"/>
              <a:t> </a:t>
            </a:r>
            <a:r>
              <a:rPr lang="en-GB" dirty="0" err="1"/>
              <a:t>vakta</a:t>
            </a:r>
            <a:r>
              <a:rPr lang="en-GB" dirty="0"/>
              <a:t> </a:t>
            </a:r>
            <a:r>
              <a:rPr lang="en-GB" dirty="0" err="1"/>
              <a:t>sem</a:t>
            </a:r>
            <a:r>
              <a:rPr lang="en-GB" dirty="0"/>
              <a:t> </a:t>
            </a:r>
            <a:r>
              <a:rPr lang="en-GB" dirty="0" err="1"/>
              <a:t>leiða</a:t>
            </a:r>
            <a:r>
              <a:rPr lang="en-GB" dirty="0"/>
              <a:t> </a:t>
            </a:r>
            <a:r>
              <a:rPr lang="en-GB" dirty="0" err="1"/>
              <a:t>til</a:t>
            </a:r>
            <a:r>
              <a:rPr lang="en-GB" dirty="0"/>
              <a:t> </a:t>
            </a:r>
            <a:r>
              <a:rPr lang="en-GB" dirty="0" err="1"/>
              <a:t>þess</a:t>
            </a:r>
            <a:r>
              <a:rPr lang="en-GB" dirty="0"/>
              <a:t> </a:t>
            </a:r>
            <a:r>
              <a:rPr lang="en-GB" dirty="0" err="1"/>
              <a:t>að</a:t>
            </a:r>
            <a:r>
              <a:rPr lang="en-GB" dirty="0"/>
              <a:t> </a:t>
            </a:r>
            <a:r>
              <a:rPr lang="en-GB" dirty="0" err="1"/>
              <a:t>hvíldartímareglur</a:t>
            </a:r>
            <a:r>
              <a:rPr lang="en-GB" dirty="0"/>
              <a:t> </a:t>
            </a:r>
            <a:r>
              <a:rPr lang="en-GB" dirty="0" err="1"/>
              <a:t>séu</a:t>
            </a:r>
            <a:r>
              <a:rPr lang="en-GB" dirty="0"/>
              <a:t> </a:t>
            </a:r>
            <a:r>
              <a:rPr lang="en-GB" dirty="0" err="1"/>
              <a:t>brotnar</a:t>
            </a:r>
            <a:r>
              <a:rPr lang="en-GB" dirty="0"/>
              <a:t>. </a:t>
            </a:r>
          </a:p>
          <a:p>
            <a:endParaRPr lang="en-GB" dirty="0"/>
          </a:p>
        </p:txBody>
      </p:sp>
      <p:sp>
        <p:nvSpPr>
          <p:cNvPr id="4" name="Slide Number Placeholder 3"/>
          <p:cNvSpPr>
            <a:spLocks noGrp="1"/>
          </p:cNvSpPr>
          <p:nvPr>
            <p:ph type="sldNum" sz="quarter" idx="5"/>
          </p:nvPr>
        </p:nvSpPr>
        <p:spPr/>
        <p:txBody>
          <a:bodyPr/>
          <a:lstStyle/>
          <a:p>
            <a:fld id="{5983E03E-0171-4A3D-9BE5-9B3202A5F6D6}" type="slidenum">
              <a:rPr lang="is-IS" smtClean="0"/>
              <a:t>3</a:t>
            </a:fld>
            <a:endParaRPr lang="is-IS"/>
          </a:p>
        </p:txBody>
      </p:sp>
    </p:spTree>
    <p:extLst>
      <p:ext uri="{BB962C8B-B14F-4D97-AF65-F5344CB8AC3E}">
        <p14:creationId xmlns:p14="http://schemas.microsoft.com/office/powerpoint/2010/main" val="143432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0" i="0" kern="1200" dirty="0">
                <a:solidFill>
                  <a:schemeClr val="tx1"/>
                </a:solidFill>
                <a:effectLst/>
                <a:latin typeface="+mn-lt"/>
                <a:ea typeface="+mn-ea"/>
                <a:cs typeface="+mn-cs"/>
              </a:rPr>
              <a:t>Á hverjum sólarhring, reiknað frá byrjun vinnudags, skal starfsmaður fá að minnsta kosti 11 klukkustunda samfellda hvíld. </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Byrjun vinnudags miðast við hvern starfsmann, þannig ef skipulagt upphaf vinnudags starfsmanns er kl. 08:00 skal miða við það tímamark. Ef starfsmaður hefur vinnu kl. 20:00 er sólarhringurinn miðaður við það tímamark. </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Ef starfsmaður vinnur vaktavinnu er eðlilegt að miða upphaf vinnudags við merktan vinnudag á vaktskrá.</a:t>
            </a:r>
            <a:endParaRPr lang="is-IS" dirty="0"/>
          </a:p>
        </p:txBody>
      </p:sp>
      <p:sp>
        <p:nvSpPr>
          <p:cNvPr id="4" name="Slide Number Placeholder 3"/>
          <p:cNvSpPr>
            <a:spLocks noGrp="1"/>
          </p:cNvSpPr>
          <p:nvPr>
            <p:ph type="sldNum" sz="quarter" idx="5"/>
          </p:nvPr>
        </p:nvSpPr>
        <p:spPr/>
        <p:txBody>
          <a:bodyPr/>
          <a:lstStyle/>
          <a:p>
            <a:fld id="{5983E03E-0171-4A3D-9BE5-9B3202A5F6D6}" type="slidenum">
              <a:rPr lang="is-IS" smtClean="0"/>
              <a:t>4</a:t>
            </a:fld>
            <a:endParaRPr lang="is-IS"/>
          </a:p>
        </p:txBody>
      </p:sp>
    </p:spTree>
    <p:extLst>
      <p:ext uri="{BB962C8B-B14F-4D97-AF65-F5344CB8AC3E}">
        <p14:creationId xmlns:p14="http://schemas.microsoft.com/office/powerpoint/2010/main" val="177844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0" i="0" kern="1200" dirty="0">
                <a:solidFill>
                  <a:schemeClr val="tx1"/>
                </a:solidFill>
                <a:effectLst/>
                <a:latin typeface="+mn-lt"/>
                <a:ea typeface="+mn-ea"/>
                <a:cs typeface="+mn-cs"/>
              </a:rPr>
              <a:t>Heimilt er að víkja frá reglunni um 11 klukkustunda hvíld og stytta hvíldartíma niður í allt að 8 klst. á skipulegum vaktaskiptum. Þetta á t.d. við þegar starfsmaður skiptir af morgunvakt yfir á næturvakt samkvæmt skipulagi vaktskrár. Ekki á að nýta þetta úrræði umfram það sem nauðsynlegt er og mikilvægt er að haga skipulagi vaktakerfis þannig að skipti milli mismunandi tegunda vakta séu sem sjaldnast á vaktahring. Þegar samið var um betri vinnutíma voru samningsaðilar sammála um að draga úr notkun þessarar undanþágu eins mikið og kostur er.</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Einnig er heimilt að stytta samfellda lágmarkshvíld í allt að 8 klst. þegar upp koma ófyrirséð atvik, bjarga þarf verðmætum eða almannaheill krefst þess að haldið verði uppi nauðsynlegri heilbrigðis- eða öryggisþjónustu. Ef þessu fráviki er beitt skal starfsmaður fá samsvarandi hvíld í staðinn og í beinu framhaldi af slíkri vinnulotu skal starfsmaður fá 11 klst. hvíld á óskertum launum.</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Einnig má víkja frá hvíldartímaákvæðum ef ytri aðstæður, svo sem veður eða önnur náttúruöfl, slys, orkuskortur eða bilanir í vélum, krefjast þess. Það gildir eingöngu ef koma þarf í veg fyrir verulegt tjón þar til regluleg starfsemi hefur komist á að nýju. Þetta er algjör undantekning og rétt er að kalla annan starfsmann til vinnu til að leysa af starfsmann sem hefur ekki náð tilskilinni hvíld ef þess er nokkur kostur.</a:t>
            </a:r>
          </a:p>
          <a:p>
            <a:endParaRPr lang="is-I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i="0" kern="1200" dirty="0">
                <a:solidFill>
                  <a:schemeClr val="tx1"/>
                </a:solidFill>
                <a:effectLst/>
                <a:latin typeface="+mn-lt"/>
                <a:ea typeface="+mn-ea"/>
                <a:cs typeface="+mn-cs"/>
              </a:rPr>
              <a:t>Margar rannsóknir hafa sýnt að of stutt hvíld á milli vakta getur haft alvarleg áhrif á heilsu og öryggi starfsfólks. Svefn skerðist og þar með geta líkur á sjúkdómum aukist. Einnig er líklegra að starfsmaður sem ekki hefur hvílst nægilega vel á milli vakta eigi það á hættu að gera mistök. Vaktavinna á opinberum vinnumarkaði er í flestum tilvikum nauðsynleg almannaþjónusta, svo sem umönnun, heilbrigðisþjónusta og löggæsla, og mikilvægt er að tryggja öryggi allra sem þurfa á þeirri þjónustu að halda. Því skiptir máli að virða meginreglu um 11 tíma hvíld milli vakta. </a:t>
            </a:r>
          </a:p>
          <a:p>
            <a:endParaRPr lang="is-IS" sz="1200" b="0" i="0" kern="1200" dirty="0">
              <a:solidFill>
                <a:schemeClr val="tx1"/>
              </a:solidFill>
              <a:effectLst/>
              <a:latin typeface="+mn-lt"/>
              <a:ea typeface="+mn-ea"/>
              <a:cs typeface="+mn-cs"/>
            </a:endParaRPr>
          </a:p>
          <a:p>
            <a:endParaRPr lang="is-IS" sz="1200" b="0" i="0" kern="1200" dirty="0">
              <a:solidFill>
                <a:schemeClr val="tx1"/>
              </a:solidFill>
              <a:effectLst/>
              <a:latin typeface="+mn-lt"/>
              <a:ea typeface="+mn-ea"/>
              <a:cs typeface="+mn-cs"/>
            </a:endParaRPr>
          </a:p>
          <a:p>
            <a:endParaRPr lang="is-IS" sz="1200" b="0" i="0" kern="1200" dirty="0">
              <a:solidFill>
                <a:schemeClr val="tx1"/>
              </a:solidFill>
              <a:effectLst/>
              <a:latin typeface="+mn-lt"/>
              <a:ea typeface="+mn-ea"/>
              <a:cs typeface="+mn-cs"/>
            </a:endParaRPr>
          </a:p>
          <a:p>
            <a:endParaRPr lang="is-IS" dirty="0"/>
          </a:p>
        </p:txBody>
      </p:sp>
      <p:sp>
        <p:nvSpPr>
          <p:cNvPr id="4" name="Slide Number Placeholder 3"/>
          <p:cNvSpPr>
            <a:spLocks noGrp="1"/>
          </p:cNvSpPr>
          <p:nvPr>
            <p:ph type="sldNum" sz="quarter" idx="5"/>
          </p:nvPr>
        </p:nvSpPr>
        <p:spPr/>
        <p:txBody>
          <a:bodyPr/>
          <a:lstStyle/>
          <a:p>
            <a:fld id="{5983E03E-0171-4A3D-9BE5-9B3202A5F6D6}" type="slidenum">
              <a:rPr lang="is-IS" smtClean="0"/>
              <a:t>5</a:t>
            </a:fld>
            <a:endParaRPr lang="is-IS"/>
          </a:p>
        </p:txBody>
      </p:sp>
    </p:spTree>
    <p:extLst>
      <p:ext uri="{BB962C8B-B14F-4D97-AF65-F5344CB8AC3E}">
        <p14:creationId xmlns:p14="http://schemas.microsoft.com/office/powerpoint/2010/main" val="253124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0" i="0" kern="1200" dirty="0">
                <a:solidFill>
                  <a:schemeClr val="tx1"/>
                </a:solidFill>
                <a:effectLst/>
                <a:latin typeface="+mn-lt"/>
                <a:ea typeface="+mn-ea"/>
                <a:cs typeface="+mn-cs"/>
              </a:rPr>
              <a:t>Á hverju 7 daga tímabili skal starfsmaður fá a.m.k. einn vikulegan hvíldardag sem tengist beint daglegum hvíldartíma og skal miða við það að vikan hefjist á mánudegi. Starfsmaður skal þannig fá a.m.k. 35 klst. samfellda hvíld einu sinni í viku. </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Almenna reglan er að vikulegur hvíldardagur sé á sunnudegi. Það er einnig heimilt að gera samkomulag um að vikulegum frídegi sé frestað og tveir teknir saman á hverjum tveimur vikum. Einnig er heimilt að fresta vikulegum hvíldardegi þannig að tveir séu teknir saman ef sérstök þörf er á því.</a:t>
            </a:r>
            <a:endParaRPr lang="is-IS" dirty="0"/>
          </a:p>
        </p:txBody>
      </p:sp>
      <p:sp>
        <p:nvSpPr>
          <p:cNvPr id="4" name="Slide Number Placeholder 3"/>
          <p:cNvSpPr>
            <a:spLocks noGrp="1"/>
          </p:cNvSpPr>
          <p:nvPr>
            <p:ph type="sldNum" sz="quarter" idx="5"/>
          </p:nvPr>
        </p:nvSpPr>
        <p:spPr/>
        <p:txBody>
          <a:bodyPr/>
          <a:lstStyle/>
          <a:p>
            <a:fld id="{5983E03E-0171-4A3D-9BE5-9B3202A5F6D6}" type="slidenum">
              <a:rPr lang="is-IS" smtClean="0"/>
              <a:t>6</a:t>
            </a:fld>
            <a:endParaRPr lang="is-IS"/>
          </a:p>
        </p:txBody>
      </p:sp>
    </p:spTree>
    <p:extLst>
      <p:ext uri="{BB962C8B-B14F-4D97-AF65-F5344CB8AC3E}">
        <p14:creationId xmlns:p14="http://schemas.microsoft.com/office/powerpoint/2010/main" val="247473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0" i="0" kern="1200" dirty="0">
                <a:solidFill>
                  <a:schemeClr val="tx1"/>
                </a:solidFill>
                <a:effectLst/>
                <a:latin typeface="+mn-lt"/>
                <a:ea typeface="+mn-ea"/>
                <a:cs typeface="+mn-cs"/>
              </a:rPr>
              <a:t>Eins og áður segir eru reglur um hvíldartíma lágmarksreglur og á almennt ekki að víkja frá þeim nema brýna nauðsyn krefji. Þegar brot eru framin skapast frítökuréttur.</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Ef stjórnandi fer fram á að starfsmaður mæti til vinnu áður en 11 klst. lágmarkshvíld er náð skapast frítökuréttur, 1,5 klst. (í dagvinnu) fyrir hverja klukkustund sem hvíldin skerðist. Ávinnsla frítökuréttar einskorðast ekki við heilar stundir. Starfsmaður á ekki að mæta aftur til vinnu fyrr en hann hefur náð 11 klst. hvíld nema hann hafi sérstaklega verið beðinn um það.</a:t>
            </a:r>
          </a:p>
          <a:p>
            <a:r>
              <a:rPr lang="is-IS" sz="1200" b="0" i="0" kern="1200" dirty="0">
                <a:solidFill>
                  <a:schemeClr val="tx1"/>
                </a:solidFill>
                <a:effectLst/>
                <a:latin typeface="+mn-lt"/>
                <a:ea typeface="+mn-ea"/>
                <a:cs typeface="+mn-cs"/>
              </a:rPr>
              <a:t>Ef hvíld er rofin einu sinni eða oftar innan 24 stunda tímabils, miðað við upphaf vinnudags starfsmanns, skal bæta það sem vantar upp á að 11 klst. hvíld náist, miðað við lengsta hlé innan vinnulotu með frítökurétt, 1,5 klst. fyrir hverja klukkustund sem vantar upp á 11 klst. hvíld.</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Ef starfsmaður hefur unnið samtals meira en 16 klst. á einum sólarhring, miðað við upphaf vinnudags starfsmanns, án þess að ná 8 klst. samfelldri hvíld, skal starfsmaður undantekningarlaust fá 11 klst. samfellda hvíld að lokinni vinnu, án frádráttar frá launum. Frítökuréttur, 1,5 klst. (dagvinna) safnast upp fyrir hverja klst. sem unnin var umfram 16 klst.</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Frítökuréttur á einnig við ef starfsmaður vinnur það lengi á undan hvíldardegi þannig að ekki náist 11 klst. hvíld miðað við venjubundið upphaf vinnudags eða vaktar. Ef það gerist skal starfsmaður mæta síðar við upphaf næsta reglubundna vinnudags, eða frítökurétt, 1,5 klst., fyrir hverja klukkustund sem hvíldin skerðist.</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Í sumum kjarasamningum eru fleiri reglur sem snúa að frítökurétti og broti á hvíldartíma en hér er fjallað um þær helstu sem eru sameiginlegar öllum samningum. </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Uppsafnaður frítökuréttur skal koma fram á launaseðli og veittur í heilum og hálfum dögum. Frídaga vegna frítökuréttar skal veittur í samráði við starfsmann. Að auki er heimilt að greiða út 0,5 klst. (dagvinnu) af hverri 1,5 klst. sem starfsmaður hefur áunnið sér í frítökurétt, óski hann þess. Ótekinn frítökuréttur skal gerður upp við starfslok með sama hætti og orlof og fyrnist hann ekki.</a:t>
            </a:r>
          </a:p>
          <a:p>
            <a:endParaRPr lang="is-IS" sz="1200" b="0" i="0" kern="1200" dirty="0">
              <a:solidFill>
                <a:schemeClr val="tx1"/>
              </a:solidFill>
              <a:effectLst/>
              <a:latin typeface="+mn-lt"/>
              <a:ea typeface="+mn-ea"/>
              <a:cs typeface="+mn-cs"/>
            </a:endParaRPr>
          </a:p>
          <a:p>
            <a:endParaRPr lang="is-IS" dirty="0"/>
          </a:p>
        </p:txBody>
      </p:sp>
      <p:sp>
        <p:nvSpPr>
          <p:cNvPr id="4" name="Slide Number Placeholder 3"/>
          <p:cNvSpPr>
            <a:spLocks noGrp="1"/>
          </p:cNvSpPr>
          <p:nvPr>
            <p:ph type="sldNum" sz="quarter" idx="5"/>
          </p:nvPr>
        </p:nvSpPr>
        <p:spPr/>
        <p:txBody>
          <a:bodyPr/>
          <a:lstStyle/>
          <a:p>
            <a:fld id="{5983E03E-0171-4A3D-9BE5-9B3202A5F6D6}" type="slidenum">
              <a:rPr lang="is-IS" smtClean="0"/>
              <a:t>7</a:t>
            </a:fld>
            <a:endParaRPr lang="is-IS"/>
          </a:p>
        </p:txBody>
      </p:sp>
    </p:spTree>
    <p:extLst>
      <p:ext uri="{BB962C8B-B14F-4D97-AF65-F5344CB8AC3E}">
        <p14:creationId xmlns:p14="http://schemas.microsoft.com/office/powerpoint/2010/main" val="230934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Eins</a:t>
            </a:r>
            <a:r>
              <a:rPr lang="en-GB" dirty="0"/>
              <a:t> </a:t>
            </a:r>
            <a:r>
              <a:rPr lang="en-GB" dirty="0" err="1"/>
              <a:t>og</a:t>
            </a:r>
            <a:r>
              <a:rPr lang="en-GB" dirty="0"/>
              <a:t> </a:t>
            </a:r>
            <a:r>
              <a:rPr lang="en-GB" dirty="0" err="1"/>
              <a:t>áður</a:t>
            </a:r>
            <a:r>
              <a:rPr lang="en-GB" dirty="0"/>
              <a:t> </a:t>
            </a:r>
            <a:r>
              <a:rPr lang="en-GB" dirty="0" err="1"/>
              <a:t>segir</a:t>
            </a:r>
            <a:r>
              <a:rPr lang="en-GB" dirty="0"/>
              <a:t> </a:t>
            </a:r>
            <a:r>
              <a:rPr lang="en-GB" dirty="0" err="1"/>
              <a:t>eru</a:t>
            </a:r>
            <a:r>
              <a:rPr lang="en-GB" dirty="0"/>
              <a:t> </a:t>
            </a:r>
            <a:r>
              <a:rPr lang="en-GB" dirty="0" err="1"/>
              <a:t>hvíldartímareglur</a:t>
            </a:r>
            <a:r>
              <a:rPr lang="en-GB" dirty="0"/>
              <a:t> </a:t>
            </a:r>
            <a:r>
              <a:rPr lang="en-GB" dirty="0" err="1"/>
              <a:t>lágmarksreglur</a:t>
            </a:r>
            <a:r>
              <a:rPr lang="en-GB" dirty="0"/>
              <a:t> </a:t>
            </a:r>
            <a:r>
              <a:rPr lang="en-GB" dirty="0" err="1"/>
              <a:t>sem</a:t>
            </a:r>
            <a:r>
              <a:rPr lang="en-GB" dirty="0"/>
              <a:t> </a:t>
            </a:r>
            <a:r>
              <a:rPr lang="en-GB" dirty="0" err="1"/>
              <a:t>eru</a:t>
            </a:r>
            <a:r>
              <a:rPr lang="en-GB" dirty="0"/>
              <a:t> </a:t>
            </a:r>
            <a:r>
              <a:rPr lang="en-GB" dirty="0" err="1"/>
              <a:t>settar</a:t>
            </a:r>
            <a:r>
              <a:rPr lang="en-GB" dirty="0"/>
              <a:t> </a:t>
            </a:r>
            <a:r>
              <a:rPr lang="en-GB" dirty="0" err="1"/>
              <a:t>með</a:t>
            </a:r>
            <a:r>
              <a:rPr lang="en-GB" dirty="0"/>
              <a:t> </a:t>
            </a:r>
            <a:r>
              <a:rPr lang="en-GB" dirty="0" err="1"/>
              <a:t>heilsu</a:t>
            </a:r>
            <a:r>
              <a:rPr lang="en-GB" dirty="0"/>
              <a:t> </a:t>
            </a:r>
            <a:r>
              <a:rPr lang="en-GB" dirty="0" err="1"/>
              <a:t>og</a:t>
            </a:r>
            <a:r>
              <a:rPr lang="en-GB" dirty="0"/>
              <a:t> </a:t>
            </a:r>
            <a:r>
              <a:rPr lang="en-GB" dirty="0" err="1"/>
              <a:t>öryggi</a:t>
            </a:r>
            <a:r>
              <a:rPr lang="en-GB" dirty="0"/>
              <a:t> </a:t>
            </a:r>
            <a:r>
              <a:rPr lang="en-GB" dirty="0" err="1"/>
              <a:t>starfsfólks</a:t>
            </a:r>
            <a:r>
              <a:rPr lang="en-GB" dirty="0"/>
              <a:t> </a:t>
            </a:r>
            <a:r>
              <a:rPr lang="en-GB" dirty="0" err="1"/>
              <a:t>að</a:t>
            </a:r>
            <a:r>
              <a:rPr lang="en-GB" dirty="0"/>
              <a:t> </a:t>
            </a:r>
            <a:r>
              <a:rPr lang="en-GB" dirty="0" err="1"/>
              <a:t>leiðarljósi</a:t>
            </a:r>
            <a:r>
              <a:rPr lang="en-GB" dirty="0"/>
              <a:t>.</a:t>
            </a:r>
          </a:p>
          <a:p>
            <a:endParaRPr lang="en-GB" dirty="0"/>
          </a:p>
          <a:p>
            <a:r>
              <a:rPr lang="en-GB" dirty="0" err="1"/>
              <a:t>Borið</a:t>
            </a:r>
            <a:r>
              <a:rPr lang="en-GB" dirty="0"/>
              <a:t> </a:t>
            </a:r>
            <a:r>
              <a:rPr lang="en-GB" dirty="0" err="1"/>
              <a:t>hefur</a:t>
            </a:r>
            <a:r>
              <a:rPr lang="en-GB" dirty="0"/>
              <a:t> á </a:t>
            </a:r>
            <a:r>
              <a:rPr lang="en-GB" dirty="0" err="1"/>
              <a:t>því</a:t>
            </a:r>
            <a:r>
              <a:rPr lang="en-GB" dirty="0"/>
              <a:t> </a:t>
            </a:r>
            <a:r>
              <a:rPr lang="en-GB" dirty="0" err="1"/>
              <a:t>að</a:t>
            </a:r>
            <a:r>
              <a:rPr lang="en-GB" dirty="0"/>
              <a:t> </a:t>
            </a:r>
            <a:r>
              <a:rPr lang="en-GB" dirty="0" err="1"/>
              <a:t>starfsfólk</a:t>
            </a:r>
            <a:r>
              <a:rPr lang="en-GB" dirty="0"/>
              <a:t> </a:t>
            </a:r>
            <a:r>
              <a:rPr lang="en-GB" dirty="0" err="1"/>
              <a:t>og</a:t>
            </a:r>
            <a:r>
              <a:rPr lang="en-GB" dirty="0"/>
              <a:t> </a:t>
            </a:r>
            <a:r>
              <a:rPr lang="en-GB" dirty="0" err="1"/>
              <a:t>stjórnendur</a:t>
            </a:r>
            <a:r>
              <a:rPr lang="en-GB" dirty="0"/>
              <a:t> á </a:t>
            </a:r>
            <a:r>
              <a:rPr lang="en-GB" dirty="0" err="1"/>
              <a:t>vaktavinnustöðum</a:t>
            </a:r>
            <a:r>
              <a:rPr lang="en-GB" dirty="0"/>
              <a:t> </a:t>
            </a:r>
            <a:r>
              <a:rPr lang="en-GB" dirty="0" err="1"/>
              <a:t>hafa</a:t>
            </a:r>
            <a:r>
              <a:rPr lang="en-GB" dirty="0"/>
              <a:t> </a:t>
            </a:r>
            <a:r>
              <a:rPr lang="en-GB" dirty="0" err="1"/>
              <a:t>kvartað</a:t>
            </a:r>
            <a:r>
              <a:rPr lang="en-GB" dirty="0"/>
              <a:t> </a:t>
            </a:r>
            <a:r>
              <a:rPr lang="en-GB" dirty="0" err="1"/>
              <a:t>yfir</a:t>
            </a:r>
            <a:r>
              <a:rPr lang="en-GB" dirty="0"/>
              <a:t> </a:t>
            </a:r>
            <a:r>
              <a:rPr lang="en-GB" dirty="0" err="1"/>
              <a:t>því</a:t>
            </a:r>
            <a:r>
              <a:rPr lang="en-GB" dirty="0"/>
              <a:t> </a:t>
            </a:r>
            <a:r>
              <a:rPr lang="en-GB" dirty="0" err="1"/>
              <a:t>að</a:t>
            </a:r>
            <a:r>
              <a:rPr lang="en-GB" dirty="0"/>
              <a:t> </a:t>
            </a:r>
            <a:r>
              <a:rPr lang="en-GB" dirty="0" err="1"/>
              <a:t>erfitt</a:t>
            </a:r>
            <a:r>
              <a:rPr lang="en-GB" dirty="0"/>
              <a:t> </a:t>
            </a:r>
            <a:r>
              <a:rPr lang="en-GB" dirty="0" err="1"/>
              <a:t>sé</a:t>
            </a:r>
            <a:r>
              <a:rPr lang="en-GB" dirty="0"/>
              <a:t> </a:t>
            </a:r>
            <a:r>
              <a:rPr lang="en-GB" dirty="0" err="1"/>
              <a:t>að</a:t>
            </a:r>
            <a:r>
              <a:rPr lang="en-GB" dirty="0"/>
              <a:t> </a:t>
            </a:r>
            <a:r>
              <a:rPr lang="en-GB" dirty="0" err="1"/>
              <a:t>skipuleggja</a:t>
            </a:r>
            <a:r>
              <a:rPr lang="en-GB" dirty="0"/>
              <a:t> </a:t>
            </a:r>
            <a:r>
              <a:rPr lang="en-GB" dirty="0" err="1"/>
              <a:t>vinnu</a:t>
            </a:r>
            <a:r>
              <a:rPr lang="en-GB" dirty="0"/>
              <a:t>, </a:t>
            </a:r>
            <a:r>
              <a:rPr lang="en-GB" dirty="0" err="1"/>
              <a:t>sérstaklega</a:t>
            </a:r>
            <a:r>
              <a:rPr lang="en-GB" dirty="0"/>
              <a:t> </a:t>
            </a:r>
            <a:r>
              <a:rPr lang="en-GB" dirty="0" err="1"/>
              <a:t>hjá</a:t>
            </a:r>
            <a:r>
              <a:rPr lang="en-GB" dirty="0"/>
              <a:t> </a:t>
            </a:r>
            <a:r>
              <a:rPr lang="en-GB" dirty="0" err="1"/>
              <a:t>starfsfólki</a:t>
            </a:r>
            <a:r>
              <a:rPr lang="en-GB" dirty="0"/>
              <a:t> í </a:t>
            </a:r>
            <a:r>
              <a:rPr lang="en-GB" dirty="0" err="1"/>
              <a:t>fullu</a:t>
            </a:r>
            <a:r>
              <a:rPr lang="en-GB" dirty="0"/>
              <a:t> </a:t>
            </a:r>
            <a:r>
              <a:rPr lang="en-GB" dirty="0" err="1"/>
              <a:t>starfi</a:t>
            </a:r>
            <a:r>
              <a:rPr lang="en-GB" dirty="0"/>
              <a:t>, </a:t>
            </a:r>
            <a:r>
              <a:rPr lang="en-GB" dirty="0" err="1"/>
              <a:t>og</a:t>
            </a:r>
            <a:r>
              <a:rPr lang="en-GB" dirty="0"/>
              <a:t> </a:t>
            </a:r>
            <a:r>
              <a:rPr lang="en-GB" dirty="0" err="1"/>
              <a:t>virða</a:t>
            </a:r>
            <a:r>
              <a:rPr lang="en-GB" dirty="0"/>
              <a:t> á </a:t>
            </a:r>
            <a:r>
              <a:rPr lang="en-GB" dirty="0" err="1"/>
              <a:t>sama</a:t>
            </a:r>
            <a:r>
              <a:rPr lang="en-GB" dirty="0"/>
              <a:t> </a:t>
            </a:r>
            <a:r>
              <a:rPr lang="en-GB" dirty="0" err="1"/>
              <a:t>tíma</a:t>
            </a:r>
            <a:r>
              <a:rPr lang="en-GB" dirty="0"/>
              <a:t> </a:t>
            </a:r>
            <a:r>
              <a:rPr lang="en-GB" dirty="0" err="1"/>
              <a:t>hvíldartímareglur</a:t>
            </a:r>
            <a:r>
              <a:rPr lang="en-GB" dirty="0"/>
              <a:t>. </a:t>
            </a:r>
          </a:p>
          <a:p>
            <a:endParaRPr lang="en-GB" dirty="0"/>
          </a:p>
          <a:p>
            <a:r>
              <a:rPr lang="en-GB" dirty="0" err="1"/>
              <a:t>Þegar</a:t>
            </a:r>
            <a:r>
              <a:rPr lang="en-GB" dirty="0"/>
              <a:t> </a:t>
            </a:r>
            <a:r>
              <a:rPr lang="en-GB" dirty="0" err="1"/>
              <a:t>betri</a:t>
            </a:r>
            <a:r>
              <a:rPr lang="en-GB" dirty="0"/>
              <a:t> </a:t>
            </a:r>
            <a:r>
              <a:rPr lang="en-GB" dirty="0" err="1"/>
              <a:t>vinnutími</a:t>
            </a:r>
            <a:r>
              <a:rPr lang="en-GB" dirty="0"/>
              <a:t> í </a:t>
            </a:r>
            <a:r>
              <a:rPr lang="en-GB" dirty="0" err="1"/>
              <a:t>vaktavinnu</a:t>
            </a:r>
            <a:r>
              <a:rPr lang="en-GB" dirty="0"/>
              <a:t> </a:t>
            </a:r>
            <a:r>
              <a:rPr lang="en-GB" dirty="0" err="1"/>
              <a:t>tekur</a:t>
            </a:r>
            <a:r>
              <a:rPr lang="en-GB" dirty="0"/>
              <a:t> </a:t>
            </a:r>
            <a:r>
              <a:rPr lang="en-GB" dirty="0" err="1"/>
              <a:t>gildi</a:t>
            </a:r>
            <a:r>
              <a:rPr lang="en-GB" dirty="0"/>
              <a:t> </a:t>
            </a:r>
            <a:r>
              <a:rPr lang="en-GB" dirty="0" err="1"/>
              <a:t>skapaðst</a:t>
            </a:r>
            <a:r>
              <a:rPr lang="en-GB" dirty="0"/>
              <a:t> </a:t>
            </a:r>
            <a:r>
              <a:rPr lang="en-GB" dirty="0" err="1"/>
              <a:t>aukið</a:t>
            </a:r>
            <a:r>
              <a:rPr lang="en-GB" dirty="0"/>
              <a:t> </a:t>
            </a:r>
            <a:r>
              <a:rPr lang="en-GB" dirty="0" err="1"/>
              <a:t>svigrúm</a:t>
            </a:r>
            <a:r>
              <a:rPr lang="en-GB" dirty="0"/>
              <a:t> </a:t>
            </a:r>
            <a:r>
              <a:rPr lang="en-GB" dirty="0" err="1"/>
              <a:t>til</a:t>
            </a:r>
            <a:r>
              <a:rPr lang="en-GB" dirty="0"/>
              <a:t> </a:t>
            </a:r>
            <a:r>
              <a:rPr lang="en-GB" dirty="0" err="1"/>
              <a:t>að</a:t>
            </a:r>
            <a:r>
              <a:rPr lang="en-GB" dirty="0"/>
              <a:t> </a:t>
            </a:r>
            <a:r>
              <a:rPr lang="en-GB" dirty="0" err="1"/>
              <a:t>skipuleggja</a:t>
            </a:r>
            <a:r>
              <a:rPr lang="en-GB" dirty="0"/>
              <a:t> </a:t>
            </a:r>
            <a:r>
              <a:rPr lang="en-GB" dirty="0" err="1"/>
              <a:t>vaktir</a:t>
            </a:r>
            <a:r>
              <a:rPr lang="en-GB" dirty="0"/>
              <a:t> </a:t>
            </a:r>
            <a:r>
              <a:rPr lang="en-GB" dirty="0" err="1"/>
              <a:t>innan</a:t>
            </a:r>
            <a:r>
              <a:rPr lang="en-GB" dirty="0"/>
              <a:t> </a:t>
            </a:r>
            <a:r>
              <a:rPr lang="en-GB" dirty="0" err="1"/>
              <a:t>þess</a:t>
            </a:r>
            <a:r>
              <a:rPr lang="en-GB" dirty="0"/>
              <a:t> </a:t>
            </a:r>
            <a:r>
              <a:rPr lang="en-GB" dirty="0" err="1"/>
              <a:t>ramma</a:t>
            </a:r>
            <a:r>
              <a:rPr lang="en-GB" dirty="0"/>
              <a:t> </a:t>
            </a:r>
            <a:r>
              <a:rPr lang="en-GB" dirty="0" err="1"/>
              <a:t>sem</a:t>
            </a:r>
            <a:r>
              <a:rPr lang="en-GB" dirty="0"/>
              <a:t> </a:t>
            </a:r>
            <a:r>
              <a:rPr lang="en-GB" dirty="0" err="1"/>
              <a:t>hvíldartímareglur</a:t>
            </a:r>
            <a:r>
              <a:rPr lang="en-GB" dirty="0"/>
              <a:t> </a:t>
            </a:r>
            <a:r>
              <a:rPr lang="en-GB" dirty="0" err="1"/>
              <a:t>setja</a:t>
            </a:r>
            <a:r>
              <a:rPr lang="en-GB" dirty="0"/>
              <a:t>. </a:t>
            </a:r>
            <a:r>
              <a:rPr lang="en-GB" dirty="0" err="1"/>
              <a:t>Draga</a:t>
            </a:r>
            <a:r>
              <a:rPr lang="en-GB" dirty="0"/>
              <a:t> á </a:t>
            </a:r>
            <a:r>
              <a:rPr lang="en-GB" dirty="0" err="1"/>
              <a:t>úr</a:t>
            </a:r>
            <a:r>
              <a:rPr lang="en-GB" dirty="0"/>
              <a:t> </a:t>
            </a:r>
            <a:r>
              <a:rPr lang="en-GB" dirty="0" err="1"/>
              <a:t>noktun</a:t>
            </a:r>
            <a:r>
              <a:rPr lang="en-GB" dirty="0"/>
              <a:t> á </a:t>
            </a:r>
            <a:r>
              <a:rPr lang="en-GB" dirty="0" err="1"/>
              <a:t>undanþágu</a:t>
            </a:r>
            <a:r>
              <a:rPr lang="en-GB" dirty="0"/>
              <a:t> </a:t>
            </a:r>
            <a:r>
              <a:rPr lang="en-GB" dirty="0" err="1"/>
              <a:t>frá</a:t>
            </a:r>
            <a:r>
              <a:rPr lang="en-GB" dirty="0"/>
              <a:t> 11 </a:t>
            </a:r>
            <a:r>
              <a:rPr lang="en-GB" dirty="0" err="1"/>
              <a:t>tíma</a:t>
            </a:r>
            <a:r>
              <a:rPr lang="en-GB" dirty="0"/>
              <a:t> </a:t>
            </a:r>
            <a:r>
              <a:rPr lang="en-GB" dirty="0" err="1"/>
              <a:t>hvíld</a:t>
            </a:r>
            <a:r>
              <a:rPr lang="en-GB" dirty="0"/>
              <a:t> á </a:t>
            </a:r>
            <a:r>
              <a:rPr lang="en-GB" dirty="0" err="1"/>
              <a:t>vaktaskiptum</a:t>
            </a:r>
            <a:r>
              <a:rPr lang="en-GB" dirty="0"/>
              <a:t> </a:t>
            </a:r>
            <a:r>
              <a:rPr lang="en-GB" dirty="0" err="1"/>
              <a:t>og</a:t>
            </a:r>
            <a:r>
              <a:rPr lang="en-GB" dirty="0"/>
              <a:t> </a:t>
            </a:r>
            <a:r>
              <a:rPr lang="en-GB" dirty="0" err="1"/>
              <a:t>haga</a:t>
            </a:r>
            <a:r>
              <a:rPr lang="en-GB" dirty="0"/>
              <a:t> </a:t>
            </a:r>
            <a:r>
              <a:rPr lang="en-GB" dirty="0" err="1"/>
              <a:t>vaktaskipulagi</a:t>
            </a:r>
            <a:r>
              <a:rPr lang="en-GB" dirty="0"/>
              <a:t> </a:t>
            </a:r>
            <a:r>
              <a:rPr lang="en-GB" dirty="0" err="1"/>
              <a:t>með</a:t>
            </a:r>
            <a:r>
              <a:rPr lang="en-GB" dirty="0"/>
              <a:t> </a:t>
            </a:r>
            <a:r>
              <a:rPr lang="en-GB" dirty="0" err="1"/>
              <a:t>skynsömum</a:t>
            </a:r>
            <a:r>
              <a:rPr lang="en-GB" dirty="0"/>
              <a:t> </a:t>
            </a:r>
            <a:r>
              <a:rPr lang="en-GB" dirty="0" err="1"/>
              <a:t>hætti</a:t>
            </a:r>
            <a:r>
              <a:rPr lang="en-GB" dirty="0"/>
              <a:t>.</a:t>
            </a:r>
          </a:p>
          <a:p>
            <a:endParaRPr lang="en-GB" dirty="0"/>
          </a:p>
          <a:p>
            <a:r>
              <a:rPr lang="en-GB" dirty="0" err="1"/>
              <a:t>Mikilvægt</a:t>
            </a:r>
            <a:r>
              <a:rPr lang="en-GB" dirty="0"/>
              <a:t> </a:t>
            </a:r>
            <a:r>
              <a:rPr lang="en-GB" dirty="0" err="1"/>
              <a:t>er</a:t>
            </a:r>
            <a:r>
              <a:rPr lang="en-GB" dirty="0"/>
              <a:t> </a:t>
            </a:r>
            <a:r>
              <a:rPr lang="en-GB" dirty="0" err="1"/>
              <a:t>að</a:t>
            </a:r>
            <a:r>
              <a:rPr lang="en-GB" dirty="0"/>
              <a:t> </a:t>
            </a:r>
            <a:r>
              <a:rPr lang="en-GB" dirty="0" err="1"/>
              <a:t>starfsfólk</a:t>
            </a:r>
            <a:r>
              <a:rPr lang="en-GB" dirty="0"/>
              <a:t> </a:t>
            </a:r>
            <a:r>
              <a:rPr lang="en-GB" dirty="0" err="1"/>
              <a:t>og</a:t>
            </a:r>
            <a:r>
              <a:rPr lang="en-GB" dirty="0"/>
              <a:t> </a:t>
            </a:r>
            <a:r>
              <a:rPr lang="en-GB" dirty="0" err="1"/>
              <a:t>stjórnendur</a:t>
            </a:r>
            <a:r>
              <a:rPr lang="en-GB" dirty="0"/>
              <a:t> </a:t>
            </a:r>
            <a:r>
              <a:rPr lang="en-GB" dirty="0" err="1"/>
              <a:t>þekki</a:t>
            </a:r>
            <a:r>
              <a:rPr lang="en-GB" dirty="0"/>
              <a:t> </a:t>
            </a:r>
            <a:r>
              <a:rPr lang="en-GB" dirty="0" err="1"/>
              <a:t>hvíldartímareglur</a:t>
            </a:r>
            <a:r>
              <a:rPr lang="en-GB" dirty="0"/>
              <a:t> </a:t>
            </a:r>
            <a:r>
              <a:rPr lang="en-GB" dirty="0" err="1"/>
              <a:t>og</a:t>
            </a:r>
            <a:r>
              <a:rPr lang="en-GB" dirty="0"/>
              <a:t> </a:t>
            </a:r>
            <a:r>
              <a:rPr lang="en-GB" dirty="0" err="1"/>
              <a:t>virði</a:t>
            </a:r>
            <a:r>
              <a:rPr lang="en-GB" dirty="0"/>
              <a:t> </a:t>
            </a:r>
            <a:r>
              <a:rPr lang="en-GB" dirty="0" err="1"/>
              <a:t>þær</a:t>
            </a:r>
            <a:r>
              <a:rPr lang="en-GB" dirty="0"/>
              <a:t> í </a:t>
            </a:r>
            <a:r>
              <a:rPr lang="en-GB" dirty="0" err="1"/>
              <a:t>hvívetna</a:t>
            </a:r>
            <a:r>
              <a:rPr lang="en-GB" dirty="0"/>
              <a:t>. </a:t>
            </a:r>
            <a:endParaRPr lang="is-IS" dirty="0"/>
          </a:p>
        </p:txBody>
      </p:sp>
      <p:sp>
        <p:nvSpPr>
          <p:cNvPr id="4" name="Slide Number Placeholder 3"/>
          <p:cNvSpPr>
            <a:spLocks noGrp="1"/>
          </p:cNvSpPr>
          <p:nvPr>
            <p:ph type="sldNum" sz="quarter" idx="5"/>
          </p:nvPr>
        </p:nvSpPr>
        <p:spPr/>
        <p:txBody>
          <a:bodyPr/>
          <a:lstStyle/>
          <a:p>
            <a:fld id="{5983E03E-0171-4A3D-9BE5-9B3202A5F6D6}" type="slidenum">
              <a:rPr lang="is-IS" smtClean="0"/>
              <a:t>8</a:t>
            </a:fld>
            <a:endParaRPr lang="is-IS"/>
          </a:p>
        </p:txBody>
      </p:sp>
    </p:spTree>
    <p:extLst>
      <p:ext uri="{BB962C8B-B14F-4D97-AF65-F5344CB8AC3E}">
        <p14:creationId xmlns:p14="http://schemas.microsoft.com/office/powerpoint/2010/main" val="351728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dirty="0" err="1"/>
              <a:t>Fyrirsögn</a:t>
            </a:r>
            <a:r>
              <a:rPr lang="en-GB" dirty="0"/>
              <a:t> </a:t>
            </a:r>
            <a:r>
              <a:rPr lang="en-GB" dirty="0" err="1"/>
              <a:t>í</a:t>
            </a:r>
            <a:r>
              <a:rPr lang="en-GB" dirty="0"/>
              <a:t> </a:t>
            </a:r>
          </a:p>
          <a:p>
            <a:pPr lvl="0"/>
            <a:r>
              <a:rPr lang="en-GB" dirty="0" err="1"/>
              <a:t>tveimur</a:t>
            </a:r>
            <a:r>
              <a:rPr lang="en-GB" dirty="0"/>
              <a:t> </a:t>
            </a:r>
            <a:r>
              <a:rPr lang="en-GB" dirty="0" err="1"/>
              <a:t>línum</a:t>
            </a:r>
            <a:endParaRPr lang="en-GB" dirty="0"/>
          </a:p>
        </p:txBody>
      </p:sp>
    </p:spTree>
    <p:extLst>
      <p:ext uri="{BB962C8B-B14F-4D97-AF65-F5344CB8AC3E}">
        <p14:creationId xmlns:p14="http://schemas.microsoft.com/office/powerpoint/2010/main" val="74396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dirty="0" err="1"/>
              <a:t>Fyrirsögn</a:t>
            </a:r>
            <a:r>
              <a:rPr lang="en-GB" dirty="0"/>
              <a:t> </a:t>
            </a:r>
            <a:r>
              <a:rPr lang="en-GB" dirty="0" err="1"/>
              <a:t>í</a:t>
            </a:r>
            <a:endParaRPr lang="en-GB" dirty="0"/>
          </a:p>
          <a:p>
            <a:pPr lvl="0"/>
            <a:r>
              <a:rPr lang="en-GB" dirty="0" err="1"/>
              <a:t>tveimur</a:t>
            </a:r>
            <a:r>
              <a:rPr lang="en-GB" dirty="0"/>
              <a:t> </a:t>
            </a:r>
            <a:r>
              <a:rPr lang="en-GB" dirty="0" err="1"/>
              <a:t>línum</a:t>
            </a:r>
            <a:endParaRPr lang="en-GB" dirty="0"/>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dirty="0" err="1"/>
              <a:t>Dæmi</a:t>
            </a:r>
            <a:r>
              <a:rPr lang="en-GB" dirty="0"/>
              <a:t> 1</a:t>
            </a:r>
            <a:endParaRPr lang="en-IS" dirty="0"/>
          </a:p>
        </p:txBody>
      </p:sp>
    </p:spTree>
    <p:extLst>
      <p:ext uri="{BB962C8B-B14F-4D97-AF65-F5344CB8AC3E}">
        <p14:creationId xmlns:p14="http://schemas.microsoft.com/office/powerpoint/2010/main" val="9217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dirty="0" err="1"/>
              <a:t>Fyrirsögn</a:t>
            </a:r>
            <a:endParaRPr lang="en-IS" dirty="0"/>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dirty="0"/>
              <a:t>1.1</a:t>
            </a:r>
            <a:endParaRPr lang="en-IS" dirty="0"/>
          </a:p>
        </p:txBody>
      </p:sp>
    </p:spTree>
    <p:extLst>
      <p:ext uri="{BB962C8B-B14F-4D97-AF65-F5344CB8AC3E}">
        <p14:creationId xmlns:p14="http://schemas.microsoft.com/office/powerpoint/2010/main" val="6451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dirty="0"/>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dirty="0"/>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93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dirty="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dirty="0">
                <a:solidFill>
                  <a:srgbClr val="092E1E"/>
                </a:solidFill>
                <a:latin typeface="FiraGO SemiBold" panose="020B0503050000020004" pitchFamily="34" charset="0"/>
                <a:cs typeface="FiraGO SemiBold" panose="020B0503050000020004" pitchFamily="34" charset="0"/>
              </a:rPr>
              <a:t>b</a:t>
            </a:r>
            <a:r>
              <a:rPr lang="en-IS" sz="1700" b="1" i="0" dirty="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CBE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dirty="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dirty="0">
                <a:solidFill>
                  <a:schemeClr val="bg1"/>
                </a:solidFill>
                <a:latin typeface="FiraGO SemiBold" panose="020B0503050000020004" pitchFamily="34" charset="0"/>
                <a:cs typeface="FiraGO SemiBold" panose="020B0503050000020004" pitchFamily="34" charset="0"/>
              </a:rPr>
              <a:t>b</a:t>
            </a:r>
            <a:r>
              <a:rPr lang="en-IS" sz="1700" b="1" i="0" dirty="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5" y="3154770"/>
            <a:ext cx="4196595" cy="1304019"/>
          </a:xfrm>
        </p:spPr>
        <p:txBody>
          <a:bodyPr/>
          <a:lstStyle/>
          <a:p>
            <a:r>
              <a:rPr lang="en-GB" dirty="0" err="1"/>
              <a:t>Vinnutími</a:t>
            </a:r>
            <a:r>
              <a:rPr lang="en-GB" dirty="0"/>
              <a:t> </a:t>
            </a:r>
            <a:r>
              <a:rPr lang="en-GB" dirty="0" err="1"/>
              <a:t>og</a:t>
            </a:r>
            <a:r>
              <a:rPr lang="en-GB" dirty="0"/>
              <a:t> </a:t>
            </a:r>
            <a:r>
              <a:rPr lang="en-GB" dirty="0" err="1"/>
              <a:t>hvíldartímareglur</a:t>
            </a:r>
            <a:endParaRPr lang="en-IS" dirty="0"/>
          </a:p>
        </p:txBody>
      </p:sp>
    </p:spTree>
    <p:extLst>
      <p:ext uri="{BB962C8B-B14F-4D97-AF65-F5344CB8AC3E}">
        <p14:creationId xmlns:p14="http://schemas.microsoft.com/office/powerpoint/2010/main" val="224193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9BD7F647-CCFC-5F49-AD75-FCA545D2C645}"/>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8FAC2AF1-10A6-334F-BAC7-FEDF195271D9}"/>
              </a:ext>
            </a:extLst>
          </p:cNvPr>
          <p:cNvSpPr>
            <a:spLocks noGrp="1"/>
          </p:cNvSpPr>
          <p:nvPr>
            <p:ph type="body" sz="quarter" idx="12"/>
          </p:nvPr>
        </p:nvSpPr>
        <p:spPr/>
        <p:txBody>
          <a:bodyPr/>
          <a:lstStyle/>
          <a:p>
            <a:r>
              <a:rPr lang="en-GB" dirty="0" err="1"/>
              <a:t>Vinnutími</a:t>
            </a:r>
            <a:endParaRPr lang="en-GB" dirty="0"/>
          </a:p>
        </p:txBody>
      </p:sp>
      <p:sp>
        <p:nvSpPr>
          <p:cNvPr id="3" name="Text Placeholder 2">
            <a:extLst>
              <a:ext uri="{FF2B5EF4-FFF2-40B4-BE49-F238E27FC236}">
                <a16:creationId xmlns:a16="http://schemas.microsoft.com/office/drawing/2014/main" id="{9C7DB9D8-D33B-934C-9AAF-E93664D3E954}"/>
              </a:ext>
            </a:extLst>
          </p:cNvPr>
          <p:cNvSpPr>
            <a:spLocks noGrp="1"/>
          </p:cNvSpPr>
          <p:nvPr>
            <p:ph type="body" sz="quarter" idx="13"/>
          </p:nvPr>
        </p:nvSpPr>
        <p:spPr>
          <a:xfrm>
            <a:off x="1141413" y="2177372"/>
            <a:ext cx="5601031" cy="4592638"/>
          </a:xfrm>
        </p:spPr>
        <p:txBody>
          <a:bodyPr/>
          <a:lstStyle/>
          <a:p>
            <a:r>
              <a:rPr lang="en-GB" dirty="0"/>
              <a:t>Um </a:t>
            </a:r>
            <a:r>
              <a:rPr lang="en-GB" dirty="0" err="1"/>
              <a:t>vinnutíma</a:t>
            </a:r>
            <a:r>
              <a:rPr lang="en-GB" dirty="0"/>
              <a:t> </a:t>
            </a:r>
            <a:r>
              <a:rPr lang="en-GB" dirty="0" err="1"/>
              <a:t>er</a:t>
            </a:r>
            <a:r>
              <a:rPr lang="en-GB" dirty="0"/>
              <a:t> </a:t>
            </a:r>
            <a:r>
              <a:rPr lang="en-GB" dirty="0" err="1"/>
              <a:t>fjallað</a:t>
            </a:r>
            <a:r>
              <a:rPr lang="en-GB" dirty="0"/>
              <a:t> í </a:t>
            </a:r>
            <a:r>
              <a:rPr lang="en-GB" dirty="0" err="1"/>
              <a:t>kjarasamningum</a:t>
            </a:r>
            <a:r>
              <a:rPr lang="en-GB" dirty="0"/>
              <a:t>. Í </a:t>
            </a:r>
            <a:r>
              <a:rPr lang="en-GB" dirty="0" err="1"/>
              <a:t>kjarasamningum</a:t>
            </a:r>
            <a:r>
              <a:rPr lang="en-GB" dirty="0"/>
              <a:t> 2020 var </a:t>
            </a:r>
            <a:r>
              <a:rPr lang="en-GB" dirty="0" err="1"/>
              <a:t>samið</a:t>
            </a:r>
            <a:r>
              <a:rPr lang="en-GB" dirty="0"/>
              <a:t> um </a:t>
            </a:r>
            <a:r>
              <a:rPr lang="en-GB" dirty="0" err="1"/>
              <a:t>betri</a:t>
            </a:r>
            <a:r>
              <a:rPr lang="en-GB" dirty="0"/>
              <a:t> </a:t>
            </a:r>
            <a:r>
              <a:rPr lang="en-GB" dirty="0" err="1"/>
              <a:t>vinnutíma</a:t>
            </a:r>
            <a:r>
              <a:rPr lang="en-GB" dirty="0"/>
              <a:t>, </a:t>
            </a:r>
            <a:r>
              <a:rPr lang="en-GB" dirty="0" err="1"/>
              <a:t>svo</a:t>
            </a:r>
            <a:r>
              <a:rPr lang="en-GB" dirty="0"/>
              <a:t> </a:t>
            </a:r>
            <a:r>
              <a:rPr lang="en-GB" dirty="0" err="1"/>
              <a:t>vinnutími</a:t>
            </a:r>
            <a:r>
              <a:rPr lang="en-GB" dirty="0"/>
              <a:t> </a:t>
            </a:r>
            <a:r>
              <a:rPr lang="en-GB" dirty="0" err="1"/>
              <a:t>vaktavinnufólks</a:t>
            </a:r>
            <a:r>
              <a:rPr lang="en-GB" dirty="0"/>
              <a:t> </a:t>
            </a:r>
            <a:r>
              <a:rPr lang="en-GB" dirty="0" err="1"/>
              <a:t>verður</a:t>
            </a:r>
            <a:r>
              <a:rPr lang="en-GB" dirty="0"/>
              <a:t> 36 </a:t>
            </a:r>
            <a:r>
              <a:rPr lang="en-GB" dirty="0" err="1"/>
              <a:t>stundir</a:t>
            </a:r>
            <a:r>
              <a:rPr lang="en-GB" dirty="0"/>
              <a:t> </a:t>
            </a:r>
            <a:r>
              <a:rPr lang="en-GB" dirty="0" err="1"/>
              <a:t>frá</a:t>
            </a:r>
            <a:r>
              <a:rPr lang="en-GB" dirty="0"/>
              <a:t> 1. </a:t>
            </a:r>
            <a:r>
              <a:rPr lang="en-GB" dirty="0" err="1"/>
              <a:t>maí</a:t>
            </a:r>
            <a:r>
              <a:rPr lang="en-GB" dirty="0"/>
              <a:t> 2021. </a:t>
            </a:r>
          </a:p>
          <a:p>
            <a:r>
              <a:rPr lang="is-IS" dirty="0"/>
              <a:t>Dagvinnumörk eru skilgreind í kjarasamningi. Oft eru þau á milli 8 og 17 á virkum dögum, en þó má semja um annað.</a:t>
            </a:r>
          </a:p>
          <a:p>
            <a:r>
              <a:rPr lang="is-IS" dirty="0"/>
              <a:t>Hámarksvinnutími að yfirvinnu meðtalinni skal ekki vera umfram 48 klukkustundir á viku að meðaltali.</a:t>
            </a:r>
          </a:p>
          <a:p>
            <a:r>
              <a:rPr lang="is-IS" dirty="0"/>
              <a:t>Hámark næturvinnu skal að jafnaði ekki vera meira en 8 klst. á sólarhring.</a:t>
            </a:r>
            <a:endParaRPr lang="en-GB" dirty="0"/>
          </a:p>
        </p:txBody>
      </p:sp>
    </p:spTree>
    <p:extLst>
      <p:ext uri="{BB962C8B-B14F-4D97-AF65-F5344CB8AC3E}">
        <p14:creationId xmlns:p14="http://schemas.microsoft.com/office/powerpoint/2010/main" val="140362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550D1E-AC8B-4001-8736-A840C25E0A0D}"/>
              </a:ext>
            </a:extLst>
          </p:cNvPr>
          <p:cNvSpPr>
            <a:spLocks noGrp="1"/>
          </p:cNvSpPr>
          <p:nvPr>
            <p:ph type="body" sz="quarter" idx="12"/>
          </p:nvPr>
        </p:nvSpPr>
        <p:spPr/>
        <p:txBody>
          <a:bodyPr/>
          <a:lstStyle/>
          <a:p>
            <a:r>
              <a:rPr lang="en-GB" dirty="0" err="1"/>
              <a:t>Hvíldartímareglur</a:t>
            </a:r>
            <a:endParaRPr lang="is-IS" dirty="0"/>
          </a:p>
        </p:txBody>
      </p:sp>
      <p:sp>
        <p:nvSpPr>
          <p:cNvPr id="3" name="Text Placeholder 2">
            <a:extLst>
              <a:ext uri="{FF2B5EF4-FFF2-40B4-BE49-F238E27FC236}">
                <a16:creationId xmlns:a16="http://schemas.microsoft.com/office/drawing/2014/main" id="{F4726C6C-1CBA-48A4-97A5-8D62EE7D6FC9}"/>
              </a:ext>
            </a:extLst>
          </p:cNvPr>
          <p:cNvSpPr>
            <a:spLocks noGrp="1"/>
          </p:cNvSpPr>
          <p:nvPr>
            <p:ph type="body" sz="quarter" idx="13"/>
          </p:nvPr>
        </p:nvSpPr>
        <p:spPr/>
        <p:txBody>
          <a:bodyPr/>
          <a:lstStyle/>
          <a:p>
            <a:pPr marL="342900" indent="-342900">
              <a:buFont typeface="Arial" panose="020B0604020202020204" pitchFamily="34" charset="0"/>
              <a:buChar char="•"/>
            </a:pPr>
            <a:r>
              <a:rPr lang="en-GB" sz="2000" dirty="0" err="1"/>
              <a:t>Reglur</a:t>
            </a:r>
            <a:r>
              <a:rPr lang="en-GB" sz="2000" dirty="0"/>
              <a:t> um </a:t>
            </a:r>
            <a:r>
              <a:rPr lang="en-GB" sz="2000" dirty="0" err="1"/>
              <a:t>hvíldartíma</a:t>
            </a:r>
            <a:r>
              <a:rPr lang="en-GB" sz="2000" dirty="0"/>
              <a:t> </a:t>
            </a:r>
            <a:r>
              <a:rPr lang="en-GB" sz="2000" dirty="0" err="1"/>
              <a:t>eru</a:t>
            </a:r>
            <a:r>
              <a:rPr lang="en-GB" sz="2000" dirty="0"/>
              <a:t> í </a:t>
            </a:r>
            <a:r>
              <a:rPr lang="en-GB" sz="2000" dirty="0" err="1"/>
              <a:t>lögum</a:t>
            </a:r>
            <a:r>
              <a:rPr lang="en-GB" sz="2000" dirty="0"/>
              <a:t> </a:t>
            </a:r>
            <a:r>
              <a:rPr lang="en-GB" sz="2000" dirty="0" err="1"/>
              <a:t>og</a:t>
            </a:r>
            <a:r>
              <a:rPr lang="en-GB" sz="2000" dirty="0"/>
              <a:t> </a:t>
            </a:r>
            <a:r>
              <a:rPr lang="en-GB" sz="2000" dirty="0" err="1"/>
              <a:t>kjarasamningum</a:t>
            </a:r>
            <a:r>
              <a:rPr lang="en-GB" sz="2000" dirty="0"/>
              <a:t>.</a:t>
            </a:r>
          </a:p>
          <a:p>
            <a:pPr marL="342900" indent="-342900">
              <a:buFont typeface="Arial" panose="020B0604020202020204" pitchFamily="34" charset="0"/>
              <a:buChar char="•"/>
            </a:pPr>
            <a:r>
              <a:rPr lang="en-GB" sz="2000" dirty="0" err="1"/>
              <a:t>Lágmarksreglur</a:t>
            </a:r>
            <a:r>
              <a:rPr lang="en-GB" sz="2000" dirty="0"/>
              <a:t> </a:t>
            </a:r>
            <a:r>
              <a:rPr lang="en-GB" sz="2000" dirty="0" err="1"/>
              <a:t>og</a:t>
            </a:r>
            <a:r>
              <a:rPr lang="en-GB" sz="2000" dirty="0"/>
              <a:t> á </a:t>
            </a:r>
            <a:r>
              <a:rPr lang="en-GB" sz="2000" dirty="0" err="1"/>
              <a:t>almennt</a:t>
            </a:r>
            <a:r>
              <a:rPr lang="en-GB" sz="2000" dirty="0"/>
              <a:t> ekki </a:t>
            </a:r>
            <a:r>
              <a:rPr lang="en-GB" sz="2000" dirty="0" err="1"/>
              <a:t>að</a:t>
            </a:r>
            <a:r>
              <a:rPr lang="en-GB" sz="2000" dirty="0"/>
              <a:t> </a:t>
            </a:r>
            <a:r>
              <a:rPr lang="en-GB" sz="2000" dirty="0" err="1"/>
              <a:t>víkja</a:t>
            </a:r>
            <a:r>
              <a:rPr lang="en-GB" sz="2000" dirty="0"/>
              <a:t> </a:t>
            </a:r>
            <a:r>
              <a:rPr lang="en-GB" sz="2000" dirty="0" err="1"/>
              <a:t>frá</a:t>
            </a:r>
            <a:r>
              <a:rPr lang="en-GB" sz="2000" dirty="0"/>
              <a:t> </a:t>
            </a:r>
            <a:r>
              <a:rPr lang="en-GB" sz="2000" dirty="0" err="1"/>
              <a:t>þeim</a:t>
            </a:r>
            <a:r>
              <a:rPr lang="en-GB" sz="2000" dirty="0"/>
              <a:t>.</a:t>
            </a:r>
          </a:p>
          <a:p>
            <a:pPr marL="342900" indent="-342900">
              <a:buFont typeface="Arial" panose="020B0604020202020204" pitchFamily="34" charset="0"/>
              <a:buChar char="•"/>
            </a:pPr>
            <a:r>
              <a:rPr lang="en-GB" sz="2000" dirty="0" err="1"/>
              <a:t>Settar</a:t>
            </a:r>
            <a:r>
              <a:rPr lang="en-GB" sz="2000" dirty="0"/>
              <a:t> </a:t>
            </a:r>
            <a:r>
              <a:rPr lang="en-GB" sz="2000" dirty="0" err="1"/>
              <a:t>með</a:t>
            </a:r>
            <a:r>
              <a:rPr lang="en-GB" sz="2000" dirty="0"/>
              <a:t> </a:t>
            </a:r>
            <a:r>
              <a:rPr lang="en-GB" sz="2000" dirty="0" err="1"/>
              <a:t>heilsu</a:t>
            </a:r>
            <a:r>
              <a:rPr lang="en-GB" sz="2000" dirty="0"/>
              <a:t> </a:t>
            </a:r>
            <a:r>
              <a:rPr lang="en-GB" sz="2000" dirty="0" err="1"/>
              <a:t>og</a:t>
            </a:r>
            <a:r>
              <a:rPr lang="en-GB" sz="2000" dirty="0"/>
              <a:t> </a:t>
            </a:r>
            <a:r>
              <a:rPr lang="en-GB" sz="2000" dirty="0" err="1"/>
              <a:t>öryggi</a:t>
            </a:r>
            <a:r>
              <a:rPr lang="en-GB" sz="2000" dirty="0"/>
              <a:t> </a:t>
            </a:r>
            <a:r>
              <a:rPr lang="en-GB" sz="2000" dirty="0" err="1"/>
              <a:t>starfsmanna</a:t>
            </a:r>
            <a:r>
              <a:rPr lang="en-GB" sz="2000" dirty="0"/>
              <a:t> </a:t>
            </a:r>
            <a:r>
              <a:rPr lang="en-GB" sz="2000" dirty="0" err="1"/>
              <a:t>að</a:t>
            </a:r>
            <a:r>
              <a:rPr lang="en-GB" sz="2000" dirty="0"/>
              <a:t> </a:t>
            </a:r>
            <a:r>
              <a:rPr lang="en-GB" sz="2000" dirty="0" err="1"/>
              <a:t>leiðarljósi</a:t>
            </a:r>
            <a:r>
              <a:rPr lang="en-GB" sz="2000" dirty="0"/>
              <a:t>.</a:t>
            </a:r>
          </a:p>
          <a:p>
            <a:pPr marL="342900" indent="-342900">
              <a:buFont typeface="Arial" panose="020B0604020202020204" pitchFamily="34" charset="0"/>
              <a:buChar char="•"/>
            </a:pPr>
            <a:r>
              <a:rPr lang="en-GB" sz="2000" dirty="0" err="1"/>
              <a:t>Stjórnandi</a:t>
            </a:r>
            <a:r>
              <a:rPr lang="en-GB" sz="2000" dirty="0"/>
              <a:t> </a:t>
            </a:r>
            <a:r>
              <a:rPr lang="en-GB" sz="2000" dirty="0" err="1"/>
              <a:t>ber</a:t>
            </a:r>
            <a:r>
              <a:rPr lang="en-GB" sz="2000" dirty="0"/>
              <a:t> </a:t>
            </a:r>
            <a:r>
              <a:rPr lang="en-GB" sz="2000" dirty="0" err="1"/>
              <a:t>meginábyrgð</a:t>
            </a:r>
            <a:r>
              <a:rPr lang="en-GB" sz="2000" dirty="0"/>
              <a:t>, </a:t>
            </a:r>
            <a:r>
              <a:rPr lang="en-GB" sz="2000" dirty="0" err="1"/>
              <a:t>en</a:t>
            </a:r>
            <a:r>
              <a:rPr lang="en-GB" sz="2000" dirty="0"/>
              <a:t> </a:t>
            </a:r>
            <a:r>
              <a:rPr lang="en-GB" sz="2000" dirty="0" err="1"/>
              <a:t>starfsmenn</a:t>
            </a:r>
            <a:r>
              <a:rPr lang="en-GB" sz="2000" dirty="0"/>
              <a:t> </a:t>
            </a:r>
            <a:r>
              <a:rPr lang="en-GB" sz="2000" dirty="0" err="1"/>
              <a:t>bera</a:t>
            </a:r>
            <a:r>
              <a:rPr lang="en-GB" sz="2000" dirty="0"/>
              <a:t> </a:t>
            </a:r>
            <a:r>
              <a:rPr lang="en-GB" sz="2000" dirty="0" err="1"/>
              <a:t>líka</a:t>
            </a:r>
            <a:r>
              <a:rPr lang="en-GB" sz="2000" dirty="0"/>
              <a:t> </a:t>
            </a:r>
            <a:r>
              <a:rPr lang="en-GB" sz="2000" dirty="0" err="1"/>
              <a:t>ábyrgð</a:t>
            </a:r>
            <a:r>
              <a:rPr lang="en-GB" sz="2000" dirty="0"/>
              <a:t>.</a:t>
            </a:r>
          </a:p>
          <a:p>
            <a:pPr marL="342900" indent="-342900">
              <a:buFont typeface="Arial" panose="020B0604020202020204" pitchFamily="34" charset="0"/>
              <a:buChar char="•"/>
            </a:pPr>
            <a:endParaRPr lang="is-IS" sz="2000" dirty="0"/>
          </a:p>
        </p:txBody>
      </p:sp>
      <p:pic>
        <p:nvPicPr>
          <p:cNvPr id="5" name="Picture 4" descr="A picture containing game&#10;&#10;Description automatically generated">
            <a:extLst>
              <a:ext uri="{FF2B5EF4-FFF2-40B4-BE49-F238E27FC236}">
                <a16:creationId xmlns:a16="http://schemas.microsoft.com/office/drawing/2014/main" id="{46753C82-FF8D-4FDB-B7EE-8C6015119B5A}"/>
              </a:ext>
            </a:extLst>
          </p:cNvPr>
          <p:cNvPicPr>
            <a:picLocks noChangeAspect="1"/>
          </p:cNvPicPr>
          <p:nvPr/>
        </p:nvPicPr>
        <p:blipFill>
          <a:blip r:embed="rId3"/>
          <a:stretch>
            <a:fillRect/>
          </a:stretch>
        </p:blipFill>
        <p:spPr>
          <a:xfrm>
            <a:off x="6742444" y="1070986"/>
            <a:ext cx="4074327" cy="4074327"/>
          </a:xfrm>
          <a:prstGeom prst="rect">
            <a:avLst/>
          </a:prstGeom>
        </p:spPr>
      </p:pic>
      <p:pic>
        <p:nvPicPr>
          <p:cNvPr id="7" name="Picture 6" descr="A close up of a logo&#10;&#10;Description automatically generated">
            <a:extLst>
              <a:ext uri="{FF2B5EF4-FFF2-40B4-BE49-F238E27FC236}">
                <a16:creationId xmlns:a16="http://schemas.microsoft.com/office/drawing/2014/main" id="{40579D84-9B56-418F-8C28-1908CF7C1CC8}"/>
              </a:ext>
            </a:extLst>
          </p:cNvPr>
          <p:cNvPicPr>
            <a:picLocks noChangeAspect="1"/>
          </p:cNvPicPr>
          <p:nvPr/>
        </p:nvPicPr>
        <p:blipFill>
          <a:blip r:embed="rId4"/>
          <a:stretch>
            <a:fillRect/>
          </a:stretch>
        </p:blipFill>
        <p:spPr>
          <a:xfrm>
            <a:off x="8729517" y="3018970"/>
            <a:ext cx="3839029" cy="3839029"/>
          </a:xfrm>
          <a:prstGeom prst="rect">
            <a:avLst/>
          </a:prstGeom>
        </p:spPr>
      </p:pic>
      <p:pic>
        <p:nvPicPr>
          <p:cNvPr id="9" name="Picture 8" descr="A picture containing clock&#10;&#10;Description automatically generated">
            <a:extLst>
              <a:ext uri="{FF2B5EF4-FFF2-40B4-BE49-F238E27FC236}">
                <a16:creationId xmlns:a16="http://schemas.microsoft.com/office/drawing/2014/main" id="{0FFD2608-CBF3-432C-8DCC-5DDF473A5B35}"/>
              </a:ext>
            </a:extLst>
          </p:cNvPr>
          <p:cNvPicPr>
            <a:picLocks noChangeAspect="1"/>
          </p:cNvPicPr>
          <p:nvPr/>
        </p:nvPicPr>
        <p:blipFill>
          <a:blip r:embed="rId5"/>
          <a:stretch>
            <a:fillRect/>
          </a:stretch>
        </p:blipFill>
        <p:spPr>
          <a:xfrm>
            <a:off x="1804700" y="3832626"/>
            <a:ext cx="4274456" cy="4274456"/>
          </a:xfrm>
          <a:prstGeom prst="rect">
            <a:avLst/>
          </a:prstGeom>
        </p:spPr>
      </p:pic>
    </p:spTree>
    <p:extLst>
      <p:ext uri="{BB962C8B-B14F-4D97-AF65-F5344CB8AC3E}">
        <p14:creationId xmlns:p14="http://schemas.microsoft.com/office/powerpoint/2010/main" val="120752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C1A38-A690-4732-AD81-4E759016F088}"/>
              </a:ext>
            </a:extLst>
          </p:cNvPr>
          <p:cNvSpPr>
            <a:spLocks noGrp="1"/>
          </p:cNvSpPr>
          <p:nvPr>
            <p:ph type="body" sz="quarter" idx="12"/>
          </p:nvPr>
        </p:nvSpPr>
        <p:spPr/>
        <p:txBody>
          <a:bodyPr/>
          <a:lstStyle/>
          <a:p>
            <a:r>
              <a:rPr lang="en-GB" dirty="0" err="1"/>
              <a:t>Meginreglur</a:t>
            </a:r>
            <a:endParaRPr lang="en-GB" dirty="0"/>
          </a:p>
        </p:txBody>
      </p:sp>
      <p:sp>
        <p:nvSpPr>
          <p:cNvPr id="3" name="Text Placeholder 2">
            <a:extLst>
              <a:ext uri="{FF2B5EF4-FFF2-40B4-BE49-F238E27FC236}">
                <a16:creationId xmlns:a16="http://schemas.microsoft.com/office/drawing/2014/main" id="{841E79EE-432B-430B-A1A4-6655D9F40C73}"/>
              </a:ext>
            </a:extLst>
          </p:cNvPr>
          <p:cNvSpPr>
            <a:spLocks noGrp="1"/>
          </p:cNvSpPr>
          <p:nvPr>
            <p:ph type="body" sz="quarter" idx="13"/>
          </p:nvPr>
        </p:nvSpPr>
        <p:spPr/>
        <p:txBody>
          <a:bodyPr/>
          <a:lstStyle/>
          <a:p>
            <a:pPr marL="342900" indent="-342900">
              <a:buFont typeface="Arial" panose="020B0604020202020204" pitchFamily="34" charset="0"/>
              <a:buChar char="•"/>
            </a:pPr>
            <a:r>
              <a:rPr lang="en-GB" sz="2000" b="1" dirty="0" err="1"/>
              <a:t>Lágmarkshvíld</a:t>
            </a:r>
            <a:r>
              <a:rPr lang="en-GB" sz="2000" b="1" dirty="0"/>
              <a:t> </a:t>
            </a:r>
            <a:r>
              <a:rPr lang="en-GB" sz="2000" dirty="0"/>
              <a:t>á </a:t>
            </a:r>
            <a:r>
              <a:rPr lang="en-GB" sz="2000" dirty="0" err="1"/>
              <a:t>sólarhring</a:t>
            </a:r>
            <a:r>
              <a:rPr lang="en-GB" sz="2000" dirty="0"/>
              <a:t> 11 </a:t>
            </a:r>
            <a:r>
              <a:rPr lang="en-GB" sz="2000" dirty="0" err="1"/>
              <a:t>tímar</a:t>
            </a:r>
            <a:r>
              <a:rPr lang="en-GB" sz="2000" dirty="0"/>
              <a:t> </a:t>
            </a:r>
            <a:r>
              <a:rPr lang="en-GB" sz="2000" dirty="0" err="1"/>
              <a:t>samfellt</a:t>
            </a:r>
            <a:r>
              <a:rPr lang="en-GB" sz="2000" dirty="0"/>
              <a:t>.</a:t>
            </a:r>
          </a:p>
          <a:p>
            <a:pPr marL="342900" indent="-342900">
              <a:buFont typeface="Arial" panose="020B0604020202020204" pitchFamily="34" charset="0"/>
              <a:buChar char="•"/>
            </a:pPr>
            <a:r>
              <a:rPr lang="en-GB" sz="2000" dirty="0" err="1"/>
              <a:t>Reiknað</a:t>
            </a:r>
            <a:r>
              <a:rPr lang="en-GB" sz="2000" dirty="0"/>
              <a:t> </a:t>
            </a:r>
            <a:r>
              <a:rPr lang="en-GB" sz="2000" dirty="0" err="1"/>
              <a:t>frá</a:t>
            </a:r>
            <a:r>
              <a:rPr lang="en-GB" sz="2000" dirty="0"/>
              <a:t> </a:t>
            </a:r>
            <a:r>
              <a:rPr lang="en-GB" sz="2000" dirty="0" err="1"/>
              <a:t>upphafi</a:t>
            </a:r>
            <a:r>
              <a:rPr lang="en-GB" sz="2000" dirty="0"/>
              <a:t> </a:t>
            </a:r>
            <a:r>
              <a:rPr lang="en-GB" sz="2000" dirty="0" err="1"/>
              <a:t>vinnudags</a:t>
            </a:r>
            <a:r>
              <a:rPr lang="en-GB" sz="2000" dirty="0"/>
              <a:t> </a:t>
            </a:r>
            <a:r>
              <a:rPr lang="en-GB" sz="2000" dirty="0" err="1"/>
              <a:t>eða</a:t>
            </a:r>
            <a:r>
              <a:rPr lang="en-GB" sz="2000" dirty="0"/>
              <a:t> </a:t>
            </a:r>
            <a:r>
              <a:rPr lang="en-GB" sz="2000" dirty="0" err="1"/>
              <a:t>vaktar</a:t>
            </a:r>
            <a:r>
              <a:rPr lang="en-GB" sz="2000" dirty="0"/>
              <a: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err="1"/>
              <a:t>Mikilvægasta</a:t>
            </a:r>
            <a:r>
              <a:rPr lang="en-GB" sz="2000" dirty="0"/>
              <a:t> </a:t>
            </a:r>
            <a:r>
              <a:rPr lang="en-GB" sz="2000" dirty="0" err="1"/>
              <a:t>reglan</a:t>
            </a:r>
            <a:r>
              <a:rPr lang="en-GB" sz="2000" dirty="0"/>
              <a:t> </a:t>
            </a:r>
            <a:r>
              <a:rPr lang="en-GB" sz="2000" dirty="0" err="1"/>
              <a:t>og</a:t>
            </a:r>
            <a:r>
              <a:rPr lang="en-GB" sz="2000" dirty="0"/>
              <a:t> á </a:t>
            </a:r>
            <a:r>
              <a:rPr lang="en-GB" sz="2000" dirty="0" err="1"/>
              <a:t>almennt</a:t>
            </a:r>
            <a:r>
              <a:rPr lang="en-GB" sz="2000" dirty="0"/>
              <a:t> ekki </a:t>
            </a:r>
            <a:r>
              <a:rPr lang="en-GB" sz="2000" dirty="0" err="1"/>
              <a:t>að</a:t>
            </a:r>
            <a:r>
              <a:rPr lang="en-GB" sz="2000" dirty="0"/>
              <a:t> </a:t>
            </a:r>
            <a:r>
              <a:rPr lang="en-GB" sz="2000" dirty="0" err="1"/>
              <a:t>víkja</a:t>
            </a:r>
            <a:r>
              <a:rPr lang="en-GB" sz="2000" dirty="0"/>
              <a:t> </a:t>
            </a:r>
            <a:r>
              <a:rPr lang="en-GB" sz="2000" dirty="0" err="1"/>
              <a:t>frá</a:t>
            </a:r>
            <a:r>
              <a:rPr lang="en-GB" sz="2000" dirty="0"/>
              <a:t> </a:t>
            </a:r>
            <a:r>
              <a:rPr lang="en-GB" sz="2000" dirty="0" err="1"/>
              <a:t>henni</a:t>
            </a:r>
            <a:r>
              <a:rPr lang="en-GB" sz="2000" dirty="0"/>
              <a:t>. </a:t>
            </a:r>
          </a:p>
        </p:txBody>
      </p:sp>
      <p:pic>
        <p:nvPicPr>
          <p:cNvPr id="5" name="Picture 4" descr="A picture containing shirt&#10;&#10;Description automatically generated">
            <a:extLst>
              <a:ext uri="{FF2B5EF4-FFF2-40B4-BE49-F238E27FC236}">
                <a16:creationId xmlns:a16="http://schemas.microsoft.com/office/drawing/2014/main" id="{ABFAF750-022E-454D-8E08-F73FE1B33A76}"/>
              </a:ext>
            </a:extLst>
          </p:cNvPr>
          <p:cNvPicPr>
            <a:picLocks noChangeAspect="1"/>
          </p:cNvPicPr>
          <p:nvPr/>
        </p:nvPicPr>
        <p:blipFill>
          <a:blip r:embed="rId3"/>
          <a:stretch>
            <a:fillRect/>
          </a:stretch>
        </p:blipFill>
        <p:spPr>
          <a:xfrm>
            <a:off x="6969055" y="1407887"/>
            <a:ext cx="5639394" cy="5639394"/>
          </a:xfrm>
          <a:prstGeom prst="rect">
            <a:avLst/>
          </a:prstGeom>
        </p:spPr>
      </p:pic>
      <p:pic>
        <p:nvPicPr>
          <p:cNvPr id="7" name="Picture 6" descr="A picture containing game&#10;&#10;Description automatically generated">
            <a:extLst>
              <a:ext uri="{FF2B5EF4-FFF2-40B4-BE49-F238E27FC236}">
                <a16:creationId xmlns:a16="http://schemas.microsoft.com/office/drawing/2014/main" id="{C88C541C-F61C-43F8-A1BA-FBAF7E5C8970}"/>
              </a:ext>
            </a:extLst>
          </p:cNvPr>
          <p:cNvPicPr>
            <a:picLocks noChangeAspect="1"/>
          </p:cNvPicPr>
          <p:nvPr/>
        </p:nvPicPr>
        <p:blipFill>
          <a:blip r:embed="rId4"/>
          <a:stretch>
            <a:fillRect/>
          </a:stretch>
        </p:blipFill>
        <p:spPr>
          <a:xfrm>
            <a:off x="551542" y="3879538"/>
            <a:ext cx="3167743" cy="3167743"/>
          </a:xfrm>
          <a:prstGeom prst="rect">
            <a:avLst/>
          </a:prstGeom>
        </p:spPr>
      </p:pic>
      <p:pic>
        <p:nvPicPr>
          <p:cNvPr id="9" name="Picture 8" descr="A close up of a logo&#10;&#10;Description automatically generated">
            <a:extLst>
              <a:ext uri="{FF2B5EF4-FFF2-40B4-BE49-F238E27FC236}">
                <a16:creationId xmlns:a16="http://schemas.microsoft.com/office/drawing/2014/main" id="{266E17D1-7108-472F-935B-919920CBBDC3}"/>
              </a:ext>
            </a:extLst>
          </p:cNvPr>
          <p:cNvPicPr>
            <a:picLocks noChangeAspect="1"/>
          </p:cNvPicPr>
          <p:nvPr/>
        </p:nvPicPr>
        <p:blipFill>
          <a:blip r:embed="rId5"/>
          <a:stretch>
            <a:fillRect/>
          </a:stretch>
        </p:blipFill>
        <p:spPr>
          <a:xfrm>
            <a:off x="3410856" y="3797615"/>
            <a:ext cx="3331587" cy="3331587"/>
          </a:xfrm>
          <a:prstGeom prst="rect">
            <a:avLst/>
          </a:prstGeom>
        </p:spPr>
      </p:pic>
    </p:spTree>
    <p:extLst>
      <p:ext uri="{BB962C8B-B14F-4D97-AF65-F5344CB8AC3E}">
        <p14:creationId xmlns:p14="http://schemas.microsoft.com/office/powerpoint/2010/main" val="364174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C2A3F6-B926-4759-AA40-89782E322170}"/>
              </a:ext>
            </a:extLst>
          </p:cNvPr>
          <p:cNvSpPr>
            <a:spLocks noGrp="1"/>
          </p:cNvSpPr>
          <p:nvPr>
            <p:ph type="body" sz="quarter" idx="12"/>
          </p:nvPr>
        </p:nvSpPr>
        <p:spPr/>
        <p:txBody>
          <a:bodyPr/>
          <a:lstStyle/>
          <a:p>
            <a:r>
              <a:rPr lang="en-GB" dirty="0" err="1"/>
              <a:t>Frávik</a:t>
            </a:r>
            <a:r>
              <a:rPr lang="en-GB" dirty="0"/>
              <a:t> </a:t>
            </a:r>
            <a:r>
              <a:rPr lang="en-GB" dirty="0" err="1"/>
              <a:t>frá</a:t>
            </a:r>
            <a:r>
              <a:rPr lang="en-GB" dirty="0"/>
              <a:t> </a:t>
            </a:r>
            <a:r>
              <a:rPr lang="en-GB" dirty="0" err="1"/>
              <a:t>daglegri</a:t>
            </a:r>
            <a:r>
              <a:rPr lang="en-GB" dirty="0"/>
              <a:t> </a:t>
            </a:r>
            <a:r>
              <a:rPr lang="en-GB" dirty="0" err="1"/>
              <a:t>lágmarkshvíld</a:t>
            </a:r>
            <a:endParaRPr lang="is-IS" dirty="0"/>
          </a:p>
        </p:txBody>
      </p:sp>
      <p:sp>
        <p:nvSpPr>
          <p:cNvPr id="3" name="Text Placeholder 2">
            <a:extLst>
              <a:ext uri="{FF2B5EF4-FFF2-40B4-BE49-F238E27FC236}">
                <a16:creationId xmlns:a16="http://schemas.microsoft.com/office/drawing/2014/main" id="{6677A187-15EC-4910-8539-9F8939532FE9}"/>
              </a:ext>
            </a:extLst>
          </p:cNvPr>
          <p:cNvSpPr>
            <a:spLocks noGrp="1"/>
          </p:cNvSpPr>
          <p:nvPr>
            <p:ph type="body" sz="quarter" idx="13"/>
          </p:nvPr>
        </p:nvSpPr>
        <p:spPr/>
        <p:txBody>
          <a:bodyPr/>
          <a:lstStyle/>
          <a:p>
            <a:pPr marL="342900" indent="-342900">
              <a:buFont typeface="Arial" panose="020B0604020202020204" pitchFamily="34" charset="0"/>
              <a:buChar char="•"/>
            </a:pPr>
            <a:r>
              <a:rPr lang="en-GB" sz="2200" dirty="0"/>
              <a:t>Á </a:t>
            </a:r>
            <a:r>
              <a:rPr lang="en-GB" sz="2200" dirty="0" err="1"/>
              <a:t>vaktaskiptum</a:t>
            </a:r>
            <a:r>
              <a:rPr lang="en-GB" sz="2200" dirty="0"/>
              <a:t> </a:t>
            </a:r>
            <a:r>
              <a:rPr lang="en-GB" sz="2200" dirty="0" err="1"/>
              <a:t>heimilt</a:t>
            </a:r>
            <a:r>
              <a:rPr lang="en-GB" sz="2200" dirty="0"/>
              <a:t> </a:t>
            </a:r>
            <a:r>
              <a:rPr lang="en-GB" sz="2200" dirty="0" err="1"/>
              <a:t>að</a:t>
            </a:r>
            <a:r>
              <a:rPr lang="en-GB" sz="2200" dirty="0"/>
              <a:t> </a:t>
            </a:r>
            <a:r>
              <a:rPr lang="en-GB" sz="2200" dirty="0" err="1"/>
              <a:t>stytta</a:t>
            </a:r>
            <a:r>
              <a:rPr lang="en-GB" sz="2200" dirty="0"/>
              <a:t> í 8 </a:t>
            </a:r>
            <a:r>
              <a:rPr lang="en-GB" sz="2200" dirty="0" err="1"/>
              <a:t>klst</a:t>
            </a:r>
            <a:r>
              <a:rPr lang="en-GB" sz="2200" dirty="0"/>
              <a:t>.</a:t>
            </a:r>
          </a:p>
          <a:p>
            <a:pPr marL="800100" lvl="1" indent="-342900">
              <a:buFont typeface="Arial" panose="020B0604020202020204" pitchFamily="34" charset="0"/>
              <a:buChar char="•"/>
            </a:pPr>
            <a:r>
              <a:rPr lang="en-GB" sz="2200" dirty="0" err="1"/>
              <a:t>Undantekning</a:t>
            </a:r>
            <a:r>
              <a:rPr lang="en-GB" sz="2200" dirty="0"/>
              <a:t>, á </a:t>
            </a:r>
            <a:r>
              <a:rPr lang="en-GB" sz="2200" dirty="0" err="1"/>
              <a:t>að</a:t>
            </a:r>
            <a:r>
              <a:rPr lang="en-GB" sz="2200" dirty="0"/>
              <a:t> </a:t>
            </a:r>
            <a:r>
              <a:rPr lang="en-GB" sz="2200" dirty="0" err="1"/>
              <a:t>takmarka</a:t>
            </a:r>
            <a:r>
              <a:rPr lang="en-GB" sz="2200" dirty="0"/>
              <a:t> </a:t>
            </a:r>
            <a:r>
              <a:rPr lang="en-GB" sz="2200" dirty="0" err="1"/>
              <a:t>notkun</a:t>
            </a:r>
            <a:r>
              <a:rPr lang="en-GB" sz="2200" dirty="0"/>
              <a:t>.</a:t>
            </a:r>
          </a:p>
          <a:p>
            <a:pPr marL="342900" indent="-342900">
              <a:buFont typeface="Arial" panose="020B0604020202020204" pitchFamily="34" charset="0"/>
              <a:buChar char="•"/>
            </a:pPr>
            <a:r>
              <a:rPr lang="en-GB" sz="2200" dirty="0" err="1"/>
              <a:t>Ef</a:t>
            </a:r>
            <a:r>
              <a:rPr lang="en-GB" sz="2200" dirty="0"/>
              <a:t> </a:t>
            </a:r>
            <a:r>
              <a:rPr lang="en-GB" sz="2200" dirty="0" err="1"/>
              <a:t>upp</a:t>
            </a:r>
            <a:r>
              <a:rPr lang="en-GB" sz="2200" dirty="0"/>
              <a:t> </a:t>
            </a:r>
            <a:r>
              <a:rPr lang="en-GB" sz="2200" dirty="0" err="1"/>
              <a:t>koma</a:t>
            </a:r>
            <a:r>
              <a:rPr lang="en-GB" sz="2200" dirty="0"/>
              <a:t> </a:t>
            </a:r>
            <a:r>
              <a:rPr lang="en-GB" sz="2200" dirty="0" err="1"/>
              <a:t>ófyrirséð</a:t>
            </a:r>
            <a:r>
              <a:rPr lang="en-GB" sz="2200" dirty="0"/>
              <a:t> </a:t>
            </a:r>
            <a:r>
              <a:rPr lang="en-GB" sz="2200" dirty="0" err="1"/>
              <a:t>atvik</a:t>
            </a:r>
            <a:r>
              <a:rPr lang="en-GB" sz="2200" dirty="0"/>
              <a:t> </a:t>
            </a:r>
            <a:r>
              <a:rPr lang="en-GB" sz="2200" dirty="0" err="1"/>
              <a:t>má</a:t>
            </a:r>
            <a:r>
              <a:rPr lang="en-GB" sz="2200" dirty="0"/>
              <a:t> </a:t>
            </a:r>
            <a:r>
              <a:rPr lang="en-GB" sz="2200" dirty="0" err="1"/>
              <a:t>einnig</a:t>
            </a:r>
            <a:r>
              <a:rPr lang="en-GB" sz="2200" dirty="0"/>
              <a:t> </a:t>
            </a:r>
            <a:r>
              <a:rPr lang="en-GB" sz="2200" dirty="0" err="1"/>
              <a:t>stytta</a:t>
            </a:r>
            <a:r>
              <a:rPr lang="en-GB" sz="2200" dirty="0"/>
              <a:t> </a:t>
            </a:r>
            <a:r>
              <a:rPr lang="en-GB" sz="2200" dirty="0" err="1"/>
              <a:t>hvíld</a:t>
            </a:r>
            <a:r>
              <a:rPr lang="en-GB" sz="2200" dirty="0"/>
              <a:t> í 8 </a:t>
            </a:r>
            <a:r>
              <a:rPr lang="en-GB" sz="2200" dirty="0" err="1"/>
              <a:t>klst</a:t>
            </a:r>
            <a:r>
              <a:rPr lang="en-GB" sz="2200" dirty="0"/>
              <a:t>. </a:t>
            </a:r>
          </a:p>
          <a:p>
            <a:pPr marL="800100" lvl="1" indent="-342900">
              <a:buFont typeface="Arial" panose="020B0604020202020204" pitchFamily="34" charset="0"/>
              <a:buChar char="•"/>
            </a:pPr>
            <a:r>
              <a:rPr lang="en-GB" sz="2200" dirty="0" err="1"/>
              <a:t>Halda</a:t>
            </a:r>
            <a:r>
              <a:rPr lang="en-GB" sz="2200" dirty="0"/>
              <a:t> </a:t>
            </a:r>
            <a:r>
              <a:rPr lang="en-GB" sz="2200" dirty="0" err="1"/>
              <a:t>þarf</a:t>
            </a:r>
            <a:r>
              <a:rPr lang="en-GB" sz="2200" dirty="0"/>
              <a:t> </a:t>
            </a:r>
            <a:r>
              <a:rPr lang="en-GB" sz="2200" dirty="0" err="1"/>
              <a:t>uppi</a:t>
            </a:r>
            <a:r>
              <a:rPr lang="en-GB" sz="2200" dirty="0"/>
              <a:t> </a:t>
            </a:r>
            <a:r>
              <a:rPr lang="en-GB" sz="2200" dirty="0" err="1"/>
              <a:t>nauðsynlegri</a:t>
            </a:r>
            <a:r>
              <a:rPr lang="en-GB" sz="2200" dirty="0"/>
              <a:t> </a:t>
            </a:r>
            <a:r>
              <a:rPr lang="en-GB" sz="2200" dirty="0" err="1"/>
              <a:t>öryggis</a:t>
            </a:r>
            <a:r>
              <a:rPr lang="en-GB" sz="2200" dirty="0"/>
              <a:t>- </a:t>
            </a:r>
            <a:r>
              <a:rPr lang="en-GB" sz="2200" dirty="0" err="1"/>
              <a:t>eða</a:t>
            </a:r>
            <a:r>
              <a:rPr lang="en-GB" sz="2200" dirty="0"/>
              <a:t> </a:t>
            </a:r>
            <a:r>
              <a:rPr lang="en-GB" sz="2200" dirty="0" err="1"/>
              <a:t>heilbrigðisþjónustu</a:t>
            </a:r>
            <a:r>
              <a:rPr lang="en-GB" sz="2200" dirty="0"/>
              <a:t>.</a:t>
            </a:r>
          </a:p>
          <a:p>
            <a:pPr marL="800100" lvl="1" indent="-342900">
              <a:buFont typeface="Arial" panose="020B0604020202020204" pitchFamily="34" charset="0"/>
              <a:buChar char="•"/>
            </a:pPr>
            <a:r>
              <a:rPr lang="en-GB" sz="2200" dirty="0" err="1"/>
              <a:t>Bjarga</a:t>
            </a:r>
            <a:r>
              <a:rPr lang="en-GB" sz="2200" dirty="0"/>
              <a:t> </a:t>
            </a:r>
            <a:r>
              <a:rPr lang="en-GB" sz="2200" dirty="0" err="1"/>
              <a:t>þarf</a:t>
            </a:r>
            <a:r>
              <a:rPr lang="en-GB" sz="2200" dirty="0"/>
              <a:t> </a:t>
            </a:r>
            <a:r>
              <a:rPr lang="en-GB" sz="2200" dirty="0" err="1"/>
              <a:t>verðmætum</a:t>
            </a:r>
            <a:r>
              <a:rPr lang="en-GB" sz="2200" dirty="0"/>
              <a:t>. </a:t>
            </a:r>
          </a:p>
          <a:p>
            <a:pPr marL="800100" lvl="1" indent="-342900">
              <a:buFont typeface="Arial" panose="020B0604020202020204" pitchFamily="34" charset="0"/>
              <a:buChar char="•"/>
            </a:pPr>
            <a:r>
              <a:rPr lang="en-GB" sz="2200" dirty="0" err="1"/>
              <a:t>Slys</a:t>
            </a:r>
            <a:r>
              <a:rPr lang="en-GB" sz="2200" dirty="0"/>
              <a:t>, </a:t>
            </a:r>
            <a:r>
              <a:rPr lang="en-GB" sz="2200" dirty="0" err="1"/>
              <a:t>náttúruhamfarir</a:t>
            </a:r>
            <a:r>
              <a:rPr lang="en-GB" sz="2200" dirty="0"/>
              <a:t>.</a:t>
            </a:r>
          </a:p>
          <a:p>
            <a:pPr marL="800100" lvl="1"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Of </a:t>
            </a:r>
            <a:r>
              <a:rPr lang="en-GB" sz="2200" dirty="0" err="1"/>
              <a:t>stutt</a:t>
            </a:r>
            <a:r>
              <a:rPr lang="en-GB" sz="2200" dirty="0"/>
              <a:t> </a:t>
            </a:r>
            <a:r>
              <a:rPr lang="en-GB" sz="2200" dirty="0" err="1"/>
              <a:t>hvíld</a:t>
            </a:r>
            <a:r>
              <a:rPr lang="en-GB" sz="2200" dirty="0"/>
              <a:t> milli </a:t>
            </a:r>
            <a:r>
              <a:rPr lang="en-GB" sz="2200" dirty="0" err="1"/>
              <a:t>vakta</a:t>
            </a:r>
            <a:r>
              <a:rPr lang="en-GB" sz="2200" dirty="0"/>
              <a:t> </a:t>
            </a:r>
            <a:r>
              <a:rPr lang="en-GB" sz="2200" dirty="0" err="1"/>
              <a:t>getur</a:t>
            </a:r>
            <a:r>
              <a:rPr lang="en-GB" sz="2200" dirty="0"/>
              <a:t> haft </a:t>
            </a:r>
            <a:r>
              <a:rPr lang="en-GB" sz="2200" dirty="0" err="1"/>
              <a:t>alvarleg</a:t>
            </a:r>
            <a:r>
              <a:rPr lang="en-GB" sz="2200" dirty="0"/>
              <a:t> </a:t>
            </a:r>
            <a:r>
              <a:rPr lang="en-GB" sz="2200" dirty="0" err="1"/>
              <a:t>áhrif</a:t>
            </a:r>
            <a:r>
              <a:rPr lang="en-GB" sz="2200" dirty="0"/>
              <a:t> á </a:t>
            </a:r>
            <a:r>
              <a:rPr lang="en-GB" sz="2200" dirty="0" err="1"/>
              <a:t>heilsu</a:t>
            </a:r>
            <a:r>
              <a:rPr lang="en-GB" sz="2200" dirty="0"/>
              <a:t> </a:t>
            </a:r>
            <a:r>
              <a:rPr lang="en-GB" sz="2200" dirty="0" err="1"/>
              <a:t>og</a:t>
            </a:r>
            <a:r>
              <a:rPr lang="en-GB" sz="2200" dirty="0"/>
              <a:t> </a:t>
            </a:r>
            <a:r>
              <a:rPr lang="en-GB" sz="2200" dirty="0" err="1"/>
              <a:t>öryggi</a:t>
            </a:r>
            <a:r>
              <a:rPr lang="en-GB" sz="2200" dirty="0"/>
              <a:t> </a:t>
            </a:r>
            <a:r>
              <a:rPr lang="en-GB" sz="2200" dirty="0" err="1"/>
              <a:t>starfsfólks</a:t>
            </a:r>
            <a:r>
              <a:rPr lang="en-GB" sz="2200" dirty="0"/>
              <a:t>. </a:t>
            </a:r>
            <a:endParaRPr lang="is-IS" sz="2200" dirty="0"/>
          </a:p>
        </p:txBody>
      </p:sp>
      <p:pic>
        <p:nvPicPr>
          <p:cNvPr id="5" name="Picture 4" descr="A large clock mounted to the side&#10;&#10;Description automatically generated">
            <a:extLst>
              <a:ext uri="{FF2B5EF4-FFF2-40B4-BE49-F238E27FC236}">
                <a16:creationId xmlns:a16="http://schemas.microsoft.com/office/drawing/2014/main" id="{A0BD1ACE-C858-45BF-A931-30ADADD5213F}"/>
              </a:ext>
            </a:extLst>
          </p:cNvPr>
          <p:cNvPicPr>
            <a:picLocks noChangeAspect="1"/>
          </p:cNvPicPr>
          <p:nvPr/>
        </p:nvPicPr>
        <p:blipFill>
          <a:blip r:embed="rId3"/>
          <a:stretch>
            <a:fillRect/>
          </a:stretch>
        </p:blipFill>
        <p:spPr>
          <a:xfrm>
            <a:off x="7184571" y="1444747"/>
            <a:ext cx="4986216" cy="4986216"/>
          </a:xfrm>
          <a:prstGeom prst="rect">
            <a:avLst/>
          </a:prstGeom>
        </p:spPr>
      </p:pic>
    </p:spTree>
    <p:extLst>
      <p:ext uri="{BB962C8B-B14F-4D97-AF65-F5344CB8AC3E}">
        <p14:creationId xmlns:p14="http://schemas.microsoft.com/office/powerpoint/2010/main" val="397439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B7AC6F-8723-4DD2-9AA4-13E1C2FD8F2D}"/>
              </a:ext>
            </a:extLst>
          </p:cNvPr>
          <p:cNvSpPr>
            <a:spLocks noGrp="1"/>
          </p:cNvSpPr>
          <p:nvPr>
            <p:ph type="body" sz="quarter" idx="12"/>
          </p:nvPr>
        </p:nvSpPr>
        <p:spPr/>
        <p:txBody>
          <a:bodyPr/>
          <a:lstStyle/>
          <a:p>
            <a:r>
              <a:rPr lang="en-GB" dirty="0" err="1"/>
              <a:t>Vikulegur</a:t>
            </a:r>
            <a:r>
              <a:rPr lang="en-GB" dirty="0"/>
              <a:t> </a:t>
            </a:r>
            <a:r>
              <a:rPr lang="en-GB" dirty="0" err="1"/>
              <a:t>frídagur</a:t>
            </a:r>
            <a:endParaRPr lang="is-IS" dirty="0"/>
          </a:p>
        </p:txBody>
      </p:sp>
      <p:sp>
        <p:nvSpPr>
          <p:cNvPr id="3" name="Text Placeholder 2">
            <a:extLst>
              <a:ext uri="{FF2B5EF4-FFF2-40B4-BE49-F238E27FC236}">
                <a16:creationId xmlns:a16="http://schemas.microsoft.com/office/drawing/2014/main" id="{BB6FF616-B4C8-402C-9BBA-537781C62F17}"/>
              </a:ext>
            </a:extLst>
          </p:cNvPr>
          <p:cNvSpPr>
            <a:spLocks noGrp="1"/>
          </p:cNvSpPr>
          <p:nvPr>
            <p:ph type="body" sz="quarter" idx="13"/>
          </p:nvPr>
        </p:nvSpPr>
        <p:spPr/>
        <p:txBody>
          <a:bodyPr/>
          <a:lstStyle/>
          <a:p>
            <a:pPr marL="342900" indent="-342900">
              <a:buFont typeface="Arial" panose="020B0604020202020204" pitchFamily="34" charset="0"/>
              <a:buChar char="•"/>
            </a:pPr>
            <a:r>
              <a:rPr lang="en-GB" sz="2200" dirty="0"/>
              <a:t>Á </a:t>
            </a:r>
            <a:r>
              <a:rPr lang="en-GB" sz="2200" dirty="0" err="1"/>
              <a:t>hverju</a:t>
            </a:r>
            <a:r>
              <a:rPr lang="en-GB" sz="2200" dirty="0"/>
              <a:t> </a:t>
            </a:r>
            <a:r>
              <a:rPr lang="en-GB" sz="2200" dirty="0" err="1"/>
              <a:t>sjö</a:t>
            </a:r>
            <a:r>
              <a:rPr lang="en-GB" sz="2200" dirty="0"/>
              <a:t> </a:t>
            </a:r>
            <a:r>
              <a:rPr lang="en-GB" sz="2200" dirty="0" err="1"/>
              <a:t>daga</a:t>
            </a:r>
            <a:r>
              <a:rPr lang="en-GB" sz="2200" dirty="0"/>
              <a:t> </a:t>
            </a:r>
            <a:r>
              <a:rPr lang="en-GB" sz="2200" dirty="0" err="1"/>
              <a:t>tímabili</a:t>
            </a:r>
            <a:r>
              <a:rPr lang="en-GB" sz="2200" dirty="0"/>
              <a:t> </a:t>
            </a:r>
            <a:r>
              <a:rPr lang="en-GB" sz="2200" dirty="0" err="1"/>
              <a:t>skal</a:t>
            </a:r>
            <a:r>
              <a:rPr lang="en-GB" sz="2200" dirty="0"/>
              <a:t> </a:t>
            </a:r>
            <a:r>
              <a:rPr lang="en-GB" sz="2200" dirty="0" err="1"/>
              <a:t>starfsmaður</a:t>
            </a:r>
            <a:r>
              <a:rPr lang="en-GB" sz="2200" dirty="0"/>
              <a:t> </a:t>
            </a:r>
            <a:r>
              <a:rPr lang="en-GB" sz="2200" dirty="0" err="1"/>
              <a:t>fá</a:t>
            </a:r>
            <a:r>
              <a:rPr lang="en-GB" sz="2200" dirty="0"/>
              <a:t> </a:t>
            </a:r>
            <a:r>
              <a:rPr lang="en-GB" sz="2200" dirty="0" err="1"/>
              <a:t>minnst</a:t>
            </a:r>
            <a:r>
              <a:rPr lang="en-GB" sz="2200" dirty="0"/>
              <a:t> </a:t>
            </a:r>
            <a:r>
              <a:rPr lang="en-GB" sz="2200" dirty="0" err="1"/>
              <a:t>einn</a:t>
            </a:r>
            <a:r>
              <a:rPr lang="en-GB" sz="2200" dirty="0"/>
              <a:t> </a:t>
            </a:r>
            <a:r>
              <a:rPr lang="en-GB" sz="2200" dirty="0" err="1"/>
              <a:t>frídag</a:t>
            </a:r>
            <a:r>
              <a:rPr lang="en-GB" sz="2200" dirty="0"/>
              <a:t> </a:t>
            </a:r>
            <a:r>
              <a:rPr lang="en-GB" sz="2200" dirty="0" err="1"/>
              <a:t>sem</a:t>
            </a:r>
            <a:r>
              <a:rPr lang="en-GB" sz="2200" dirty="0"/>
              <a:t> </a:t>
            </a:r>
            <a:r>
              <a:rPr lang="en-GB" sz="2200" dirty="0" err="1"/>
              <a:t>tengist</a:t>
            </a:r>
            <a:r>
              <a:rPr lang="en-GB" sz="2200" dirty="0"/>
              <a:t> </a:t>
            </a:r>
            <a:r>
              <a:rPr lang="en-GB" sz="2200" dirty="0" err="1"/>
              <a:t>beint</a:t>
            </a:r>
            <a:r>
              <a:rPr lang="en-GB" sz="2200" dirty="0"/>
              <a:t> </a:t>
            </a:r>
            <a:r>
              <a:rPr lang="en-GB" sz="2200" dirty="0" err="1"/>
              <a:t>daglegum</a:t>
            </a:r>
            <a:r>
              <a:rPr lang="en-GB" sz="2200" dirty="0"/>
              <a:t> </a:t>
            </a:r>
            <a:r>
              <a:rPr lang="en-GB" sz="2200" dirty="0" err="1"/>
              <a:t>hvíldartíma</a:t>
            </a:r>
            <a:r>
              <a:rPr lang="en-GB" sz="2200" dirty="0"/>
              <a:t>.</a:t>
            </a:r>
          </a:p>
          <a:p>
            <a:pPr marL="800100" lvl="1" indent="-342900">
              <a:buFont typeface="Arial" panose="020B0604020202020204" pitchFamily="34" charset="0"/>
              <a:buChar char="•"/>
            </a:pPr>
            <a:r>
              <a:rPr lang="en-GB" sz="2200" dirty="0"/>
              <a:t>24 </a:t>
            </a:r>
            <a:r>
              <a:rPr lang="en-GB" sz="2200" dirty="0" err="1"/>
              <a:t>klst</a:t>
            </a:r>
            <a:r>
              <a:rPr lang="en-GB" sz="2200" dirty="0"/>
              <a:t>. + 11 </a:t>
            </a:r>
            <a:r>
              <a:rPr lang="en-GB" sz="2200" dirty="0" err="1"/>
              <a:t>klst</a:t>
            </a:r>
            <a:r>
              <a:rPr lang="en-GB" sz="2200" dirty="0"/>
              <a:t>. = 35 </a:t>
            </a:r>
            <a:r>
              <a:rPr lang="en-GB" sz="2200" dirty="0" err="1"/>
              <a:t>klst</a:t>
            </a:r>
            <a:r>
              <a:rPr lang="en-GB" sz="2200" dirty="0"/>
              <a:t>. </a:t>
            </a:r>
          </a:p>
          <a:p>
            <a:pPr marL="342900" indent="-342900">
              <a:buFont typeface="Arial" panose="020B0604020202020204" pitchFamily="34" charset="0"/>
              <a:buChar char="•"/>
            </a:pPr>
            <a:r>
              <a:rPr lang="en-GB" sz="2200" dirty="0" err="1"/>
              <a:t>Almenna</a:t>
            </a:r>
            <a:r>
              <a:rPr lang="en-GB" sz="2200" dirty="0"/>
              <a:t> </a:t>
            </a:r>
            <a:r>
              <a:rPr lang="en-GB" sz="2200" dirty="0" err="1"/>
              <a:t>reglan</a:t>
            </a:r>
            <a:r>
              <a:rPr lang="en-GB" sz="2200" dirty="0"/>
              <a:t> </a:t>
            </a:r>
            <a:r>
              <a:rPr lang="en-GB" sz="2200" dirty="0" err="1"/>
              <a:t>er</a:t>
            </a:r>
            <a:r>
              <a:rPr lang="en-GB" sz="2200" dirty="0"/>
              <a:t> </a:t>
            </a:r>
            <a:r>
              <a:rPr lang="en-GB" sz="2200" dirty="0" err="1"/>
              <a:t>sunnudagur</a:t>
            </a:r>
            <a:r>
              <a:rPr lang="en-GB" sz="2200" dirty="0"/>
              <a:t>, </a:t>
            </a:r>
            <a:r>
              <a:rPr lang="en-GB" sz="2200" dirty="0" err="1"/>
              <a:t>en</a:t>
            </a:r>
            <a:r>
              <a:rPr lang="en-GB" sz="2200" dirty="0"/>
              <a:t> </a:t>
            </a:r>
            <a:r>
              <a:rPr lang="en-GB" sz="2200" dirty="0" err="1"/>
              <a:t>heimilt</a:t>
            </a:r>
            <a:r>
              <a:rPr lang="en-GB" sz="2200" dirty="0"/>
              <a:t> </a:t>
            </a:r>
            <a:r>
              <a:rPr lang="en-GB" sz="2200" dirty="0" err="1"/>
              <a:t>að</a:t>
            </a:r>
            <a:r>
              <a:rPr lang="en-GB" sz="2200" dirty="0"/>
              <a:t> </a:t>
            </a:r>
            <a:r>
              <a:rPr lang="en-GB" sz="2200" dirty="0" err="1"/>
              <a:t>víkja</a:t>
            </a:r>
            <a:r>
              <a:rPr lang="en-GB" sz="2200" dirty="0"/>
              <a:t> </a:t>
            </a:r>
            <a:r>
              <a:rPr lang="en-GB" sz="2200" dirty="0" err="1"/>
              <a:t>frá</a:t>
            </a:r>
            <a:r>
              <a:rPr lang="en-GB" sz="2200" dirty="0"/>
              <a:t> </a:t>
            </a:r>
            <a:r>
              <a:rPr lang="en-GB" sz="2200" dirty="0" err="1"/>
              <a:t>því</a:t>
            </a:r>
            <a:r>
              <a:rPr lang="en-GB" sz="2200" dirty="0"/>
              <a:t>. </a:t>
            </a:r>
            <a:endParaRPr lang="is-IS" sz="2200" dirty="0"/>
          </a:p>
        </p:txBody>
      </p:sp>
      <p:pic>
        <p:nvPicPr>
          <p:cNvPr id="5" name="Picture 4" descr="A close up of a logo&#10;&#10;Description automatically generated">
            <a:extLst>
              <a:ext uri="{FF2B5EF4-FFF2-40B4-BE49-F238E27FC236}">
                <a16:creationId xmlns:a16="http://schemas.microsoft.com/office/drawing/2014/main" id="{9892934C-FEA7-4977-A2B2-A46FC882102A}"/>
              </a:ext>
            </a:extLst>
          </p:cNvPr>
          <p:cNvPicPr>
            <a:picLocks noChangeAspect="1"/>
          </p:cNvPicPr>
          <p:nvPr/>
        </p:nvPicPr>
        <p:blipFill>
          <a:blip r:embed="rId3"/>
          <a:stretch>
            <a:fillRect/>
          </a:stretch>
        </p:blipFill>
        <p:spPr>
          <a:xfrm>
            <a:off x="7116534" y="1838325"/>
            <a:ext cx="4816929" cy="4816929"/>
          </a:xfrm>
          <a:prstGeom prst="rect">
            <a:avLst/>
          </a:prstGeom>
        </p:spPr>
      </p:pic>
    </p:spTree>
    <p:extLst>
      <p:ext uri="{BB962C8B-B14F-4D97-AF65-F5344CB8AC3E}">
        <p14:creationId xmlns:p14="http://schemas.microsoft.com/office/powerpoint/2010/main" val="7088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F45151-3A6E-4ED4-9B5E-D613FC6D3C3D}"/>
              </a:ext>
            </a:extLst>
          </p:cNvPr>
          <p:cNvSpPr>
            <a:spLocks noGrp="1"/>
          </p:cNvSpPr>
          <p:nvPr>
            <p:ph type="body" sz="quarter" idx="12"/>
          </p:nvPr>
        </p:nvSpPr>
        <p:spPr/>
        <p:txBody>
          <a:bodyPr/>
          <a:lstStyle/>
          <a:p>
            <a:r>
              <a:rPr lang="en-GB" dirty="0" err="1"/>
              <a:t>Frítökuréttur</a:t>
            </a:r>
            <a:endParaRPr lang="is-IS" dirty="0"/>
          </a:p>
        </p:txBody>
      </p:sp>
      <p:sp>
        <p:nvSpPr>
          <p:cNvPr id="3" name="Text Placeholder 2">
            <a:extLst>
              <a:ext uri="{FF2B5EF4-FFF2-40B4-BE49-F238E27FC236}">
                <a16:creationId xmlns:a16="http://schemas.microsoft.com/office/drawing/2014/main" id="{2EA34A78-9D4A-46A4-9CCD-4CD0404DDD64}"/>
              </a:ext>
            </a:extLst>
          </p:cNvPr>
          <p:cNvSpPr>
            <a:spLocks noGrp="1"/>
          </p:cNvSpPr>
          <p:nvPr>
            <p:ph type="body" sz="quarter" idx="13"/>
          </p:nvPr>
        </p:nvSpPr>
        <p:spPr>
          <a:xfrm>
            <a:off x="1010784" y="1825241"/>
            <a:ext cx="5601031" cy="4592638"/>
          </a:xfrm>
        </p:spPr>
        <p:txBody>
          <a:bodyPr/>
          <a:lstStyle/>
          <a:p>
            <a:pPr marL="342900" indent="-342900">
              <a:buFont typeface="Arial" panose="020B0604020202020204" pitchFamily="34" charset="0"/>
              <a:buChar char="•"/>
            </a:pPr>
            <a:r>
              <a:rPr lang="en-GB" sz="2200" dirty="0" err="1"/>
              <a:t>Ef</a:t>
            </a:r>
            <a:r>
              <a:rPr lang="en-GB" sz="2200" dirty="0"/>
              <a:t> </a:t>
            </a:r>
            <a:r>
              <a:rPr lang="en-GB" sz="2200" dirty="0" err="1"/>
              <a:t>brot</a:t>
            </a:r>
            <a:r>
              <a:rPr lang="en-GB" sz="2200" dirty="0"/>
              <a:t> </a:t>
            </a:r>
            <a:r>
              <a:rPr lang="en-GB" sz="2200" dirty="0" err="1"/>
              <a:t>verða</a:t>
            </a:r>
            <a:r>
              <a:rPr lang="en-GB" sz="2200" dirty="0"/>
              <a:t> </a:t>
            </a:r>
            <a:r>
              <a:rPr lang="en-GB" sz="2200" dirty="0" err="1"/>
              <a:t>skapast</a:t>
            </a:r>
            <a:r>
              <a:rPr lang="en-GB" sz="2200" dirty="0"/>
              <a:t> </a:t>
            </a:r>
            <a:r>
              <a:rPr lang="en-GB" sz="2200" dirty="0" err="1"/>
              <a:t>frítökuréttur</a:t>
            </a:r>
            <a:r>
              <a:rPr lang="en-GB" sz="2200" dirty="0"/>
              <a:t>.</a:t>
            </a:r>
          </a:p>
          <a:p>
            <a:pPr marL="342900" indent="-342900">
              <a:buFont typeface="Arial" panose="020B0604020202020204" pitchFamily="34" charset="0"/>
              <a:buChar char="•"/>
            </a:pPr>
            <a:r>
              <a:rPr lang="is-IS" sz="2200" dirty="0"/>
              <a:t>Ef stjórnandi fer fram á að starfsmaður mæti til vinnu áður en 11 klst. lágmarkshvíld er náð skapast frítökuréttur, 1,5 klst. (í dagvinnu) fyrir hverja klukkustund sem hvíldin skerðist. </a:t>
            </a:r>
          </a:p>
          <a:p>
            <a:pPr marL="342900" indent="-342900">
              <a:buFont typeface="Arial" panose="020B0604020202020204" pitchFamily="34" charset="0"/>
              <a:buChar char="•"/>
            </a:pPr>
            <a:r>
              <a:rPr lang="is-IS" sz="2200" dirty="0"/>
              <a:t>Starfsmaður á ekki að mæta aftur til vinnu fyrr en hann hefur náð 11 klst. hvíld nema hann hafi sérstaklega verið beðinn um það.</a:t>
            </a:r>
          </a:p>
          <a:p>
            <a:pPr marL="342900" indent="-342900">
              <a:buFont typeface="Arial" panose="020B0604020202020204" pitchFamily="34" charset="0"/>
              <a:buChar char="•"/>
            </a:pPr>
            <a:r>
              <a:rPr lang="is-IS" sz="2200" dirty="0"/>
              <a:t>Einnig ef vikulegur frídagur skerðist.</a:t>
            </a:r>
          </a:p>
        </p:txBody>
      </p:sp>
      <p:pic>
        <p:nvPicPr>
          <p:cNvPr id="5" name="Picture 4" descr="A close up of a logo&#10;&#10;Description automatically generated">
            <a:extLst>
              <a:ext uri="{FF2B5EF4-FFF2-40B4-BE49-F238E27FC236}">
                <a16:creationId xmlns:a16="http://schemas.microsoft.com/office/drawing/2014/main" id="{747AB3C0-C4D3-4DAE-B77A-0D3FABAC2B60}"/>
              </a:ext>
            </a:extLst>
          </p:cNvPr>
          <p:cNvPicPr>
            <a:picLocks noChangeAspect="1"/>
          </p:cNvPicPr>
          <p:nvPr/>
        </p:nvPicPr>
        <p:blipFill>
          <a:blip r:embed="rId3"/>
          <a:stretch>
            <a:fillRect/>
          </a:stretch>
        </p:blipFill>
        <p:spPr>
          <a:xfrm>
            <a:off x="6935035" y="2197553"/>
            <a:ext cx="5179927" cy="5179927"/>
          </a:xfrm>
          <a:prstGeom prst="rect">
            <a:avLst/>
          </a:prstGeom>
        </p:spPr>
      </p:pic>
    </p:spTree>
    <p:extLst>
      <p:ext uri="{BB962C8B-B14F-4D97-AF65-F5344CB8AC3E}">
        <p14:creationId xmlns:p14="http://schemas.microsoft.com/office/powerpoint/2010/main" val="226477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4E9C36-FA63-42DE-9245-24AF1CB53007}"/>
              </a:ext>
            </a:extLst>
          </p:cNvPr>
          <p:cNvSpPr>
            <a:spLocks noGrp="1"/>
          </p:cNvSpPr>
          <p:nvPr>
            <p:ph type="body" sz="quarter" idx="12"/>
          </p:nvPr>
        </p:nvSpPr>
        <p:spPr/>
        <p:txBody>
          <a:bodyPr/>
          <a:lstStyle/>
          <a:p>
            <a:r>
              <a:rPr lang="en-GB" dirty="0" err="1"/>
              <a:t>Virðum</a:t>
            </a:r>
            <a:r>
              <a:rPr lang="en-GB" dirty="0"/>
              <a:t> </a:t>
            </a:r>
            <a:r>
              <a:rPr lang="en-GB" dirty="0" err="1"/>
              <a:t>hvíldartímareglur</a:t>
            </a:r>
            <a:endParaRPr lang="is-IS" dirty="0"/>
          </a:p>
        </p:txBody>
      </p:sp>
      <p:sp>
        <p:nvSpPr>
          <p:cNvPr id="3" name="Text Placeholder 2">
            <a:extLst>
              <a:ext uri="{FF2B5EF4-FFF2-40B4-BE49-F238E27FC236}">
                <a16:creationId xmlns:a16="http://schemas.microsoft.com/office/drawing/2014/main" id="{0BD31530-C841-4190-83B0-BCF01E1A7267}"/>
              </a:ext>
            </a:extLst>
          </p:cNvPr>
          <p:cNvSpPr>
            <a:spLocks noGrp="1"/>
          </p:cNvSpPr>
          <p:nvPr>
            <p:ph type="body" sz="quarter" idx="13"/>
          </p:nvPr>
        </p:nvSpPr>
        <p:spPr/>
        <p:txBody>
          <a:bodyPr/>
          <a:lstStyle/>
          <a:p>
            <a:pPr marL="285750" indent="-285750">
              <a:buFont typeface="Arial" panose="020B0604020202020204" pitchFamily="34" charset="0"/>
              <a:buChar char="•"/>
            </a:pPr>
            <a:r>
              <a:rPr lang="en-GB" sz="2200" dirty="0" err="1"/>
              <a:t>Hvíldartímareglur</a:t>
            </a:r>
            <a:r>
              <a:rPr lang="en-GB" sz="2200" dirty="0"/>
              <a:t> </a:t>
            </a:r>
            <a:r>
              <a:rPr lang="en-GB" sz="2200" dirty="0" err="1"/>
              <a:t>eru</a:t>
            </a:r>
            <a:r>
              <a:rPr lang="en-GB" sz="2200" dirty="0"/>
              <a:t> </a:t>
            </a:r>
            <a:r>
              <a:rPr lang="en-GB" sz="2200" dirty="0" err="1"/>
              <a:t>settar</a:t>
            </a:r>
            <a:r>
              <a:rPr lang="en-GB" sz="2200" dirty="0"/>
              <a:t> </a:t>
            </a:r>
            <a:r>
              <a:rPr lang="en-GB" sz="2200" dirty="0" err="1"/>
              <a:t>með</a:t>
            </a:r>
            <a:r>
              <a:rPr lang="en-GB" sz="2200" dirty="0"/>
              <a:t> </a:t>
            </a:r>
            <a:r>
              <a:rPr lang="en-GB" sz="2200" dirty="0" err="1"/>
              <a:t>hagsmuni</a:t>
            </a:r>
            <a:r>
              <a:rPr lang="en-GB" sz="2200" dirty="0"/>
              <a:t> </a:t>
            </a:r>
            <a:r>
              <a:rPr lang="en-GB" sz="2200" dirty="0" err="1"/>
              <a:t>starfsfólks</a:t>
            </a:r>
            <a:r>
              <a:rPr lang="en-GB" sz="2200" dirty="0"/>
              <a:t> </a:t>
            </a:r>
            <a:r>
              <a:rPr lang="en-GB" sz="2200" dirty="0" err="1"/>
              <a:t>að</a:t>
            </a:r>
            <a:r>
              <a:rPr lang="en-GB" sz="2200" dirty="0"/>
              <a:t> </a:t>
            </a:r>
            <a:r>
              <a:rPr lang="en-GB" sz="2200" dirty="0" err="1"/>
              <a:t>leiðarljósi</a:t>
            </a:r>
            <a:r>
              <a:rPr lang="en-GB" sz="2200" dirty="0"/>
              <a:t>.</a:t>
            </a:r>
          </a:p>
          <a:p>
            <a:pPr marL="285750" indent="-285750">
              <a:buFont typeface="Arial" panose="020B0604020202020204" pitchFamily="34" charset="0"/>
              <a:buChar char="•"/>
            </a:pPr>
            <a:r>
              <a:rPr lang="en-GB" sz="2200" dirty="0" err="1"/>
              <a:t>Hingað</a:t>
            </a:r>
            <a:r>
              <a:rPr lang="en-GB" sz="2200" dirty="0"/>
              <a:t> </a:t>
            </a:r>
            <a:r>
              <a:rPr lang="en-GB" sz="2200" dirty="0" err="1"/>
              <a:t>til</a:t>
            </a:r>
            <a:r>
              <a:rPr lang="en-GB" sz="2200" dirty="0"/>
              <a:t> </a:t>
            </a:r>
            <a:r>
              <a:rPr lang="en-GB" sz="2200" dirty="0" err="1"/>
              <a:t>hefur</a:t>
            </a:r>
            <a:r>
              <a:rPr lang="en-GB" sz="2200" dirty="0"/>
              <a:t> oft </a:t>
            </a:r>
            <a:r>
              <a:rPr lang="en-GB" sz="2200" dirty="0" err="1"/>
              <a:t>verið</a:t>
            </a:r>
            <a:r>
              <a:rPr lang="en-GB" sz="2200" dirty="0"/>
              <a:t> </a:t>
            </a:r>
            <a:r>
              <a:rPr lang="en-GB" sz="2200" dirty="0" err="1"/>
              <a:t>erfitt</a:t>
            </a:r>
            <a:r>
              <a:rPr lang="en-GB" sz="2200" dirty="0"/>
              <a:t> </a:t>
            </a:r>
            <a:r>
              <a:rPr lang="en-GB" sz="2200" dirty="0" err="1"/>
              <a:t>að</a:t>
            </a:r>
            <a:r>
              <a:rPr lang="en-GB" sz="2200" dirty="0"/>
              <a:t> </a:t>
            </a:r>
            <a:r>
              <a:rPr lang="en-GB" sz="2200" dirty="0" err="1"/>
              <a:t>skipuleggja</a:t>
            </a:r>
            <a:r>
              <a:rPr lang="en-GB" sz="2200" dirty="0"/>
              <a:t> </a:t>
            </a:r>
            <a:r>
              <a:rPr lang="en-GB" sz="2200" dirty="0" err="1"/>
              <a:t>vaktskrá</a:t>
            </a:r>
            <a:r>
              <a:rPr lang="en-GB" sz="2200" dirty="0"/>
              <a:t>, </a:t>
            </a:r>
            <a:r>
              <a:rPr lang="en-GB" sz="2200" dirty="0" err="1"/>
              <a:t>sérstaklega</a:t>
            </a:r>
            <a:r>
              <a:rPr lang="en-GB" sz="2200" dirty="0"/>
              <a:t> </a:t>
            </a:r>
            <a:r>
              <a:rPr lang="en-GB" sz="2200" dirty="0" err="1"/>
              <a:t>hjá</a:t>
            </a:r>
            <a:r>
              <a:rPr lang="en-GB" sz="2200" dirty="0"/>
              <a:t> </a:t>
            </a:r>
            <a:r>
              <a:rPr lang="en-GB" sz="2200" dirty="0" err="1"/>
              <a:t>fólki</a:t>
            </a:r>
            <a:r>
              <a:rPr lang="en-GB" sz="2200" dirty="0"/>
              <a:t> í </a:t>
            </a:r>
            <a:r>
              <a:rPr lang="en-GB" sz="2200" dirty="0" err="1"/>
              <a:t>fullu</a:t>
            </a:r>
            <a:r>
              <a:rPr lang="en-GB" sz="2200" dirty="0"/>
              <a:t> </a:t>
            </a:r>
            <a:r>
              <a:rPr lang="en-GB" sz="2200" dirty="0" err="1"/>
              <a:t>starfi</a:t>
            </a:r>
            <a:r>
              <a:rPr lang="en-GB" sz="2200" dirty="0"/>
              <a:t>, </a:t>
            </a:r>
            <a:r>
              <a:rPr lang="en-GB" sz="2200" dirty="0" err="1"/>
              <a:t>og</a:t>
            </a:r>
            <a:r>
              <a:rPr lang="en-GB" sz="2200" dirty="0"/>
              <a:t> </a:t>
            </a:r>
            <a:r>
              <a:rPr lang="en-GB" sz="2200" dirty="0" err="1"/>
              <a:t>virða</a:t>
            </a:r>
            <a:r>
              <a:rPr lang="en-GB" sz="2200" dirty="0"/>
              <a:t> </a:t>
            </a:r>
            <a:r>
              <a:rPr lang="en-GB" sz="2200" dirty="0" err="1"/>
              <a:t>hvíldartíma</a:t>
            </a:r>
            <a:r>
              <a:rPr lang="en-GB" sz="2200" dirty="0"/>
              <a:t>.</a:t>
            </a:r>
          </a:p>
          <a:p>
            <a:pPr marL="285750" indent="-285750">
              <a:buFont typeface="Arial" panose="020B0604020202020204" pitchFamily="34" charset="0"/>
              <a:buChar char="•"/>
            </a:pPr>
            <a:r>
              <a:rPr lang="en-GB" sz="2200" dirty="0" err="1"/>
              <a:t>Með</a:t>
            </a:r>
            <a:r>
              <a:rPr lang="en-GB" sz="2200" dirty="0"/>
              <a:t> </a:t>
            </a:r>
            <a:r>
              <a:rPr lang="en-GB" sz="2200" dirty="0" err="1"/>
              <a:t>betri</a:t>
            </a:r>
            <a:r>
              <a:rPr lang="en-GB" sz="2200" dirty="0"/>
              <a:t> </a:t>
            </a:r>
            <a:r>
              <a:rPr lang="en-GB" sz="2200" dirty="0" err="1"/>
              <a:t>vinnutíma</a:t>
            </a:r>
            <a:r>
              <a:rPr lang="en-GB" sz="2200" dirty="0"/>
              <a:t> </a:t>
            </a:r>
            <a:r>
              <a:rPr lang="en-GB" sz="2200" dirty="0" err="1"/>
              <a:t>verður</a:t>
            </a:r>
            <a:r>
              <a:rPr lang="en-GB" sz="2200" dirty="0"/>
              <a:t> </a:t>
            </a:r>
            <a:r>
              <a:rPr lang="en-GB" sz="2200" dirty="0" err="1"/>
              <a:t>auðveldara</a:t>
            </a:r>
            <a:r>
              <a:rPr lang="en-GB" sz="2200" dirty="0"/>
              <a:t> </a:t>
            </a:r>
            <a:r>
              <a:rPr lang="en-GB" sz="2200" dirty="0" err="1"/>
              <a:t>að</a:t>
            </a:r>
            <a:r>
              <a:rPr lang="en-GB" sz="2200" dirty="0"/>
              <a:t> </a:t>
            </a:r>
            <a:r>
              <a:rPr lang="en-GB" sz="2200" dirty="0" err="1"/>
              <a:t>virða</a:t>
            </a:r>
            <a:r>
              <a:rPr lang="en-GB" sz="2200" dirty="0"/>
              <a:t> </a:t>
            </a:r>
            <a:r>
              <a:rPr lang="en-GB" sz="2200" dirty="0" err="1"/>
              <a:t>lágmarksreglur</a:t>
            </a:r>
            <a:r>
              <a:rPr lang="en-GB" sz="2200" dirty="0"/>
              <a:t> um </a:t>
            </a:r>
            <a:r>
              <a:rPr lang="en-GB" sz="2200" dirty="0" err="1"/>
              <a:t>hvíldartíma</a:t>
            </a:r>
            <a:r>
              <a:rPr lang="en-GB" sz="2200" dirty="0"/>
              <a:t>.</a:t>
            </a:r>
          </a:p>
          <a:p>
            <a:pPr marL="285750" indent="-285750">
              <a:buFont typeface="Arial" panose="020B0604020202020204" pitchFamily="34" charset="0"/>
              <a:buChar char="•"/>
            </a:pPr>
            <a:r>
              <a:rPr lang="en-GB" sz="2200" dirty="0" err="1"/>
              <a:t>Mikilvægt</a:t>
            </a:r>
            <a:r>
              <a:rPr lang="en-GB" sz="2200" dirty="0"/>
              <a:t> </a:t>
            </a:r>
            <a:r>
              <a:rPr lang="en-GB" sz="2200" dirty="0" err="1"/>
              <a:t>er</a:t>
            </a:r>
            <a:r>
              <a:rPr lang="en-GB" sz="2200" dirty="0"/>
              <a:t> </a:t>
            </a:r>
            <a:r>
              <a:rPr lang="en-GB" sz="2200" dirty="0" err="1"/>
              <a:t>að</a:t>
            </a:r>
            <a:r>
              <a:rPr lang="en-GB" sz="2200" dirty="0"/>
              <a:t> </a:t>
            </a:r>
            <a:r>
              <a:rPr lang="en-GB" sz="2200" dirty="0" err="1"/>
              <a:t>starfsfólk</a:t>
            </a:r>
            <a:r>
              <a:rPr lang="en-GB" sz="2200" dirty="0"/>
              <a:t> </a:t>
            </a:r>
            <a:r>
              <a:rPr lang="en-GB" sz="2200" dirty="0" err="1"/>
              <a:t>og</a:t>
            </a:r>
            <a:r>
              <a:rPr lang="en-GB" sz="2200" dirty="0"/>
              <a:t> </a:t>
            </a:r>
            <a:r>
              <a:rPr lang="en-GB" sz="2200" dirty="0" err="1"/>
              <a:t>stjórnendur</a:t>
            </a:r>
            <a:r>
              <a:rPr lang="en-GB" sz="2200" dirty="0"/>
              <a:t> </a:t>
            </a:r>
            <a:r>
              <a:rPr lang="en-GB" sz="2200" dirty="0" err="1"/>
              <a:t>þekki</a:t>
            </a:r>
            <a:r>
              <a:rPr lang="en-GB" sz="2200" dirty="0"/>
              <a:t> </a:t>
            </a:r>
            <a:r>
              <a:rPr lang="en-GB" sz="2200" dirty="0" err="1"/>
              <a:t>reglur</a:t>
            </a:r>
            <a:r>
              <a:rPr lang="en-GB" sz="2200" dirty="0"/>
              <a:t> </a:t>
            </a:r>
            <a:r>
              <a:rPr lang="en-GB" sz="2200" dirty="0" err="1"/>
              <a:t>og</a:t>
            </a:r>
            <a:r>
              <a:rPr lang="en-GB" sz="2200" dirty="0"/>
              <a:t> </a:t>
            </a:r>
            <a:r>
              <a:rPr lang="en-GB" sz="2200" dirty="0" err="1"/>
              <a:t>virði</a:t>
            </a:r>
            <a:r>
              <a:rPr lang="en-GB" sz="2200" dirty="0"/>
              <a:t> </a:t>
            </a:r>
            <a:r>
              <a:rPr lang="en-GB" sz="2200" dirty="0" err="1"/>
              <a:t>þær</a:t>
            </a:r>
            <a:r>
              <a:rPr lang="en-GB" sz="2200" dirty="0"/>
              <a:t>. </a:t>
            </a:r>
            <a:endParaRPr lang="is-IS" sz="2200" dirty="0"/>
          </a:p>
        </p:txBody>
      </p:sp>
      <p:pic>
        <p:nvPicPr>
          <p:cNvPr id="5" name="Picture 4" descr="A picture containing holding, person, game, standing&#10;&#10;Description automatically generated">
            <a:extLst>
              <a:ext uri="{FF2B5EF4-FFF2-40B4-BE49-F238E27FC236}">
                <a16:creationId xmlns:a16="http://schemas.microsoft.com/office/drawing/2014/main" id="{5F407212-FABF-44EF-8452-A0DF12F8DB74}"/>
              </a:ext>
            </a:extLst>
          </p:cNvPr>
          <p:cNvPicPr>
            <a:picLocks noChangeAspect="1"/>
          </p:cNvPicPr>
          <p:nvPr/>
        </p:nvPicPr>
        <p:blipFill>
          <a:blip r:embed="rId3"/>
          <a:stretch>
            <a:fillRect/>
          </a:stretch>
        </p:blipFill>
        <p:spPr>
          <a:xfrm>
            <a:off x="6411686" y="1404258"/>
            <a:ext cx="5780314" cy="5780314"/>
          </a:xfrm>
          <a:prstGeom prst="rect">
            <a:avLst/>
          </a:prstGeom>
        </p:spPr>
      </p:pic>
    </p:spTree>
    <p:extLst>
      <p:ext uri="{BB962C8B-B14F-4D97-AF65-F5344CB8AC3E}">
        <p14:creationId xmlns:p14="http://schemas.microsoft.com/office/powerpoint/2010/main" val="54687284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9" ma:contentTypeDescription="Create a new document." ma:contentTypeScope="" ma:versionID="1845670ecbd6f9ac8626a7849ba12b2f">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f98bcc93e06959568d4a339ee561b87b"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F5C896-6195-4D19-BC3A-EDC14584C446}">
  <ds:schemaRefs>
    <ds:schemaRef ds:uri="http://schemas.microsoft.com/sharepoint/v3/contenttype/forms"/>
  </ds:schemaRefs>
</ds:datastoreItem>
</file>

<file path=customXml/itemProps2.xml><?xml version="1.0" encoding="utf-8"?>
<ds:datastoreItem xmlns:ds="http://schemas.openxmlformats.org/officeDocument/2006/customXml" ds:itemID="{CFCA608B-E80A-4D4E-BF51-873421C4BCE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65E604B-DD80-4352-A326-60CEF60C158B}"/>
</file>

<file path=docProps/app.xml><?xml version="1.0" encoding="utf-8"?>
<Properties xmlns="http://schemas.openxmlformats.org/officeDocument/2006/extended-properties" xmlns:vt="http://schemas.openxmlformats.org/officeDocument/2006/docPropsVTypes">
  <TotalTime>1782</TotalTime>
  <Words>1597</Words>
  <Application>Microsoft Office PowerPoint</Application>
  <PresentationFormat>Widescreen</PresentationFormat>
  <Paragraphs>96</Paragraphs>
  <Slides>8</Slides>
  <Notes>7</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2_Office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Ásgerður Karlsdóttir</dc:creator>
  <cp:lastModifiedBy>Dagný Aradóttir Pind</cp:lastModifiedBy>
  <cp:revision>84</cp:revision>
  <dcterms:created xsi:type="dcterms:W3CDTF">2020-03-12T10:49:42Z</dcterms:created>
  <dcterms:modified xsi:type="dcterms:W3CDTF">2020-09-26T17:08:55Z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