
<file path=[Content_Types].xml><?xml version="1.0" encoding="utf-8"?>
<Types xmlns="http://schemas.openxmlformats.org/package/2006/content-types">
  <Default Extension="emf" ContentType="image/x-em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660" r:id="rId6"/>
  </p:sldMasterIdLst>
  <p:notesMasterIdLst>
    <p:notesMasterId r:id="rId41"/>
  </p:notesMasterIdLst>
  <p:sldIdLst>
    <p:sldId id="257" r:id="rId7"/>
    <p:sldId id="299" r:id="rId8"/>
    <p:sldId id="258" r:id="rId9"/>
    <p:sldId id="261" r:id="rId10"/>
    <p:sldId id="260" r:id="rId11"/>
    <p:sldId id="259" r:id="rId12"/>
    <p:sldId id="305" r:id="rId13"/>
    <p:sldId id="300" r:id="rId14"/>
    <p:sldId id="266" r:id="rId15"/>
    <p:sldId id="262" r:id="rId16"/>
    <p:sldId id="263" r:id="rId17"/>
    <p:sldId id="306" r:id="rId18"/>
    <p:sldId id="301" r:id="rId19"/>
    <p:sldId id="302" r:id="rId20"/>
    <p:sldId id="268" r:id="rId21"/>
    <p:sldId id="310" r:id="rId22"/>
    <p:sldId id="270" r:id="rId23"/>
    <p:sldId id="271" r:id="rId24"/>
    <p:sldId id="272" r:id="rId25"/>
    <p:sldId id="307" r:id="rId26"/>
    <p:sldId id="303" r:id="rId27"/>
    <p:sldId id="273" r:id="rId28"/>
    <p:sldId id="264" r:id="rId29"/>
    <p:sldId id="309" r:id="rId30"/>
    <p:sldId id="274" r:id="rId31"/>
    <p:sldId id="308" r:id="rId32"/>
    <p:sldId id="304" r:id="rId33"/>
    <p:sldId id="280" r:id="rId34"/>
    <p:sldId id="295" r:id="rId35"/>
    <p:sldId id="287" r:id="rId36"/>
    <p:sldId id="275" r:id="rId37"/>
    <p:sldId id="296" r:id="rId38"/>
    <p:sldId id="297" r:id="rId39"/>
    <p:sldId id="298" r:id="rId40"/>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ára Hildur Jóhannsdóttir" initials="BHJ" lastIdx="6" clrIdx="0">
    <p:extLst>
      <p:ext uri="{19B8F6BF-5375-455C-9EA6-DF929625EA0E}">
        <p15:presenceInfo xmlns:p15="http://schemas.microsoft.com/office/powerpoint/2012/main" userId="S::barahildur@rikissattasemjari.is::418bbdc2-a87c-4c4b-863d-86eeefff96ea" providerId="AD"/>
      </p:ext>
    </p:extLst>
  </p:cmAuthor>
  <p:cmAuthor id="2" name="Aldís Magnúsdóttir" initials="AM" lastIdx="11" clrIdx="1">
    <p:extLst>
      <p:ext uri="{19B8F6BF-5375-455C-9EA6-DF929625EA0E}">
        <p15:presenceInfo xmlns:p15="http://schemas.microsoft.com/office/powerpoint/2012/main" userId="S::aldis.magnusdottir@fjr.is::788f55ed-56ba-4d9e-aa54-9b42129363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86E"/>
    <a:srgbClr val="E4F8E7"/>
    <a:srgbClr val="CBE4CE"/>
    <a:srgbClr val="09501E"/>
    <a:srgbClr val="09321E"/>
    <a:srgbClr val="092E1E"/>
    <a:srgbClr val="09361E"/>
    <a:srgbClr val="09411E"/>
    <a:srgbClr val="F18921"/>
    <a:srgbClr val="F8C6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223" autoAdjust="0"/>
  </p:normalViewPr>
  <p:slideViewPr>
    <p:cSldViewPr snapToGrid="0">
      <p:cViewPr varScale="1">
        <p:scale>
          <a:sx n="68" d="100"/>
          <a:sy n="68" d="100"/>
        </p:scale>
        <p:origin x="21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ára Hildur Jóhannsdóttir - SATTI" userId="e2dc90b8-4ac3-45a6-926a-e79230d6dff4" providerId="ADAL" clId="{24DB18D1-4708-493C-AA2B-1C39422D2E7C}"/>
    <pc:docChg chg="undo custSel modSld">
      <pc:chgData name="Bára Hildur Jóhannsdóttir - SATTI" userId="e2dc90b8-4ac3-45a6-926a-e79230d6dff4" providerId="ADAL" clId="{24DB18D1-4708-493C-AA2B-1C39422D2E7C}" dt="2021-03-01T13:50:55.549" v="33" actId="20577"/>
      <pc:docMkLst>
        <pc:docMk/>
      </pc:docMkLst>
      <pc:sldChg chg="modSp mod">
        <pc:chgData name="Bára Hildur Jóhannsdóttir - SATTI" userId="e2dc90b8-4ac3-45a6-926a-e79230d6dff4" providerId="ADAL" clId="{24DB18D1-4708-493C-AA2B-1C39422D2E7C}" dt="2021-03-01T13:50:55.549" v="33" actId="20577"/>
        <pc:sldMkLst>
          <pc:docMk/>
          <pc:sldMk cId="2593506434" sldId="310"/>
        </pc:sldMkLst>
        <pc:graphicFrameChg chg="modGraphic">
          <ac:chgData name="Bára Hildur Jóhannsdóttir - SATTI" userId="e2dc90b8-4ac3-45a6-926a-e79230d6dff4" providerId="ADAL" clId="{24DB18D1-4708-493C-AA2B-1C39422D2E7C}" dt="2021-03-01T13:50:55.549" v="33" actId="20577"/>
          <ac:graphicFrameMkLst>
            <pc:docMk/>
            <pc:sldMk cId="2593506434" sldId="310"/>
            <ac:graphicFrameMk id="7" creationId="{5074F8CF-41EA-494E-BF23-D03874085CB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B3834-BB1C-4518-9870-E3AAF215BBCA}" type="datetimeFigureOut">
              <a:rPr lang="is-IS" smtClean="0"/>
              <a:t>1.3.2021</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34888-B064-4F24-87E2-CC07D32F7A1A}" type="slidenum">
              <a:rPr lang="is-IS" smtClean="0"/>
              <a:t>‹#›</a:t>
            </a:fld>
            <a:endParaRPr lang="is-IS"/>
          </a:p>
        </p:txBody>
      </p:sp>
    </p:spTree>
    <p:extLst>
      <p:ext uri="{BB962C8B-B14F-4D97-AF65-F5344CB8AC3E}">
        <p14:creationId xmlns:p14="http://schemas.microsoft.com/office/powerpoint/2010/main" val="344173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en-GB"/>
              <a:t>Í </a:t>
            </a:r>
            <a:r>
              <a:rPr lang="en-GB" err="1"/>
              <a:t>þessu</a:t>
            </a:r>
            <a:r>
              <a:rPr lang="en-GB"/>
              <a:t> </a:t>
            </a:r>
            <a:r>
              <a:rPr lang="en-GB" err="1"/>
              <a:t>myndbandi</a:t>
            </a:r>
            <a:r>
              <a:rPr lang="en-GB"/>
              <a:t> </a:t>
            </a:r>
            <a:r>
              <a:rPr lang="en-GB" err="1"/>
              <a:t>verður</a:t>
            </a:r>
            <a:r>
              <a:rPr lang="en-GB"/>
              <a:t> </a:t>
            </a:r>
            <a:r>
              <a:rPr lang="en-GB" err="1"/>
              <a:t>farið</a:t>
            </a:r>
            <a:r>
              <a:rPr lang="en-GB"/>
              <a:t> </a:t>
            </a:r>
            <a:r>
              <a:rPr lang="en-GB" err="1"/>
              <a:t>yfir</a:t>
            </a:r>
            <a:r>
              <a:rPr lang="en-GB"/>
              <a:t> </a:t>
            </a:r>
            <a:r>
              <a:rPr lang="en-GB" err="1"/>
              <a:t>markmið</a:t>
            </a:r>
            <a:r>
              <a:rPr lang="en-GB"/>
              <a:t> </a:t>
            </a:r>
            <a:r>
              <a:rPr lang="en-GB" err="1"/>
              <a:t>og</a:t>
            </a:r>
            <a:r>
              <a:rPr lang="en-GB"/>
              <a:t> </a:t>
            </a:r>
            <a:r>
              <a:rPr lang="en-GB" err="1"/>
              <a:t>leiðarljós</a:t>
            </a:r>
            <a:r>
              <a:rPr lang="en-GB"/>
              <a:t> </a:t>
            </a:r>
            <a:r>
              <a:rPr lang="en-GB" err="1"/>
              <a:t>betri</a:t>
            </a:r>
            <a:r>
              <a:rPr lang="en-GB"/>
              <a:t> </a:t>
            </a:r>
            <a:r>
              <a:rPr lang="en-GB" err="1"/>
              <a:t>vinnutíma</a:t>
            </a:r>
            <a:r>
              <a:rPr lang="en-GB"/>
              <a:t> í </a:t>
            </a:r>
            <a:r>
              <a:rPr lang="en-GB" err="1"/>
              <a:t>vaktavinnu</a:t>
            </a:r>
            <a:r>
              <a:rPr lang="en-GB"/>
              <a:t>.</a:t>
            </a:r>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2</a:t>
            </a:fld>
            <a:endParaRPr lang="is-IS"/>
          </a:p>
        </p:txBody>
      </p:sp>
    </p:spTree>
    <p:extLst>
      <p:ext uri="{BB962C8B-B14F-4D97-AF65-F5344CB8AC3E}">
        <p14:creationId xmlns:p14="http://schemas.microsoft.com/office/powerpoint/2010/main" val="80435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Vaktahvati er ný breyta í launamyndun vaktavinnufólks frá 1. maí 2021. </a:t>
            </a:r>
          </a:p>
          <a:p>
            <a:r>
              <a:rPr lang="is-IS"/>
              <a:t>Vaktahvati greiðist sem hlutfall mánaðarlauna vegna fjölbreytileika og fjölda vakta á launatímabili. Vaktahvati tekur eingöngu mið af skipulögðum vöktum innan vinnuskyldu.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a:t>Vaktahvatinn er búinn til með það að markmiði að jafna vaktabyrði og launamyndun starfsfólks í vaktavinnu og umbuna fyrir fjölbreytileika og fjölda vakta utan dagvinnutíma.</a:t>
            </a:r>
          </a:p>
          <a:p>
            <a:endParaRPr lang="is-IS"/>
          </a:p>
          <a:p>
            <a:r>
              <a:rPr lang="is-IS"/>
              <a:t>Fyrir þá sem ná upp í vaktahvata gefur hann mest 12,5% af mánaðarlaunum og minnst 2,5%. </a:t>
            </a:r>
          </a:p>
          <a:p>
            <a:r>
              <a:rPr lang="is-IS"/>
              <a:t>Þannig fær starfsfólk sem vinnur lágmarksfjölda stunda á þremur til fjórum tegundum vakta og mætir 17 til 19 sinnum yfir mánuðinn 12,5%</a:t>
            </a:r>
          </a:p>
          <a:p>
            <a:r>
              <a:rPr lang="is-IS"/>
              <a:t>Starfsfólk sem vinnur lágmarksfjölda stunda á tveimur til þremur tegundum vakta og mætir 14 til 16 sinnum yfir mánuðinn fær hins vegar 2,5%. </a:t>
            </a:r>
          </a:p>
          <a:p>
            <a:endParaRPr lang="is-IS"/>
          </a:p>
          <a:p>
            <a:r>
              <a:rPr lang="is-IS"/>
              <a:t>Til að fá vaktahvata þarf vaktavinnustarfsmaður að uppfylla 4 skilyrði. </a:t>
            </a:r>
          </a:p>
          <a:p>
            <a:r>
              <a:rPr lang="is-IS"/>
              <a:t>Í fyrsta lagi þarf viðkomandi starfsmaður að vinna að lágmarki 42 klst. utan dagvinnu. Dæmi um 42 </a:t>
            </a:r>
            <a:r>
              <a:rPr lang="is-IS" err="1"/>
              <a:t>klst</a:t>
            </a:r>
            <a:r>
              <a:rPr lang="is-IS"/>
              <a:t> utan dagvinnutíma er t.d. starfsmaður sem vinnur eina </a:t>
            </a:r>
            <a:r>
              <a:rPr lang="is-IS">
                <a:highlight>
                  <a:srgbClr val="FFFF00"/>
                </a:highlight>
              </a:rPr>
              <a:t>kvöldvakt á viku</a:t>
            </a:r>
            <a:r>
              <a:rPr lang="is-IS"/>
              <a:t> og tvær 8 klst. helgarvaktir á mánuði.</a:t>
            </a:r>
          </a:p>
          <a:p>
            <a:r>
              <a:rPr lang="is-IS"/>
              <a:t>Í öðru lagi þarf viðkomandi að vinna tvær tegundir vakta. Tegundir vakta eru alls fjórar en þær eru: dagvaktir, kvöldvaktir, næturvaktir og helgarvaktir.</a:t>
            </a:r>
          </a:p>
          <a:p>
            <a:r>
              <a:rPr lang="is-IS"/>
              <a:t>Í þriðja lagi þarf viðkomandi að fjöldi stunda í hverri tegund vaktar að vera að minnsta kosti 15 vinnuskyldustundir.</a:t>
            </a:r>
          </a:p>
          <a:p>
            <a:r>
              <a:rPr lang="is-IS"/>
              <a:t>Og í fjórða lagi þarf viðkomandi starfsmaður að mæta 14 til 19 sinnum í mánuði</a:t>
            </a:r>
          </a:p>
          <a:p>
            <a:endParaRPr lang="is-IS"/>
          </a:p>
          <a:p>
            <a:r>
              <a:rPr lang="is-IS"/>
              <a:t>Á næstu glærum förum við nánar yfir þessa þætti. </a:t>
            </a:r>
          </a:p>
          <a:p>
            <a:endParaRPr lang="is-IS"/>
          </a:p>
          <a:p>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14</a:t>
            </a:fld>
            <a:endParaRPr lang="is-IS"/>
          </a:p>
        </p:txBody>
      </p:sp>
    </p:spTree>
    <p:extLst>
      <p:ext uri="{BB962C8B-B14F-4D97-AF65-F5344CB8AC3E}">
        <p14:creationId xmlns:p14="http://schemas.microsoft.com/office/powerpoint/2010/main" val="3272013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Fjöldi vinnuskyldustunda utan dagvinnutíma þarf að minnsta kosti að vera 42 klst. </a:t>
            </a:r>
          </a:p>
          <a:p>
            <a:endParaRPr lang="is-IS"/>
          </a:p>
          <a:p>
            <a:r>
              <a:rPr lang="is-IS"/>
              <a:t>Til þess að uppfylla grunnforsendur vaktahvata þarf starfsmaður að lágmarki að vinna sem nemur einni kvöldvakt á viku og tveimur 8 klst. helgarvöktum á mánuði eða að lágmarki sex 8 klst. vaktir á kvöld- og næturvöktum virka daga. </a:t>
            </a:r>
          </a:p>
          <a:p>
            <a:endParaRPr lang="is-IS"/>
          </a:p>
          <a:p>
            <a:endParaRPr lang="is-IS"/>
          </a:p>
          <a:p>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15</a:t>
            </a:fld>
            <a:endParaRPr lang="is-IS"/>
          </a:p>
        </p:txBody>
      </p:sp>
    </p:spTree>
    <p:extLst>
      <p:ext uri="{BB962C8B-B14F-4D97-AF65-F5344CB8AC3E}">
        <p14:creationId xmlns:p14="http://schemas.microsoft.com/office/powerpoint/2010/main" val="4147906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Vaktir eru flokkaðar í fjórar vaktategundir, a. dagvaktir, b. kvöldvaktir, c. næturvaktir virka daga og d. helgarvaktir. </a:t>
            </a:r>
          </a:p>
          <a:p>
            <a:endParaRPr lang="is-IS"/>
          </a:p>
          <a:p>
            <a:r>
              <a:rPr lang="is-IS"/>
              <a:t>Annað skilyrði sem þarf að uppfylla til að geta fengið vaktahvata er að starfsmaður þarf að vinna að lágmarki tvær tegundir vakta. Sá sem vinnur bara kvöldvaktir eða eingöngu næturvaktir virka daga getur því ekki náð því að fá vaktahvata. </a:t>
            </a:r>
          </a:p>
          <a:p>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16</a:t>
            </a:fld>
            <a:endParaRPr lang="is-IS"/>
          </a:p>
        </p:txBody>
      </p:sp>
    </p:spTree>
    <p:extLst>
      <p:ext uri="{BB962C8B-B14F-4D97-AF65-F5344CB8AC3E}">
        <p14:creationId xmlns:p14="http://schemas.microsoft.com/office/powerpoint/2010/main" val="2882390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Hver og einn starfsmaður þarf jafnframt að uppfylla 15 vinnuskyldustundir í hverri tegund vaktar.</a:t>
            </a:r>
          </a:p>
          <a:p>
            <a:endParaRPr lang="is-IS"/>
          </a:p>
          <a:p>
            <a:r>
              <a:rPr lang="is-IS"/>
              <a:t>Það þýðir að vinna þarf að lágmarki tvær 8 klst. vaktir á hverri tegund á mánuði til þess að hún teljist sem tegund upp í fjölbreytileika vakta. </a:t>
            </a:r>
          </a:p>
          <a:p>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17</a:t>
            </a:fld>
            <a:endParaRPr lang="is-IS"/>
          </a:p>
        </p:txBody>
      </p:sp>
    </p:spTree>
    <p:extLst>
      <p:ext uri="{BB962C8B-B14F-4D97-AF65-F5344CB8AC3E}">
        <p14:creationId xmlns:p14="http://schemas.microsoft.com/office/powerpoint/2010/main" val="1341130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…..og að lokum, til þess að geta fengið vaktahvata þarf starfsmaður að mæta til starfa að lágmarki 14 sinnum í mánuði. </a:t>
            </a:r>
          </a:p>
          <a:p>
            <a:endParaRPr lang="is-IS"/>
          </a:p>
          <a:p>
            <a:r>
              <a:rPr lang="is-IS"/>
              <a:t>Með því að telja fjölda vakta í mánuði er verið að hvetja til þess að starfsfólks sé að lágmarki í 70% starfi í vaktavinnu og að lengd vakta sé að jafnaði 7-9 klst. Þessi aðferð hvetur til þess að vaktir séu skipulagðar út frá öryggi starfsmanna og þjónustuþega, að lengd þeirra sé hæfileg, en rannsóknir hafa sýnt að langar vaktir hafa neikvæð áhrif á öryggi og heilsu. </a:t>
            </a:r>
          </a:p>
          <a:p>
            <a:endParaRPr lang="is-IS"/>
          </a:p>
          <a:p>
            <a:endParaRPr lang="is-IS"/>
          </a:p>
          <a:p>
            <a:endParaRPr lang="is-IS"/>
          </a:p>
          <a:p>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18</a:t>
            </a:fld>
            <a:endParaRPr lang="is-IS"/>
          </a:p>
        </p:txBody>
      </p:sp>
    </p:spTree>
    <p:extLst>
      <p:ext uri="{BB962C8B-B14F-4D97-AF65-F5344CB8AC3E}">
        <p14:creationId xmlns:p14="http://schemas.microsoft.com/office/powerpoint/2010/main" val="4268714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a:t>Eins og áður sagði er vaktahvatinn búinn til til að jafna vaktabyrði og launamyndun starfsfólks í vaktavinnu og umbuna sérstaklega þeim sem vinna fjölbreyttar tegundir vakta og mæta 14-19 sinnum í mánuði til starfa.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a:p>
          <a:p>
            <a:r>
              <a:rPr lang="is-IS"/>
              <a:t>Fyrir þá sem uppfylla þessa fjóra þætti gefur vaktahvatinn á bilinu 2,5% til 12,5% ofan á mánaðarlaun.</a:t>
            </a:r>
          </a:p>
          <a:p>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19</a:t>
            </a:fld>
            <a:endParaRPr lang="is-IS"/>
          </a:p>
        </p:txBody>
      </p:sp>
    </p:spTree>
    <p:extLst>
      <p:ext uri="{BB962C8B-B14F-4D97-AF65-F5344CB8AC3E}">
        <p14:creationId xmlns:p14="http://schemas.microsoft.com/office/powerpoint/2010/main" val="3581574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en-GB"/>
              <a:t>Í </a:t>
            </a:r>
            <a:r>
              <a:rPr lang="en-GB" err="1"/>
              <a:t>þessu</a:t>
            </a:r>
            <a:r>
              <a:rPr lang="en-GB"/>
              <a:t> </a:t>
            </a:r>
            <a:r>
              <a:rPr lang="en-GB" err="1"/>
              <a:t>myndbandi</a:t>
            </a:r>
            <a:r>
              <a:rPr lang="en-GB"/>
              <a:t> </a:t>
            </a:r>
            <a:r>
              <a:rPr lang="en-GB" err="1"/>
              <a:t>verður</a:t>
            </a:r>
            <a:r>
              <a:rPr lang="en-GB"/>
              <a:t> </a:t>
            </a:r>
            <a:r>
              <a:rPr lang="en-GB" err="1"/>
              <a:t>farið</a:t>
            </a:r>
            <a:r>
              <a:rPr lang="en-GB"/>
              <a:t> </a:t>
            </a:r>
            <a:r>
              <a:rPr lang="en-GB" err="1"/>
              <a:t>yfir</a:t>
            </a:r>
            <a:r>
              <a:rPr lang="en-GB"/>
              <a:t> </a:t>
            </a:r>
            <a:r>
              <a:rPr lang="en-GB" err="1"/>
              <a:t>nokkra</a:t>
            </a:r>
            <a:r>
              <a:rPr lang="en-GB"/>
              <a:t> </a:t>
            </a:r>
            <a:r>
              <a:rPr lang="en-GB" err="1"/>
              <a:t>þætti</a:t>
            </a:r>
            <a:r>
              <a:rPr lang="en-GB"/>
              <a:t> </a:t>
            </a:r>
            <a:r>
              <a:rPr lang="en-GB" err="1"/>
              <a:t>breytinga</a:t>
            </a:r>
            <a:r>
              <a:rPr lang="en-GB"/>
              <a:t> á </a:t>
            </a:r>
            <a:r>
              <a:rPr lang="en-GB" err="1"/>
              <a:t>fyrirkomulagi</a:t>
            </a:r>
            <a:r>
              <a:rPr lang="en-GB"/>
              <a:t> </a:t>
            </a:r>
            <a:r>
              <a:rPr lang="en-GB" err="1"/>
              <a:t>vaktavinnu</a:t>
            </a:r>
            <a:r>
              <a:rPr lang="en-GB"/>
              <a:t> </a:t>
            </a:r>
            <a:r>
              <a:rPr lang="en-GB" err="1"/>
              <a:t>svo</a:t>
            </a:r>
            <a:r>
              <a:rPr lang="en-GB"/>
              <a:t> </a:t>
            </a:r>
            <a:r>
              <a:rPr lang="en-GB" err="1"/>
              <a:t>sem</a:t>
            </a:r>
            <a:r>
              <a:rPr lang="en-GB"/>
              <a:t> </a:t>
            </a:r>
            <a:r>
              <a:rPr lang="en-GB" err="1"/>
              <a:t>breytingar</a:t>
            </a:r>
            <a:r>
              <a:rPr lang="en-GB"/>
              <a:t> á </a:t>
            </a:r>
            <a:r>
              <a:rPr lang="en-GB" err="1"/>
              <a:t>yfirvinnu</a:t>
            </a:r>
            <a:r>
              <a:rPr lang="en-GB"/>
              <a:t>, </a:t>
            </a:r>
            <a:r>
              <a:rPr lang="en-GB" err="1"/>
              <a:t>árlega</a:t>
            </a:r>
            <a:r>
              <a:rPr lang="en-GB"/>
              <a:t> </a:t>
            </a:r>
            <a:r>
              <a:rPr lang="en-GB" err="1"/>
              <a:t>vinnuskyldu</a:t>
            </a:r>
            <a:r>
              <a:rPr lang="en-GB"/>
              <a:t> </a:t>
            </a:r>
            <a:r>
              <a:rPr lang="en-GB" err="1"/>
              <a:t>og</a:t>
            </a:r>
            <a:r>
              <a:rPr lang="en-GB"/>
              <a:t> </a:t>
            </a:r>
            <a:r>
              <a:rPr lang="en-GB" err="1"/>
              <a:t>breytingar</a:t>
            </a:r>
            <a:r>
              <a:rPr lang="en-GB"/>
              <a:t> á </a:t>
            </a:r>
            <a:r>
              <a:rPr lang="en-GB" err="1"/>
              <a:t>helgidagafríi</a:t>
            </a:r>
            <a:r>
              <a:rPr lang="en-GB"/>
              <a:t> </a:t>
            </a:r>
            <a:r>
              <a:rPr lang="en-GB" err="1"/>
              <a:t>ásamt</a:t>
            </a:r>
            <a:r>
              <a:rPr lang="en-GB"/>
              <a:t> </a:t>
            </a:r>
            <a:r>
              <a:rPr lang="en-GB" err="1"/>
              <a:t>breytingagjaldi</a:t>
            </a:r>
            <a:r>
              <a:rPr lang="en-GB"/>
              <a:t>.</a:t>
            </a:r>
          </a:p>
          <a:p>
            <a:endParaRPr lang="en-GB"/>
          </a:p>
        </p:txBody>
      </p:sp>
      <p:sp>
        <p:nvSpPr>
          <p:cNvPr id="4" name="Skyggnunúmersstaðgengill 3"/>
          <p:cNvSpPr>
            <a:spLocks noGrp="1"/>
          </p:cNvSpPr>
          <p:nvPr>
            <p:ph type="sldNum" sz="quarter" idx="5"/>
          </p:nvPr>
        </p:nvSpPr>
        <p:spPr/>
        <p:txBody>
          <a:bodyPr/>
          <a:lstStyle/>
          <a:p>
            <a:fld id="{E4E34888-B064-4F24-87E2-CC07D32F7A1A}" type="slidenum">
              <a:rPr lang="is-IS" smtClean="0"/>
              <a:t>21</a:t>
            </a:fld>
            <a:endParaRPr lang="is-IS"/>
          </a:p>
        </p:txBody>
      </p:sp>
    </p:spTree>
    <p:extLst>
      <p:ext uri="{BB962C8B-B14F-4D97-AF65-F5344CB8AC3E}">
        <p14:creationId xmlns:p14="http://schemas.microsoft.com/office/powerpoint/2010/main" val="1303715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a:solidFill>
                  <a:schemeClr val="tx1"/>
                </a:solidFill>
                <a:effectLst/>
                <a:latin typeface="+mn-lt"/>
                <a:ea typeface="+mn-ea"/>
                <a:cs typeface="+mn-cs"/>
              </a:rPr>
              <a:t>Breytingar eru gerðar á yfirvinnu og eftir gildistöku breytinganna skiptist yfirvinnukaup í tvennt og til verður yfirvinna 1 og yfirvinna 2. </a:t>
            </a:r>
          </a:p>
          <a:p>
            <a:r>
              <a:rPr lang="is-IS" sz="1200" kern="1200">
                <a:solidFill>
                  <a:schemeClr val="tx1"/>
                </a:solidFill>
                <a:effectLst/>
                <a:latin typeface="+mn-lt"/>
                <a:ea typeface="+mn-ea"/>
                <a:cs typeface="+mn-cs"/>
              </a:rPr>
              <a:t>Yfirvinna 1 verður 0,9385% af mánaðarlaunum og er greidd milli kl. 8 og 17 á virkum dögum.  Yfirvinna tvö sem verður 1,0385% af mánaðarlaunum verður greidd utan þess tíma og einnig þegar starfsmaður hefur unnið sem nemur 38 </a:t>
            </a:r>
            <a:r>
              <a:rPr lang="is-IS" sz="1200" kern="1200" err="1">
                <a:solidFill>
                  <a:schemeClr val="tx1"/>
                </a:solidFill>
                <a:effectLst/>
                <a:latin typeface="+mn-lt"/>
                <a:ea typeface="+mn-ea"/>
                <a:cs typeface="+mn-cs"/>
              </a:rPr>
              <a:t>klst</a:t>
            </a:r>
            <a:r>
              <a:rPr lang="is-IS" sz="1200" kern="1200">
                <a:solidFill>
                  <a:schemeClr val="tx1"/>
                </a:solidFill>
                <a:effectLst/>
                <a:latin typeface="+mn-lt"/>
                <a:ea typeface="+mn-ea"/>
                <a:cs typeface="+mn-cs"/>
              </a:rPr>
              <a:t> og 55 mínútum í vinnuskilum á viku.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Vonast er til þess að vinnutímabreytingar vaktavinnufólks dragi úr yfirvinnumenningu og vinnuvika starfsfólks verði raunverulega styttri en hún er í dag.</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Þau gæði sem vaktavinnufólk fær með breytingunni, t.d. vaktahvati og vægi vinnuskyldustunda, telja eingöngu á skipulögðum vöktum en ekki á aukavöktum. Með því móti er verið að auka hvata til aukins starfshlutfalls hlutavinnustarfsfólks með það að leiðarljósi að auka stöðugleika í </a:t>
            </a:r>
            <a:r>
              <a:rPr lang="is-IS" sz="1200" kern="1200" err="1">
                <a:solidFill>
                  <a:schemeClr val="tx1"/>
                </a:solidFill>
                <a:effectLst/>
                <a:latin typeface="+mn-lt"/>
                <a:ea typeface="+mn-ea"/>
                <a:cs typeface="+mn-cs"/>
              </a:rPr>
              <a:t>mönnun</a:t>
            </a:r>
            <a:r>
              <a:rPr lang="is-IS" sz="1200" kern="1200">
                <a:solidFill>
                  <a:schemeClr val="tx1"/>
                </a:solidFill>
                <a:effectLst/>
                <a:latin typeface="+mn-lt"/>
                <a:ea typeface="+mn-ea"/>
                <a:cs typeface="+mn-cs"/>
              </a:rPr>
              <a:t> í stað þess </a:t>
            </a:r>
            <a:r>
              <a:rPr lang="is-IS" sz="1200" kern="1200" err="1">
                <a:solidFill>
                  <a:schemeClr val="tx1"/>
                </a:solidFill>
                <a:effectLst/>
                <a:latin typeface="+mn-lt"/>
                <a:ea typeface="+mn-ea"/>
                <a:cs typeface="+mn-cs"/>
              </a:rPr>
              <a:t>ófyrirsjáanleika</a:t>
            </a:r>
            <a:r>
              <a:rPr lang="is-IS" sz="1200" kern="1200">
                <a:solidFill>
                  <a:schemeClr val="tx1"/>
                </a:solidFill>
                <a:effectLst/>
                <a:latin typeface="+mn-lt"/>
                <a:ea typeface="+mn-ea"/>
                <a:cs typeface="+mn-cs"/>
              </a:rPr>
              <a:t> sem felst í breytilegri yfirvinnu.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22</a:t>
            </a:fld>
            <a:endParaRPr lang="is-IS"/>
          </a:p>
        </p:txBody>
      </p:sp>
    </p:spTree>
    <p:extLst>
      <p:ext uri="{BB962C8B-B14F-4D97-AF65-F5344CB8AC3E}">
        <p14:creationId xmlns:p14="http://schemas.microsoft.com/office/powerpoint/2010/main" val="160716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a:solidFill>
                  <a:schemeClr val="tx1"/>
                </a:solidFill>
                <a:effectLst/>
                <a:latin typeface="+mn-lt"/>
                <a:ea typeface="+mn-ea"/>
                <a:cs typeface="+mn-cs"/>
              </a:rPr>
              <a:t>Flest vaktavinnufólk getur þurft að vinna alla daga ársins, þar með talið á stórhátíðum og rauðum dögum. Vegna þessa hefur vaktavinnufólk annað hvort getað fengið greidda </a:t>
            </a:r>
            <a:r>
              <a:rPr lang="is-IS" sz="1200" kern="1200" dirty="0" err="1">
                <a:solidFill>
                  <a:schemeClr val="tx1"/>
                </a:solidFill>
                <a:effectLst/>
                <a:latin typeface="+mn-lt"/>
                <a:ea typeface="+mn-ea"/>
                <a:cs typeface="+mn-cs"/>
              </a:rPr>
              <a:t>bætingu</a:t>
            </a:r>
            <a:r>
              <a:rPr lang="is-IS" sz="1200" kern="1200" dirty="0">
                <a:solidFill>
                  <a:schemeClr val="tx1"/>
                </a:solidFill>
                <a:effectLst/>
                <a:latin typeface="+mn-lt"/>
                <a:ea typeface="+mn-ea"/>
                <a:cs typeface="+mn-cs"/>
              </a:rPr>
              <a:t> eða fengið vetrarfrí sem nemur 88 klukkustundum eða 11 dögum á ári. 11 dagar í núverandi kerfi er föst stærð og breytist ekki þó svo að frídagar sem bera upp á virka daga séu 13 á árinu 2020. Með kerfisbreytingunum verður breyting á þessu. </a:t>
            </a:r>
            <a:r>
              <a:rPr lang="is-IS" sz="1200" kern="1200" dirty="0" err="1">
                <a:solidFill>
                  <a:schemeClr val="tx1"/>
                </a:solidFill>
                <a:effectLst/>
                <a:latin typeface="+mn-lt"/>
                <a:ea typeface="+mn-ea"/>
                <a:cs typeface="+mn-cs"/>
              </a:rPr>
              <a:t>Bætingin</a:t>
            </a:r>
            <a:r>
              <a:rPr lang="is-IS" sz="1200" kern="1200" dirty="0">
                <a:solidFill>
                  <a:schemeClr val="tx1"/>
                </a:solidFill>
                <a:effectLst/>
                <a:latin typeface="+mn-lt"/>
                <a:ea typeface="+mn-ea"/>
                <a:cs typeface="+mn-cs"/>
              </a:rPr>
              <a:t> verður felld niður og í stað 11 daga vetrarfrís sem ávinnst á ársgrundvelli og er tekið út á næsta almanaksári mun vaktavinnufólk fá jafn marga frídaga og dagvinnufólk. Þeir frídagar sem falla á virka daga skapa þannig frídaga fyrir vaktavinnufólk með sama hætti og dagvinnufólk, þó vaktavinnufólk geti e.t.v. ekki tekið fríið út á umræddum dögum.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a:solidFill>
                  <a:schemeClr val="tx1"/>
                </a:solidFill>
                <a:effectLst/>
                <a:latin typeface="+mn-lt"/>
                <a:ea typeface="+mn-ea"/>
                <a:cs typeface="+mn-cs"/>
              </a:rPr>
              <a:t>Markmið með þessum breytingum er að jafna árlega vinnuskyldu dag- og vaktavinnufólks þannig að ef frídagar sem bera upp á virka daga eru 13 á einu ári eru þeir jafn margir óháð því hvort starfsmaður er skráður dagvinnumaður eða vaktavinnumaður. Æskilegast er að frídagarnir séu teknir út innan vaktaskýrslu en ef það hentar starfseminni getur starfsfólk óskað eftir því að safna þeim upp og taka fleiri í einu á öðrum tíma. Í þeim tilfellum skal sækja sérstaklega um það til stjórnanda. Þetta gæti t.d. nýst vaktavinnufólki til þess að dekka vetrarfrí í skólum. </a:t>
            </a:r>
          </a:p>
          <a:p>
            <a:endParaRPr lang="is-IS" dirty="0"/>
          </a:p>
          <a:p>
            <a:r>
              <a:rPr lang="is-IS" dirty="0"/>
              <a:t>Dæmi um breytinguna er t.d. fjöldi frídaga sem bera upp á virkan dag í </a:t>
            </a:r>
            <a:r>
              <a:rPr lang="is-IS" dirty="0" err="1"/>
              <a:t>dymbilvikunni</a:t>
            </a:r>
            <a:r>
              <a:rPr lang="is-IS" dirty="0"/>
              <a:t>, eða vikunni fyrir páska. Í þeirri viku á dagvinnufólk í fullu starfi með vinnuskyldu sem nemur 24 klst. eða þremur 8 klst. vinnudögum. Í núverandi kerfi á vaktavinnufólk sem er sömuleiðis í 100% starfi á vinnuskyldu sem nemur 40 klst. þá viku. </a:t>
            </a:r>
          </a:p>
          <a:p>
            <a:r>
              <a:rPr lang="is-IS" dirty="0"/>
              <a:t>Eftir kerfisbreytinguna verður vinnuskylda í </a:t>
            </a:r>
            <a:r>
              <a:rPr lang="is-IS" dirty="0" err="1"/>
              <a:t>dymbilviku</a:t>
            </a:r>
            <a:r>
              <a:rPr lang="is-IS" dirty="0"/>
              <a:t> sú sama fyrir vaktavinnufólk og dagvinnufólk eða 24 klst. Eftir sem áður fær vaktavinnumaðurinn greitt 90% álag fyrir stórhátíðardaga daga vinni hann páskana. </a:t>
            </a:r>
          </a:p>
        </p:txBody>
      </p:sp>
      <p:sp>
        <p:nvSpPr>
          <p:cNvPr id="4" name="Slide Number Placeholder 3"/>
          <p:cNvSpPr>
            <a:spLocks noGrp="1"/>
          </p:cNvSpPr>
          <p:nvPr>
            <p:ph type="sldNum" sz="quarter" idx="5"/>
          </p:nvPr>
        </p:nvSpPr>
        <p:spPr/>
        <p:txBody>
          <a:bodyPr/>
          <a:lstStyle/>
          <a:p>
            <a:fld id="{E4E34888-B064-4F24-87E2-CC07D32F7A1A}" type="slidenum">
              <a:rPr lang="is-IS" smtClean="0"/>
              <a:t>23</a:t>
            </a:fld>
            <a:endParaRPr lang="is-IS"/>
          </a:p>
        </p:txBody>
      </p:sp>
    </p:spTree>
    <p:extLst>
      <p:ext uri="{BB962C8B-B14F-4D97-AF65-F5344CB8AC3E}">
        <p14:creationId xmlns:p14="http://schemas.microsoft.com/office/powerpoint/2010/main" val="2129892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Hingað</a:t>
            </a:r>
            <a:r>
              <a:rPr lang="en-GB"/>
              <a:t> </a:t>
            </a:r>
            <a:r>
              <a:rPr lang="en-GB" err="1"/>
              <a:t>til</a:t>
            </a:r>
            <a:r>
              <a:rPr lang="en-GB"/>
              <a:t> </a:t>
            </a:r>
            <a:r>
              <a:rPr lang="en-GB" err="1"/>
              <a:t>hefur</a:t>
            </a:r>
            <a:r>
              <a:rPr lang="en-GB"/>
              <a:t> </a:t>
            </a:r>
            <a:r>
              <a:rPr lang="en-GB" err="1"/>
              <a:t>verið</a:t>
            </a:r>
            <a:r>
              <a:rPr lang="en-GB"/>
              <a:t> </a:t>
            </a:r>
            <a:r>
              <a:rPr lang="en-GB" err="1"/>
              <a:t>greitt</a:t>
            </a:r>
            <a:r>
              <a:rPr lang="en-GB"/>
              <a:t> </a:t>
            </a:r>
            <a:r>
              <a:rPr lang="en-GB" err="1"/>
              <a:t>fyrir</a:t>
            </a:r>
            <a:r>
              <a:rPr lang="en-GB"/>
              <a:t> </a:t>
            </a:r>
            <a:r>
              <a:rPr lang="en-GB" err="1"/>
              <a:t>breytingar</a:t>
            </a:r>
            <a:r>
              <a:rPr lang="en-GB"/>
              <a:t> á </a:t>
            </a:r>
            <a:r>
              <a:rPr lang="en-GB" err="1"/>
              <a:t>vaktskrá</a:t>
            </a:r>
            <a:r>
              <a:rPr lang="en-GB"/>
              <a:t> </a:t>
            </a:r>
            <a:r>
              <a:rPr lang="en-GB" err="1"/>
              <a:t>innan</a:t>
            </a:r>
            <a:r>
              <a:rPr lang="en-GB"/>
              <a:t> </a:t>
            </a:r>
            <a:r>
              <a:rPr lang="en-GB" err="1"/>
              <a:t>tiltekins</a:t>
            </a:r>
            <a:r>
              <a:rPr lang="en-GB"/>
              <a:t> </a:t>
            </a:r>
            <a:r>
              <a:rPr lang="en-GB" err="1"/>
              <a:t>fyrirvara</a:t>
            </a:r>
            <a:r>
              <a:rPr lang="en-GB"/>
              <a:t> </a:t>
            </a:r>
            <a:r>
              <a:rPr lang="en-GB" err="1"/>
              <a:t>með</a:t>
            </a:r>
            <a:r>
              <a:rPr lang="en-GB"/>
              <a:t> </a:t>
            </a:r>
            <a:r>
              <a:rPr lang="en-GB" err="1"/>
              <a:t>tveimur</a:t>
            </a:r>
            <a:r>
              <a:rPr lang="en-GB"/>
              <a:t> </a:t>
            </a:r>
            <a:r>
              <a:rPr lang="en-GB" err="1"/>
              <a:t>eða</a:t>
            </a:r>
            <a:r>
              <a:rPr lang="en-GB"/>
              <a:t> </a:t>
            </a:r>
            <a:r>
              <a:rPr lang="en-GB" err="1"/>
              <a:t>þremur</a:t>
            </a:r>
            <a:r>
              <a:rPr lang="en-GB"/>
              <a:t> </a:t>
            </a:r>
            <a:r>
              <a:rPr lang="en-GB" err="1"/>
              <a:t>tímum</a:t>
            </a:r>
            <a:r>
              <a:rPr lang="en-GB"/>
              <a:t> í </a:t>
            </a:r>
            <a:r>
              <a:rPr lang="en-GB" err="1"/>
              <a:t>yfirvinnu</a:t>
            </a:r>
            <a:r>
              <a:rPr lang="en-GB"/>
              <a:t>. </a:t>
            </a:r>
            <a:r>
              <a:rPr lang="en-GB" err="1"/>
              <a:t>Það</a:t>
            </a:r>
            <a:r>
              <a:rPr lang="en-GB"/>
              <a:t> </a:t>
            </a:r>
            <a:r>
              <a:rPr lang="en-GB" err="1"/>
              <a:t>breytist</a:t>
            </a:r>
            <a:r>
              <a:rPr lang="en-GB"/>
              <a:t> </a:t>
            </a:r>
            <a:r>
              <a:rPr lang="en-GB" err="1"/>
              <a:t>einnig</a:t>
            </a:r>
            <a:r>
              <a:rPr lang="en-GB"/>
              <a:t> 1. </a:t>
            </a:r>
            <a:r>
              <a:rPr lang="en-GB" err="1"/>
              <a:t>maí</a:t>
            </a:r>
            <a:r>
              <a:rPr lang="en-GB"/>
              <a:t> 2021. </a:t>
            </a:r>
            <a:r>
              <a:rPr lang="en-GB" err="1"/>
              <a:t>Þá</a:t>
            </a:r>
            <a:r>
              <a:rPr lang="en-GB"/>
              <a:t> </a:t>
            </a:r>
            <a:r>
              <a:rPr lang="en-GB" err="1"/>
              <a:t>verður</a:t>
            </a:r>
            <a:r>
              <a:rPr lang="en-GB"/>
              <a:t> </a:t>
            </a:r>
            <a:r>
              <a:rPr lang="en-GB" err="1"/>
              <a:t>til</a:t>
            </a:r>
            <a:r>
              <a:rPr lang="en-GB"/>
              <a:t> </a:t>
            </a:r>
            <a:r>
              <a:rPr lang="en-GB" err="1"/>
              <a:t>nýr</a:t>
            </a:r>
            <a:r>
              <a:rPr lang="en-GB"/>
              <a:t> </a:t>
            </a:r>
            <a:r>
              <a:rPr lang="en-GB" err="1"/>
              <a:t>launaliður</a:t>
            </a:r>
            <a:r>
              <a:rPr lang="en-GB"/>
              <a:t> </a:t>
            </a:r>
            <a:r>
              <a:rPr lang="en-GB" err="1"/>
              <a:t>sem</a:t>
            </a:r>
            <a:r>
              <a:rPr lang="en-GB"/>
              <a:t> </a:t>
            </a:r>
            <a:r>
              <a:rPr lang="en-GB" err="1"/>
              <a:t>kallast</a:t>
            </a:r>
            <a:r>
              <a:rPr lang="en-GB"/>
              <a:t> </a:t>
            </a:r>
            <a:r>
              <a:rPr lang="en-GB" err="1"/>
              <a:t>breytingagjald</a:t>
            </a:r>
            <a:r>
              <a:rPr lang="en-GB"/>
              <a:t>, </a:t>
            </a:r>
            <a:r>
              <a:rPr lang="en-GB" err="1"/>
              <a:t>og</a:t>
            </a:r>
            <a:r>
              <a:rPr lang="en-GB"/>
              <a:t> </a:t>
            </a:r>
            <a:r>
              <a:rPr lang="en-GB" err="1"/>
              <a:t>er</a:t>
            </a:r>
            <a:r>
              <a:rPr lang="en-GB"/>
              <a:t> 2% </a:t>
            </a:r>
            <a:r>
              <a:rPr lang="en-GB" err="1"/>
              <a:t>af</a:t>
            </a:r>
            <a:r>
              <a:rPr lang="en-GB"/>
              <a:t> </a:t>
            </a:r>
            <a:r>
              <a:rPr lang="en-GB" err="1"/>
              <a:t>mánaðarlaunum</a:t>
            </a:r>
            <a:r>
              <a:rPr lang="en-GB"/>
              <a:t> </a:t>
            </a:r>
            <a:r>
              <a:rPr lang="en-GB" err="1"/>
              <a:t>fyrir</a:t>
            </a:r>
            <a:r>
              <a:rPr lang="en-GB"/>
              <a:t> </a:t>
            </a:r>
            <a:r>
              <a:rPr lang="en-GB" err="1"/>
              <a:t>breytingu</a:t>
            </a:r>
            <a:r>
              <a:rPr lang="en-GB"/>
              <a:t> </a:t>
            </a:r>
            <a:r>
              <a:rPr lang="en-GB" err="1"/>
              <a:t>með</a:t>
            </a:r>
            <a:r>
              <a:rPr lang="en-GB"/>
              <a:t> </a:t>
            </a:r>
            <a:r>
              <a:rPr lang="en-GB" err="1"/>
              <a:t>minna</a:t>
            </a:r>
            <a:r>
              <a:rPr lang="en-GB"/>
              <a:t> </a:t>
            </a:r>
            <a:r>
              <a:rPr lang="en-GB" err="1"/>
              <a:t>en</a:t>
            </a:r>
            <a:r>
              <a:rPr lang="en-GB"/>
              <a:t> </a:t>
            </a:r>
            <a:r>
              <a:rPr lang="en-GB" err="1"/>
              <a:t>sólarhringsfyrirvara</a:t>
            </a:r>
            <a:r>
              <a:rPr lang="en-GB"/>
              <a:t> </a:t>
            </a:r>
            <a:r>
              <a:rPr lang="en-GB" err="1"/>
              <a:t>og</a:t>
            </a:r>
            <a:r>
              <a:rPr lang="en-GB"/>
              <a:t> 1,3% í </a:t>
            </a:r>
            <a:r>
              <a:rPr lang="en-GB" err="1"/>
              <a:t>öðrum</a:t>
            </a:r>
            <a:r>
              <a:rPr lang="en-GB"/>
              <a:t> </a:t>
            </a:r>
            <a:r>
              <a:rPr lang="en-GB" err="1"/>
              <a:t>tilvikum</a:t>
            </a:r>
            <a:r>
              <a:rPr lang="en-GB"/>
              <a:t>. </a:t>
            </a:r>
          </a:p>
          <a:p>
            <a:endParaRPr lang="en-GB"/>
          </a:p>
          <a:p>
            <a:r>
              <a:rPr lang="en-GB" err="1"/>
              <a:t>Einnig</a:t>
            </a:r>
            <a:r>
              <a:rPr lang="en-GB"/>
              <a:t> var </a:t>
            </a:r>
            <a:r>
              <a:rPr lang="en-GB" err="1"/>
              <a:t>samið</a:t>
            </a:r>
            <a:r>
              <a:rPr lang="en-GB"/>
              <a:t> um </a:t>
            </a:r>
            <a:r>
              <a:rPr lang="en-GB" err="1"/>
              <a:t>að</a:t>
            </a:r>
            <a:r>
              <a:rPr lang="en-GB"/>
              <a:t> </a:t>
            </a:r>
            <a:r>
              <a:rPr lang="en-GB" err="1"/>
              <a:t>drög</a:t>
            </a:r>
            <a:r>
              <a:rPr lang="en-GB"/>
              <a:t> </a:t>
            </a:r>
            <a:r>
              <a:rPr lang="en-GB" err="1"/>
              <a:t>að</a:t>
            </a:r>
            <a:r>
              <a:rPr lang="en-GB"/>
              <a:t> </a:t>
            </a:r>
            <a:r>
              <a:rPr lang="en-GB" err="1"/>
              <a:t>vaktskrá</a:t>
            </a:r>
            <a:r>
              <a:rPr lang="en-GB"/>
              <a:t> </a:t>
            </a:r>
            <a:r>
              <a:rPr lang="en-GB" err="1"/>
              <a:t>eigi</a:t>
            </a:r>
            <a:r>
              <a:rPr lang="en-GB"/>
              <a:t> </a:t>
            </a:r>
            <a:r>
              <a:rPr lang="en-GB" err="1"/>
              <a:t>að</a:t>
            </a:r>
            <a:r>
              <a:rPr lang="en-GB"/>
              <a:t> </a:t>
            </a:r>
            <a:r>
              <a:rPr lang="en-GB" err="1"/>
              <a:t>liggja</a:t>
            </a:r>
            <a:r>
              <a:rPr lang="en-GB"/>
              <a:t> </a:t>
            </a:r>
            <a:r>
              <a:rPr lang="en-GB" err="1"/>
              <a:t>fyrir</a:t>
            </a:r>
            <a:r>
              <a:rPr lang="en-GB"/>
              <a:t> sex </a:t>
            </a:r>
            <a:r>
              <a:rPr lang="en-GB" err="1"/>
              <a:t>vikum</a:t>
            </a:r>
            <a:r>
              <a:rPr lang="en-GB"/>
              <a:t> </a:t>
            </a:r>
            <a:r>
              <a:rPr lang="en-GB" err="1"/>
              <a:t>fyrir</a:t>
            </a:r>
            <a:r>
              <a:rPr lang="en-GB"/>
              <a:t> </a:t>
            </a:r>
            <a:r>
              <a:rPr lang="en-GB" err="1"/>
              <a:t>fyrstu</a:t>
            </a:r>
            <a:r>
              <a:rPr lang="en-GB"/>
              <a:t> </a:t>
            </a:r>
            <a:r>
              <a:rPr lang="en-GB" err="1"/>
              <a:t>vakt</a:t>
            </a:r>
            <a:r>
              <a:rPr lang="en-GB"/>
              <a:t> </a:t>
            </a:r>
            <a:r>
              <a:rPr lang="en-GB" err="1"/>
              <a:t>og</a:t>
            </a:r>
            <a:r>
              <a:rPr lang="en-GB"/>
              <a:t> </a:t>
            </a:r>
            <a:r>
              <a:rPr lang="en-GB" err="1"/>
              <a:t>endanleg</a:t>
            </a:r>
            <a:r>
              <a:rPr lang="en-GB"/>
              <a:t> </a:t>
            </a:r>
            <a:r>
              <a:rPr lang="en-GB" err="1"/>
              <a:t>vaktskrá</a:t>
            </a:r>
            <a:r>
              <a:rPr lang="en-GB"/>
              <a:t> </a:t>
            </a:r>
            <a:r>
              <a:rPr lang="en-GB" err="1"/>
              <a:t>fjórum</a:t>
            </a:r>
            <a:r>
              <a:rPr lang="en-GB"/>
              <a:t> </a:t>
            </a:r>
            <a:r>
              <a:rPr lang="en-GB" err="1"/>
              <a:t>vikum</a:t>
            </a:r>
            <a:r>
              <a:rPr lang="en-GB"/>
              <a:t> </a:t>
            </a:r>
            <a:r>
              <a:rPr lang="en-GB" err="1"/>
              <a:t>fyrir</a:t>
            </a:r>
            <a:r>
              <a:rPr lang="en-GB"/>
              <a:t> </a:t>
            </a:r>
            <a:r>
              <a:rPr lang="en-GB" err="1"/>
              <a:t>fyrstu</a:t>
            </a:r>
            <a:r>
              <a:rPr lang="en-GB"/>
              <a:t> </a:t>
            </a:r>
            <a:r>
              <a:rPr lang="en-GB" err="1"/>
              <a:t>vakt</a:t>
            </a:r>
            <a:r>
              <a:rPr lang="en-GB"/>
              <a:t>. </a:t>
            </a:r>
            <a:r>
              <a:rPr lang="en-GB" err="1"/>
              <a:t>Einnig</a:t>
            </a:r>
            <a:r>
              <a:rPr lang="en-GB"/>
              <a:t> </a:t>
            </a:r>
            <a:r>
              <a:rPr lang="en-GB" err="1"/>
              <a:t>er</a:t>
            </a:r>
            <a:r>
              <a:rPr lang="en-GB"/>
              <a:t> </a:t>
            </a:r>
            <a:r>
              <a:rPr lang="en-GB" err="1"/>
              <a:t>nýtt</a:t>
            </a:r>
            <a:r>
              <a:rPr lang="en-GB"/>
              <a:t> </a:t>
            </a:r>
            <a:r>
              <a:rPr lang="en-GB" err="1"/>
              <a:t>að</a:t>
            </a:r>
            <a:r>
              <a:rPr lang="en-GB"/>
              <a:t> </a:t>
            </a:r>
            <a:r>
              <a:rPr lang="en-GB" err="1"/>
              <a:t>almennt</a:t>
            </a:r>
            <a:r>
              <a:rPr lang="en-GB"/>
              <a:t> </a:t>
            </a:r>
            <a:r>
              <a:rPr lang="en-GB" err="1"/>
              <a:t>þurfi</a:t>
            </a:r>
            <a:r>
              <a:rPr lang="en-GB"/>
              <a:t> </a:t>
            </a:r>
            <a:r>
              <a:rPr lang="en-GB" err="1"/>
              <a:t>samþykki</a:t>
            </a:r>
            <a:r>
              <a:rPr lang="en-GB"/>
              <a:t> </a:t>
            </a:r>
            <a:r>
              <a:rPr lang="en-GB" err="1"/>
              <a:t>starfsmanns</a:t>
            </a:r>
            <a:r>
              <a:rPr lang="en-GB"/>
              <a:t> </a:t>
            </a:r>
            <a:r>
              <a:rPr lang="en-GB" err="1"/>
              <a:t>fyrir</a:t>
            </a:r>
            <a:r>
              <a:rPr lang="en-GB"/>
              <a:t> </a:t>
            </a:r>
            <a:r>
              <a:rPr lang="en-GB" err="1"/>
              <a:t>breytingum</a:t>
            </a:r>
            <a:r>
              <a:rPr lang="en-GB"/>
              <a:t> á </a:t>
            </a:r>
            <a:r>
              <a:rPr lang="en-GB" err="1"/>
              <a:t>vaktskrá</a:t>
            </a:r>
            <a:r>
              <a:rPr lang="en-GB"/>
              <a:t>. </a:t>
            </a:r>
            <a:r>
              <a:rPr lang="en-GB" err="1"/>
              <a:t>Allt</a:t>
            </a:r>
            <a:r>
              <a:rPr lang="en-GB"/>
              <a:t> </a:t>
            </a:r>
            <a:r>
              <a:rPr lang="en-GB" err="1"/>
              <a:t>þetta</a:t>
            </a:r>
            <a:r>
              <a:rPr lang="en-GB"/>
              <a:t> á </a:t>
            </a:r>
            <a:r>
              <a:rPr lang="en-GB" err="1"/>
              <a:t>vonandi</a:t>
            </a:r>
            <a:r>
              <a:rPr lang="en-GB"/>
              <a:t> </a:t>
            </a:r>
            <a:r>
              <a:rPr lang="en-GB" err="1"/>
              <a:t>að</a:t>
            </a:r>
            <a:r>
              <a:rPr lang="en-GB"/>
              <a:t> </a:t>
            </a:r>
            <a:r>
              <a:rPr lang="en-GB" err="1"/>
              <a:t>leiða</a:t>
            </a:r>
            <a:r>
              <a:rPr lang="en-GB"/>
              <a:t> </a:t>
            </a:r>
            <a:r>
              <a:rPr lang="en-GB" err="1"/>
              <a:t>til</a:t>
            </a:r>
            <a:r>
              <a:rPr lang="en-GB"/>
              <a:t> </a:t>
            </a:r>
            <a:r>
              <a:rPr lang="en-GB" err="1"/>
              <a:t>þess</a:t>
            </a:r>
            <a:r>
              <a:rPr lang="en-GB"/>
              <a:t> </a:t>
            </a:r>
            <a:r>
              <a:rPr lang="en-GB" err="1"/>
              <a:t>að</a:t>
            </a:r>
            <a:r>
              <a:rPr lang="en-GB"/>
              <a:t> </a:t>
            </a:r>
            <a:r>
              <a:rPr lang="en-GB" err="1"/>
              <a:t>meiri</a:t>
            </a:r>
            <a:r>
              <a:rPr lang="en-GB"/>
              <a:t> festa </a:t>
            </a:r>
            <a:r>
              <a:rPr lang="en-GB" err="1"/>
              <a:t>og</a:t>
            </a:r>
            <a:r>
              <a:rPr lang="en-GB"/>
              <a:t> </a:t>
            </a:r>
            <a:r>
              <a:rPr lang="en-GB" err="1"/>
              <a:t>stöðugleiki</a:t>
            </a:r>
            <a:r>
              <a:rPr lang="en-GB"/>
              <a:t> </a:t>
            </a:r>
            <a:r>
              <a:rPr lang="en-GB" err="1"/>
              <a:t>verði</a:t>
            </a:r>
            <a:r>
              <a:rPr lang="en-GB"/>
              <a:t> í </a:t>
            </a:r>
            <a:r>
              <a:rPr lang="en-GB" err="1"/>
              <a:t>mönnun</a:t>
            </a:r>
            <a:r>
              <a:rPr lang="en-GB"/>
              <a:t> </a:t>
            </a:r>
            <a:r>
              <a:rPr lang="en-GB" err="1"/>
              <a:t>og</a:t>
            </a:r>
            <a:r>
              <a:rPr lang="en-GB"/>
              <a:t> </a:t>
            </a:r>
            <a:r>
              <a:rPr lang="en-GB" err="1"/>
              <a:t>dregið</a:t>
            </a:r>
            <a:r>
              <a:rPr lang="en-GB"/>
              <a:t> </a:t>
            </a:r>
            <a:r>
              <a:rPr lang="en-GB" err="1"/>
              <a:t>verði</a:t>
            </a:r>
            <a:r>
              <a:rPr lang="en-GB"/>
              <a:t> </a:t>
            </a:r>
            <a:r>
              <a:rPr lang="en-GB" err="1"/>
              <a:t>úr</a:t>
            </a:r>
            <a:r>
              <a:rPr lang="en-GB"/>
              <a:t> </a:t>
            </a:r>
            <a:r>
              <a:rPr lang="en-GB" err="1"/>
              <a:t>þörf</a:t>
            </a:r>
            <a:r>
              <a:rPr lang="en-GB"/>
              <a:t> </a:t>
            </a:r>
            <a:r>
              <a:rPr lang="en-GB" err="1"/>
              <a:t>fyrir</a:t>
            </a:r>
            <a:r>
              <a:rPr lang="en-GB"/>
              <a:t> </a:t>
            </a:r>
            <a:r>
              <a:rPr lang="en-GB" err="1"/>
              <a:t>tilfallandi</a:t>
            </a:r>
            <a:r>
              <a:rPr lang="en-GB"/>
              <a:t> </a:t>
            </a:r>
            <a:r>
              <a:rPr lang="en-GB" err="1"/>
              <a:t>yfirvinnu</a:t>
            </a:r>
            <a:r>
              <a:rPr lang="en-GB"/>
              <a:t>. </a:t>
            </a:r>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24</a:t>
            </a:fld>
            <a:endParaRPr lang="is-IS"/>
          </a:p>
        </p:txBody>
      </p:sp>
    </p:spTree>
    <p:extLst>
      <p:ext uri="{BB962C8B-B14F-4D97-AF65-F5344CB8AC3E}">
        <p14:creationId xmlns:p14="http://schemas.microsoft.com/office/powerpoint/2010/main" val="229142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Frá og með 1. maí 2021 fer vinnuvika vaktavinnufólks úr 40 tímum í 36. Þessi breyting gildir fyrir allt vaktavinnufólk hjá opinberum launagreiðendum, það er að segja ríki, Reykjavíkurborg og sveitarfélögum. Fyrir vaktavinnufólk sem vinnur utan dagvinnutíma, um helgar og á nóttunni, er möguleiki á að stytta vinnuvikuna enn frekar, eða allt niður í 32 stundir. Á sama tíma verða breytingar á launasamsetningu og launamyndun vaktavinnufólks sem tekur mið af fleiri þáttum en áður.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4</a:t>
            </a:fld>
            <a:endParaRPr lang="is-IS"/>
          </a:p>
        </p:txBody>
      </p:sp>
    </p:spTree>
    <p:extLst>
      <p:ext uri="{BB962C8B-B14F-4D97-AF65-F5344CB8AC3E}">
        <p14:creationId xmlns:p14="http://schemas.microsoft.com/office/powerpoint/2010/main" val="2588315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Hér</a:t>
            </a:r>
            <a:r>
              <a:rPr lang="en-GB" dirty="0"/>
              <a:t> </a:t>
            </a:r>
            <a:r>
              <a:rPr lang="en-GB" dirty="0" err="1"/>
              <a:t>eru</a:t>
            </a:r>
            <a:r>
              <a:rPr lang="en-GB" dirty="0"/>
              <a:t> </a:t>
            </a:r>
            <a:r>
              <a:rPr lang="en-GB" dirty="0" err="1"/>
              <a:t>helstu</a:t>
            </a:r>
            <a:r>
              <a:rPr lang="en-GB" dirty="0"/>
              <a:t> </a:t>
            </a:r>
            <a:r>
              <a:rPr lang="en-GB" dirty="0" err="1"/>
              <a:t>breytingar</a:t>
            </a:r>
            <a:r>
              <a:rPr lang="en-GB" dirty="0"/>
              <a:t> </a:t>
            </a:r>
            <a:r>
              <a:rPr lang="en-GB" dirty="0" err="1"/>
              <a:t>dregnar</a:t>
            </a:r>
            <a:r>
              <a:rPr lang="en-GB" dirty="0"/>
              <a:t> saman í </a:t>
            </a:r>
            <a:r>
              <a:rPr lang="en-GB" dirty="0" err="1"/>
              <a:t>töflu</a:t>
            </a:r>
            <a:r>
              <a:rPr lang="en-GB" dirty="0"/>
              <a:t> og </a:t>
            </a:r>
            <a:r>
              <a:rPr lang="en-GB" dirty="0" err="1"/>
              <a:t>bornar</a:t>
            </a:r>
            <a:r>
              <a:rPr lang="en-GB" dirty="0"/>
              <a:t> saman </a:t>
            </a:r>
            <a:r>
              <a:rPr lang="en-GB" dirty="0" err="1"/>
              <a:t>við</a:t>
            </a:r>
            <a:r>
              <a:rPr lang="en-GB" dirty="0"/>
              <a:t> </a:t>
            </a:r>
            <a:r>
              <a:rPr lang="en-GB" dirty="0" err="1"/>
              <a:t>núverandi</a:t>
            </a:r>
            <a:r>
              <a:rPr lang="en-GB" dirty="0"/>
              <a:t> </a:t>
            </a:r>
            <a:r>
              <a:rPr lang="en-GB" dirty="0" err="1"/>
              <a:t>samning</a:t>
            </a:r>
            <a:r>
              <a:rPr lang="en-GB" dirty="0"/>
              <a:t>, </a:t>
            </a:r>
            <a:r>
              <a:rPr lang="en-GB" dirty="0" err="1"/>
              <a:t>sem</a:t>
            </a:r>
            <a:r>
              <a:rPr lang="en-GB" dirty="0"/>
              <a:t> </a:t>
            </a:r>
            <a:r>
              <a:rPr lang="en-GB" dirty="0" err="1"/>
              <a:t>fellur</a:t>
            </a:r>
            <a:r>
              <a:rPr lang="en-GB" dirty="0"/>
              <a:t> </a:t>
            </a:r>
            <a:r>
              <a:rPr lang="en-GB" dirty="0" err="1"/>
              <a:t>úr</a:t>
            </a:r>
            <a:r>
              <a:rPr lang="en-GB" dirty="0"/>
              <a:t> </a:t>
            </a:r>
            <a:r>
              <a:rPr lang="en-GB" dirty="0" err="1"/>
              <a:t>gildi</a:t>
            </a:r>
            <a:r>
              <a:rPr lang="en-GB" dirty="0"/>
              <a:t> 1. </a:t>
            </a:r>
            <a:r>
              <a:rPr lang="en-GB" dirty="0" err="1"/>
              <a:t>maí</a:t>
            </a:r>
            <a:r>
              <a:rPr lang="en-GB" dirty="0"/>
              <a:t> 2021. </a:t>
            </a:r>
          </a:p>
          <a:p>
            <a:endParaRPr lang="en-GB" dirty="0"/>
          </a:p>
          <a:p>
            <a:r>
              <a:rPr lang="en-GB" dirty="0" err="1"/>
              <a:t>Eins</a:t>
            </a:r>
            <a:r>
              <a:rPr lang="en-GB" dirty="0"/>
              <a:t> og </a:t>
            </a:r>
            <a:r>
              <a:rPr lang="en-GB" dirty="0" err="1"/>
              <a:t>sjá</a:t>
            </a:r>
            <a:r>
              <a:rPr lang="en-GB" dirty="0"/>
              <a:t> </a:t>
            </a:r>
            <a:r>
              <a:rPr lang="en-GB" dirty="0" err="1"/>
              <a:t>má</a:t>
            </a:r>
            <a:r>
              <a:rPr lang="en-GB" dirty="0"/>
              <a:t> er um </a:t>
            </a:r>
            <a:r>
              <a:rPr lang="en-GB" dirty="0" err="1"/>
              <a:t>breytingar</a:t>
            </a:r>
            <a:r>
              <a:rPr lang="en-GB" dirty="0"/>
              <a:t> </a:t>
            </a:r>
            <a:r>
              <a:rPr lang="en-GB" dirty="0" err="1"/>
              <a:t>að</a:t>
            </a:r>
            <a:r>
              <a:rPr lang="en-GB" dirty="0"/>
              <a:t> </a:t>
            </a:r>
            <a:r>
              <a:rPr lang="en-GB" dirty="0" err="1"/>
              <a:t>ræða</a:t>
            </a:r>
            <a:r>
              <a:rPr lang="en-GB" dirty="0"/>
              <a:t> á </a:t>
            </a:r>
            <a:r>
              <a:rPr lang="en-GB" dirty="0" err="1"/>
              <a:t>flestum</a:t>
            </a:r>
            <a:r>
              <a:rPr lang="en-GB" dirty="0"/>
              <a:t> </a:t>
            </a:r>
            <a:r>
              <a:rPr lang="en-GB" dirty="0" err="1"/>
              <a:t>launamyndunarþáttum</a:t>
            </a:r>
            <a:r>
              <a:rPr lang="en-GB" dirty="0"/>
              <a:t> </a:t>
            </a:r>
            <a:r>
              <a:rPr lang="en-GB" dirty="0" err="1"/>
              <a:t>vaktavinnufólks</a:t>
            </a:r>
            <a:r>
              <a:rPr lang="en-GB" dirty="0"/>
              <a:t> auk </a:t>
            </a:r>
            <a:r>
              <a:rPr lang="en-GB" dirty="0" err="1"/>
              <a:t>þess</a:t>
            </a:r>
            <a:r>
              <a:rPr lang="en-GB" dirty="0"/>
              <a:t> </a:t>
            </a:r>
            <a:r>
              <a:rPr lang="en-GB" dirty="0" err="1"/>
              <a:t>sem</a:t>
            </a:r>
            <a:r>
              <a:rPr lang="en-GB" dirty="0"/>
              <a:t> </a:t>
            </a:r>
            <a:r>
              <a:rPr lang="en-GB" dirty="0" err="1"/>
              <a:t>nýjir</a:t>
            </a:r>
            <a:r>
              <a:rPr lang="en-GB" dirty="0"/>
              <a:t> </a:t>
            </a:r>
            <a:r>
              <a:rPr lang="en-GB" dirty="0" err="1"/>
              <a:t>verða</a:t>
            </a:r>
            <a:r>
              <a:rPr lang="en-GB" dirty="0"/>
              <a:t> </a:t>
            </a:r>
            <a:r>
              <a:rPr lang="en-GB" dirty="0" err="1"/>
              <a:t>til</a:t>
            </a:r>
            <a:r>
              <a:rPr lang="en-GB" dirty="0"/>
              <a:t>. </a:t>
            </a:r>
          </a:p>
          <a:p>
            <a:endParaRPr lang="en-GB" dirty="0"/>
          </a:p>
          <a:p>
            <a:r>
              <a:rPr lang="en-GB" dirty="0" err="1"/>
              <a:t>Það</a:t>
            </a:r>
            <a:r>
              <a:rPr lang="en-GB" dirty="0"/>
              <a:t> </a:t>
            </a:r>
            <a:r>
              <a:rPr lang="en-GB" dirty="0" err="1"/>
              <a:t>sem</a:t>
            </a:r>
            <a:r>
              <a:rPr lang="en-GB" dirty="0"/>
              <a:t> </a:t>
            </a:r>
            <a:r>
              <a:rPr lang="en-GB" dirty="0" err="1"/>
              <a:t>þarf</a:t>
            </a:r>
            <a:r>
              <a:rPr lang="en-GB" dirty="0"/>
              <a:t> </a:t>
            </a:r>
            <a:r>
              <a:rPr lang="en-GB" dirty="0" err="1"/>
              <a:t>að</a:t>
            </a:r>
            <a:r>
              <a:rPr lang="en-GB" dirty="0"/>
              <a:t> </a:t>
            </a:r>
            <a:r>
              <a:rPr lang="en-GB" dirty="0" err="1"/>
              <a:t>hafa</a:t>
            </a:r>
            <a:r>
              <a:rPr lang="en-GB" dirty="0"/>
              <a:t> í </a:t>
            </a:r>
            <a:r>
              <a:rPr lang="en-GB" dirty="0" err="1"/>
              <a:t>huga</a:t>
            </a:r>
            <a:r>
              <a:rPr lang="en-GB" dirty="0"/>
              <a:t> er </a:t>
            </a:r>
            <a:r>
              <a:rPr lang="en-GB" dirty="0" err="1"/>
              <a:t>að</a:t>
            </a:r>
            <a:r>
              <a:rPr lang="en-GB" dirty="0"/>
              <a:t> </a:t>
            </a:r>
            <a:r>
              <a:rPr lang="en-GB" dirty="0" err="1"/>
              <a:t>vegna</a:t>
            </a:r>
            <a:r>
              <a:rPr lang="en-GB" dirty="0"/>
              <a:t> </a:t>
            </a:r>
            <a:r>
              <a:rPr lang="en-GB" dirty="0" err="1"/>
              <a:t>breytinga</a:t>
            </a:r>
            <a:r>
              <a:rPr lang="en-GB" dirty="0"/>
              <a:t> á </a:t>
            </a:r>
            <a:r>
              <a:rPr lang="en-GB" dirty="0" err="1"/>
              <a:t>mánaðarlegri</a:t>
            </a:r>
            <a:r>
              <a:rPr lang="en-GB" dirty="0"/>
              <a:t> </a:t>
            </a:r>
            <a:r>
              <a:rPr lang="en-GB" dirty="0" err="1"/>
              <a:t>vinnuskyldu</a:t>
            </a:r>
            <a:r>
              <a:rPr lang="en-GB" dirty="0"/>
              <a:t> </a:t>
            </a:r>
            <a:r>
              <a:rPr lang="en-GB" dirty="0" err="1"/>
              <a:t>vaktavinnufólks</a:t>
            </a:r>
            <a:r>
              <a:rPr lang="en-GB" dirty="0"/>
              <a:t> </a:t>
            </a:r>
            <a:r>
              <a:rPr lang="en-GB" dirty="0" err="1"/>
              <a:t>verður</a:t>
            </a:r>
            <a:r>
              <a:rPr lang="en-GB" dirty="0"/>
              <a:t> </a:t>
            </a:r>
            <a:r>
              <a:rPr lang="en-GB" dirty="0" err="1"/>
              <a:t>breyting</a:t>
            </a:r>
            <a:r>
              <a:rPr lang="en-GB" dirty="0"/>
              <a:t> á </a:t>
            </a:r>
            <a:r>
              <a:rPr lang="en-GB" dirty="0" err="1"/>
              <a:t>dagvinnuhlutfalli</a:t>
            </a:r>
            <a:r>
              <a:rPr lang="en-GB" dirty="0"/>
              <a:t>. </a:t>
            </a:r>
            <a:r>
              <a:rPr lang="en-GB" dirty="0" err="1"/>
              <a:t>Dagvinnuhlutfallið</a:t>
            </a:r>
            <a:r>
              <a:rPr lang="en-GB" dirty="0"/>
              <a:t> var 0,615% </a:t>
            </a:r>
            <a:r>
              <a:rPr lang="en-GB" dirty="0" err="1"/>
              <a:t>af</a:t>
            </a:r>
            <a:r>
              <a:rPr lang="en-GB" dirty="0"/>
              <a:t> </a:t>
            </a:r>
            <a:r>
              <a:rPr lang="en-GB" dirty="0" err="1"/>
              <a:t>mánaðarlaunum</a:t>
            </a:r>
            <a:r>
              <a:rPr lang="en-GB" dirty="0"/>
              <a:t> </a:t>
            </a:r>
            <a:r>
              <a:rPr lang="en-GB" dirty="0" err="1"/>
              <a:t>en</a:t>
            </a:r>
            <a:r>
              <a:rPr lang="en-GB" dirty="0"/>
              <a:t> </a:t>
            </a:r>
            <a:r>
              <a:rPr lang="en-GB" dirty="0" err="1"/>
              <a:t>verður</a:t>
            </a:r>
            <a:r>
              <a:rPr lang="en-GB" dirty="0"/>
              <a:t> 0,632%. </a:t>
            </a:r>
            <a:r>
              <a:rPr lang="en-GB" dirty="0" err="1"/>
              <a:t>Þetta</a:t>
            </a:r>
            <a:r>
              <a:rPr lang="en-GB" dirty="0"/>
              <a:t> </a:t>
            </a:r>
            <a:r>
              <a:rPr lang="en-GB" dirty="0" err="1"/>
              <a:t>hefur</a:t>
            </a:r>
            <a:r>
              <a:rPr lang="en-GB" dirty="0"/>
              <a:t> </a:t>
            </a:r>
            <a:r>
              <a:rPr lang="en-GB" dirty="0" err="1"/>
              <a:t>t.d.</a:t>
            </a:r>
            <a:r>
              <a:rPr lang="en-GB" dirty="0"/>
              <a:t> </a:t>
            </a:r>
            <a:r>
              <a:rPr lang="en-GB" dirty="0" err="1"/>
              <a:t>áhrif</a:t>
            </a:r>
            <a:r>
              <a:rPr lang="en-GB" dirty="0"/>
              <a:t> á </a:t>
            </a:r>
            <a:r>
              <a:rPr lang="en-GB" dirty="0" err="1"/>
              <a:t>vaktaálag</a:t>
            </a:r>
            <a:r>
              <a:rPr lang="en-GB" dirty="0"/>
              <a:t> 33,33% og 55%. Sem </a:t>
            </a:r>
            <a:r>
              <a:rPr lang="en-GB" dirty="0" err="1"/>
              <a:t>dæmi</a:t>
            </a:r>
            <a:r>
              <a:rPr lang="en-GB" dirty="0"/>
              <a:t> </a:t>
            </a:r>
            <a:r>
              <a:rPr lang="en-GB" dirty="0" err="1"/>
              <a:t>mun</a:t>
            </a:r>
            <a:r>
              <a:rPr lang="en-GB" dirty="0"/>
              <a:t> </a:t>
            </a:r>
            <a:r>
              <a:rPr lang="en-GB" dirty="0" err="1"/>
              <a:t>taxti</a:t>
            </a:r>
            <a:r>
              <a:rPr lang="en-GB" dirty="0"/>
              <a:t> </a:t>
            </a:r>
            <a:r>
              <a:rPr lang="en-GB" dirty="0" err="1"/>
              <a:t>sem</a:t>
            </a:r>
            <a:r>
              <a:rPr lang="en-GB" dirty="0"/>
              <a:t> var </a:t>
            </a:r>
            <a:r>
              <a:rPr lang="en-GB" dirty="0" err="1"/>
              <a:t>áður</a:t>
            </a:r>
            <a:r>
              <a:rPr lang="en-GB" dirty="0"/>
              <a:t> 33,33% </a:t>
            </a:r>
            <a:r>
              <a:rPr lang="en-GB" dirty="0" err="1"/>
              <a:t>álag</a:t>
            </a:r>
            <a:r>
              <a:rPr lang="en-GB" dirty="0"/>
              <a:t> </a:t>
            </a:r>
            <a:r>
              <a:rPr lang="en-GB" dirty="0" err="1"/>
              <a:t>af</a:t>
            </a:r>
            <a:r>
              <a:rPr lang="en-GB" dirty="0"/>
              <a:t> </a:t>
            </a:r>
            <a:r>
              <a:rPr lang="en-GB" dirty="0" err="1"/>
              <a:t>dagvinnutaxta</a:t>
            </a:r>
            <a:r>
              <a:rPr lang="en-GB" dirty="0"/>
              <a:t> </a:t>
            </a:r>
            <a:r>
              <a:rPr lang="en-GB" dirty="0" err="1"/>
              <a:t>hækka</a:t>
            </a:r>
            <a:r>
              <a:rPr lang="en-GB" dirty="0"/>
              <a:t> </a:t>
            </a:r>
            <a:r>
              <a:rPr lang="en-GB" dirty="0" err="1"/>
              <a:t>hlutfallslega</a:t>
            </a:r>
            <a:r>
              <a:rPr lang="en-GB" dirty="0"/>
              <a:t> </a:t>
            </a:r>
            <a:r>
              <a:rPr lang="en-GB" dirty="0" err="1"/>
              <a:t>þó</a:t>
            </a:r>
            <a:r>
              <a:rPr lang="en-GB" dirty="0"/>
              <a:t> </a:t>
            </a:r>
            <a:r>
              <a:rPr lang="en-GB" dirty="0" err="1"/>
              <a:t>enn</a:t>
            </a:r>
            <a:r>
              <a:rPr lang="en-GB" dirty="0"/>
              <a:t> </a:t>
            </a:r>
            <a:r>
              <a:rPr lang="en-GB" dirty="0" err="1"/>
              <a:t>sé</a:t>
            </a:r>
            <a:r>
              <a:rPr lang="en-GB" dirty="0"/>
              <a:t> um </a:t>
            </a:r>
            <a:r>
              <a:rPr lang="en-GB" dirty="0" err="1"/>
              <a:t>vaktaálag</a:t>
            </a:r>
            <a:r>
              <a:rPr lang="en-GB" dirty="0"/>
              <a:t> 33,33% </a:t>
            </a:r>
            <a:r>
              <a:rPr lang="en-GB" dirty="0" err="1"/>
              <a:t>að</a:t>
            </a:r>
            <a:r>
              <a:rPr lang="en-GB" dirty="0"/>
              <a:t> </a:t>
            </a:r>
            <a:r>
              <a:rPr lang="en-GB" dirty="0" err="1"/>
              <a:t>ræða</a:t>
            </a:r>
            <a:r>
              <a:rPr lang="en-GB" dirty="0"/>
              <a:t>.</a:t>
            </a:r>
          </a:p>
          <a:p>
            <a:endParaRPr lang="en-GB" dirty="0"/>
          </a:p>
          <a:p>
            <a:r>
              <a:rPr lang="en-GB" dirty="0" err="1"/>
              <a:t>Breytingargjald</a:t>
            </a:r>
            <a:r>
              <a:rPr lang="en-GB" dirty="0"/>
              <a:t> er </a:t>
            </a:r>
            <a:r>
              <a:rPr lang="en-GB" dirty="0" err="1"/>
              <a:t>einnig</a:t>
            </a:r>
            <a:r>
              <a:rPr lang="en-GB" dirty="0"/>
              <a:t> </a:t>
            </a:r>
            <a:r>
              <a:rPr lang="en-GB" dirty="0" err="1"/>
              <a:t>nýtt</a:t>
            </a:r>
            <a:r>
              <a:rPr lang="en-GB" dirty="0"/>
              <a:t> </a:t>
            </a:r>
            <a:r>
              <a:rPr lang="en-GB" dirty="0" err="1"/>
              <a:t>ákvæði</a:t>
            </a:r>
            <a:r>
              <a:rPr lang="en-GB" dirty="0"/>
              <a:t> og </a:t>
            </a:r>
            <a:r>
              <a:rPr lang="en-GB" dirty="0" err="1"/>
              <a:t>kemur</a:t>
            </a:r>
            <a:r>
              <a:rPr lang="en-GB" dirty="0"/>
              <a:t> í </a:t>
            </a:r>
            <a:r>
              <a:rPr lang="en-GB" dirty="0" err="1"/>
              <a:t>stað</a:t>
            </a:r>
            <a:r>
              <a:rPr lang="en-GB" dirty="0"/>
              <a:t> </a:t>
            </a:r>
            <a:r>
              <a:rPr lang="en-GB" dirty="0" err="1"/>
              <a:t>aukatíma</a:t>
            </a:r>
            <a:r>
              <a:rPr lang="en-GB" dirty="0"/>
              <a:t> </a:t>
            </a:r>
            <a:r>
              <a:rPr lang="en-GB" dirty="0" err="1"/>
              <a:t>fyrir</a:t>
            </a:r>
            <a:r>
              <a:rPr lang="en-GB" dirty="0"/>
              <a:t> </a:t>
            </a:r>
            <a:r>
              <a:rPr lang="en-GB" dirty="0" err="1"/>
              <a:t>breytingar</a:t>
            </a:r>
            <a:r>
              <a:rPr lang="en-GB" dirty="0"/>
              <a:t> á </a:t>
            </a:r>
            <a:r>
              <a:rPr lang="en-GB" dirty="0" err="1"/>
              <a:t>vöktum</a:t>
            </a:r>
            <a:r>
              <a:rPr lang="en-GB" dirty="0"/>
              <a:t>. </a:t>
            </a:r>
            <a:r>
              <a:rPr lang="en-GB" dirty="0" err="1"/>
              <a:t>Frá</a:t>
            </a:r>
            <a:r>
              <a:rPr lang="en-GB" dirty="0"/>
              <a:t> og </a:t>
            </a:r>
            <a:r>
              <a:rPr lang="en-GB" dirty="0" err="1"/>
              <a:t>með</a:t>
            </a:r>
            <a:r>
              <a:rPr lang="en-GB" dirty="0"/>
              <a:t> 1. </a:t>
            </a:r>
            <a:r>
              <a:rPr lang="en-GB" dirty="0" err="1"/>
              <a:t>maí</a:t>
            </a:r>
            <a:r>
              <a:rPr lang="en-GB" dirty="0"/>
              <a:t> 2021 </a:t>
            </a:r>
            <a:r>
              <a:rPr lang="en-GB" dirty="0" err="1"/>
              <a:t>munu</a:t>
            </a:r>
            <a:r>
              <a:rPr lang="en-GB" dirty="0"/>
              <a:t> </a:t>
            </a:r>
            <a:r>
              <a:rPr lang="en-GB" dirty="0" err="1"/>
              <a:t>aukatímar</a:t>
            </a:r>
            <a:r>
              <a:rPr lang="en-GB" dirty="0"/>
              <a:t> </a:t>
            </a:r>
            <a:r>
              <a:rPr lang="en-GB" dirty="0" err="1"/>
              <a:t>vegna</a:t>
            </a:r>
            <a:r>
              <a:rPr lang="en-GB" dirty="0"/>
              <a:t> </a:t>
            </a:r>
            <a:r>
              <a:rPr lang="en-GB" dirty="0" err="1"/>
              <a:t>breytinga</a:t>
            </a:r>
            <a:r>
              <a:rPr lang="en-GB" dirty="0"/>
              <a:t> á </a:t>
            </a:r>
            <a:r>
              <a:rPr lang="en-GB" dirty="0" err="1"/>
              <a:t>vöktum</a:t>
            </a:r>
            <a:r>
              <a:rPr lang="en-GB" dirty="0"/>
              <a:t> </a:t>
            </a:r>
            <a:r>
              <a:rPr lang="en-GB" dirty="0" err="1"/>
              <a:t>því</a:t>
            </a:r>
            <a:r>
              <a:rPr lang="en-GB" dirty="0"/>
              <a:t> </a:t>
            </a:r>
            <a:r>
              <a:rPr lang="en-GB" dirty="0" err="1"/>
              <a:t>heyra</a:t>
            </a:r>
            <a:r>
              <a:rPr lang="en-GB" dirty="0"/>
              <a:t> </a:t>
            </a:r>
            <a:r>
              <a:rPr lang="en-GB" dirty="0" err="1"/>
              <a:t>sögunni</a:t>
            </a:r>
            <a:r>
              <a:rPr lang="en-GB" dirty="0"/>
              <a:t> </a:t>
            </a:r>
            <a:r>
              <a:rPr lang="en-GB" dirty="0" err="1"/>
              <a:t>til</a:t>
            </a:r>
            <a:r>
              <a:rPr lang="en-GB" dirty="0"/>
              <a:t>. </a:t>
            </a:r>
            <a:r>
              <a:rPr lang="en-GB" dirty="0" err="1"/>
              <a:t>Breytingargjald</a:t>
            </a:r>
            <a:r>
              <a:rPr lang="en-GB" dirty="0"/>
              <a:t> </a:t>
            </a:r>
            <a:r>
              <a:rPr lang="en-GB" dirty="0" err="1"/>
              <a:t>sem</a:t>
            </a:r>
            <a:r>
              <a:rPr lang="en-GB" dirty="0"/>
              <a:t> </a:t>
            </a:r>
            <a:r>
              <a:rPr lang="en-GB" dirty="0" err="1"/>
              <a:t>nemur</a:t>
            </a:r>
            <a:r>
              <a:rPr lang="en-GB" dirty="0"/>
              <a:t> 2% </a:t>
            </a:r>
            <a:r>
              <a:rPr lang="en-GB" dirty="0" err="1"/>
              <a:t>af</a:t>
            </a:r>
            <a:r>
              <a:rPr lang="en-GB" dirty="0"/>
              <a:t> </a:t>
            </a:r>
            <a:r>
              <a:rPr lang="en-GB" dirty="0" err="1"/>
              <a:t>mánaðarlaunum</a:t>
            </a:r>
            <a:r>
              <a:rPr lang="en-GB" dirty="0"/>
              <a:t> er </a:t>
            </a:r>
            <a:r>
              <a:rPr lang="en-GB" dirty="0" err="1"/>
              <a:t>greitt</a:t>
            </a:r>
            <a:r>
              <a:rPr lang="en-GB" dirty="0"/>
              <a:t> </a:t>
            </a:r>
            <a:r>
              <a:rPr lang="en-GB" dirty="0" err="1"/>
              <a:t>fyrir</a:t>
            </a:r>
            <a:r>
              <a:rPr lang="en-GB" dirty="0"/>
              <a:t> </a:t>
            </a:r>
            <a:r>
              <a:rPr lang="en-GB" dirty="0" err="1"/>
              <a:t>það</a:t>
            </a:r>
            <a:r>
              <a:rPr lang="en-GB" dirty="0"/>
              <a:t> </a:t>
            </a:r>
            <a:r>
              <a:rPr lang="en-GB" dirty="0" err="1"/>
              <a:t>sem</a:t>
            </a:r>
            <a:r>
              <a:rPr lang="en-GB" dirty="0"/>
              <a:t> </a:t>
            </a:r>
            <a:r>
              <a:rPr lang="en-GB" dirty="0" err="1"/>
              <a:t>áður</a:t>
            </a:r>
            <a:r>
              <a:rPr lang="en-GB" dirty="0"/>
              <a:t> var </a:t>
            </a:r>
            <a:r>
              <a:rPr lang="en-GB" dirty="0" err="1"/>
              <a:t>aukatímar</a:t>
            </a:r>
            <a:r>
              <a:rPr lang="en-GB" dirty="0"/>
              <a:t> </a:t>
            </a:r>
            <a:r>
              <a:rPr lang="en-GB" dirty="0" err="1"/>
              <a:t>með</a:t>
            </a:r>
            <a:r>
              <a:rPr lang="en-GB" dirty="0"/>
              <a:t> </a:t>
            </a:r>
            <a:r>
              <a:rPr lang="en-GB" dirty="0" err="1"/>
              <a:t>minni</a:t>
            </a:r>
            <a:r>
              <a:rPr lang="en-GB" dirty="0"/>
              <a:t> </a:t>
            </a:r>
            <a:r>
              <a:rPr lang="en-GB" dirty="0" err="1"/>
              <a:t>en</a:t>
            </a:r>
            <a:r>
              <a:rPr lang="en-GB" dirty="0"/>
              <a:t> </a:t>
            </a:r>
            <a:r>
              <a:rPr lang="en-GB" dirty="0" err="1"/>
              <a:t>sólarhringsfyrirvara</a:t>
            </a:r>
            <a:r>
              <a:rPr lang="en-GB" dirty="0"/>
              <a:t> og </a:t>
            </a:r>
            <a:r>
              <a:rPr lang="en-GB" dirty="0" err="1"/>
              <a:t>breytingargjald</a:t>
            </a:r>
            <a:r>
              <a:rPr lang="en-GB" dirty="0"/>
              <a:t> </a:t>
            </a:r>
            <a:r>
              <a:rPr lang="en-GB" dirty="0" err="1"/>
              <a:t>sem</a:t>
            </a:r>
            <a:r>
              <a:rPr lang="en-GB" dirty="0"/>
              <a:t> </a:t>
            </a:r>
            <a:r>
              <a:rPr lang="en-GB" dirty="0" err="1"/>
              <a:t>nemur</a:t>
            </a:r>
            <a:r>
              <a:rPr lang="en-GB" dirty="0"/>
              <a:t> 1,3% </a:t>
            </a:r>
            <a:r>
              <a:rPr lang="en-GB" dirty="0" err="1"/>
              <a:t>af</a:t>
            </a:r>
            <a:r>
              <a:rPr lang="en-GB" dirty="0"/>
              <a:t> </a:t>
            </a:r>
            <a:r>
              <a:rPr lang="en-GB" dirty="0" err="1"/>
              <a:t>mánaðarlaunum</a:t>
            </a:r>
            <a:r>
              <a:rPr lang="en-GB" dirty="0"/>
              <a:t> </a:t>
            </a:r>
            <a:r>
              <a:rPr lang="en-GB" dirty="0" err="1"/>
              <a:t>mun</a:t>
            </a:r>
            <a:r>
              <a:rPr lang="en-GB" dirty="0"/>
              <a:t> </a:t>
            </a:r>
            <a:r>
              <a:rPr lang="en-GB" dirty="0" err="1"/>
              <a:t>koma</a:t>
            </a:r>
            <a:r>
              <a:rPr lang="en-GB" dirty="0"/>
              <a:t> í </a:t>
            </a:r>
            <a:r>
              <a:rPr lang="en-GB" dirty="0" err="1"/>
              <a:t>stað</a:t>
            </a:r>
            <a:r>
              <a:rPr lang="en-GB" dirty="0"/>
              <a:t> </a:t>
            </a:r>
            <a:r>
              <a:rPr lang="en-GB" dirty="0" err="1"/>
              <a:t>aukatíma</a:t>
            </a:r>
            <a:r>
              <a:rPr lang="en-GB" dirty="0"/>
              <a:t> </a:t>
            </a:r>
            <a:r>
              <a:rPr lang="en-GB" dirty="0" err="1"/>
              <a:t>vegna</a:t>
            </a:r>
            <a:r>
              <a:rPr lang="en-GB" dirty="0"/>
              <a:t> </a:t>
            </a:r>
            <a:r>
              <a:rPr lang="en-GB" dirty="0" err="1"/>
              <a:t>breytingar</a:t>
            </a:r>
            <a:r>
              <a:rPr lang="en-GB" dirty="0"/>
              <a:t> á </a:t>
            </a:r>
            <a:r>
              <a:rPr lang="en-GB" dirty="0" err="1"/>
              <a:t>vakt</a:t>
            </a:r>
            <a:r>
              <a:rPr lang="en-GB" dirty="0"/>
              <a:t> </a:t>
            </a:r>
            <a:r>
              <a:rPr lang="en-GB" dirty="0" err="1"/>
              <a:t>með</a:t>
            </a:r>
            <a:r>
              <a:rPr lang="en-GB" dirty="0"/>
              <a:t> </a:t>
            </a:r>
            <a:r>
              <a:rPr lang="en-GB" dirty="0" err="1"/>
              <a:t>innan</a:t>
            </a:r>
            <a:r>
              <a:rPr lang="en-GB" dirty="0"/>
              <a:t> </a:t>
            </a:r>
            <a:r>
              <a:rPr lang="en-GB" dirty="0" err="1"/>
              <a:t>við</a:t>
            </a:r>
            <a:r>
              <a:rPr lang="en-GB" dirty="0"/>
              <a:t> </a:t>
            </a:r>
            <a:r>
              <a:rPr lang="en-GB" dirty="0" err="1"/>
              <a:t>viku</a:t>
            </a:r>
            <a:r>
              <a:rPr lang="en-GB" dirty="0"/>
              <a:t> </a:t>
            </a:r>
            <a:r>
              <a:rPr lang="en-GB" dirty="0" err="1"/>
              <a:t>fyrirvara</a:t>
            </a:r>
            <a:r>
              <a:rPr lang="en-GB" dirty="0"/>
              <a:t> og </a:t>
            </a:r>
            <a:r>
              <a:rPr lang="en-GB" dirty="0" err="1"/>
              <a:t>refsitíma</a:t>
            </a:r>
            <a:r>
              <a:rPr lang="en-GB" dirty="0"/>
              <a:t>. </a:t>
            </a:r>
          </a:p>
          <a:p>
            <a:endParaRPr lang="en-GB" dirty="0"/>
          </a:p>
          <a:p>
            <a:r>
              <a:rPr lang="en-GB" dirty="0"/>
              <a:t> </a:t>
            </a:r>
            <a:endParaRPr lang="is-IS" dirty="0"/>
          </a:p>
        </p:txBody>
      </p:sp>
      <p:sp>
        <p:nvSpPr>
          <p:cNvPr id="4" name="Slide Number Placeholder 3"/>
          <p:cNvSpPr>
            <a:spLocks noGrp="1"/>
          </p:cNvSpPr>
          <p:nvPr>
            <p:ph type="sldNum" sz="quarter" idx="5"/>
          </p:nvPr>
        </p:nvSpPr>
        <p:spPr/>
        <p:txBody>
          <a:bodyPr/>
          <a:lstStyle/>
          <a:p>
            <a:fld id="{E4E34888-B064-4F24-87E2-CC07D32F7A1A}" type="slidenum">
              <a:rPr lang="is-IS" smtClean="0"/>
              <a:t>25</a:t>
            </a:fld>
            <a:endParaRPr lang="is-IS"/>
          </a:p>
        </p:txBody>
      </p:sp>
    </p:spTree>
    <p:extLst>
      <p:ext uri="{BB962C8B-B14F-4D97-AF65-F5344CB8AC3E}">
        <p14:creationId xmlns:p14="http://schemas.microsoft.com/office/powerpoint/2010/main" val="3199220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en-GB"/>
              <a:t>Í </a:t>
            </a:r>
            <a:r>
              <a:rPr lang="en-GB" err="1"/>
              <a:t>þessu</a:t>
            </a:r>
            <a:r>
              <a:rPr lang="en-GB"/>
              <a:t> </a:t>
            </a:r>
            <a:r>
              <a:rPr lang="en-GB" err="1"/>
              <a:t>myndbandi</a:t>
            </a:r>
            <a:r>
              <a:rPr lang="en-GB"/>
              <a:t> </a:t>
            </a:r>
            <a:r>
              <a:rPr lang="en-GB" err="1"/>
              <a:t>verður</a:t>
            </a:r>
            <a:r>
              <a:rPr lang="en-GB"/>
              <a:t> </a:t>
            </a:r>
            <a:r>
              <a:rPr lang="en-GB" err="1"/>
              <a:t>farið</a:t>
            </a:r>
            <a:r>
              <a:rPr lang="en-GB"/>
              <a:t> </a:t>
            </a:r>
            <a:r>
              <a:rPr lang="en-GB" err="1"/>
              <a:t>yfir</a:t>
            </a:r>
            <a:r>
              <a:rPr lang="en-GB"/>
              <a:t> </a:t>
            </a:r>
            <a:r>
              <a:rPr lang="en-GB" err="1"/>
              <a:t>ferlið</a:t>
            </a:r>
            <a:r>
              <a:rPr lang="en-GB"/>
              <a:t> </a:t>
            </a:r>
            <a:r>
              <a:rPr lang="en-GB" err="1"/>
              <a:t>sem</a:t>
            </a:r>
            <a:r>
              <a:rPr lang="en-GB"/>
              <a:t> </a:t>
            </a:r>
            <a:r>
              <a:rPr lang="en-GB" err="1"/>
              <a:t>er</a:t>
            </a:r>
            <a:r>
              <a:rPr lang="en-GB"/>
              <a:t> </a:t>
            </a:r>
            <a:r>
              <a:rPr lang="en-GB" err="1"/>
              <a:t>framundan</a:t>
            </a:r>
            <a:r>
              <a:rPr lang="en-GB"/>
              <a:t> </a:t>
            </a:r>
            <a:r>
              <a:rPr lang="en-GB" err="1"/>
              <a:t>fram</a:t>
            </a:r>
            <a:r>
              <a:rPr lang="en-GB"/>
              <a:t> </a:t>
            </a:r>
            <a:r>
              <a:rPr lang="en-GB" err="1"/>
              <a:t>að</a:t>
            </a:r>
            <a:r>
              <a:rPr lang="en-GB"/>
              <a:t> </a:t>
            </a:r>
            <a:r>
              <a:rPr lang="en-GB" err="1"/>
              <a:t>gildistöku</a:t>
            </a:r>
            <a:r>
              <a:rPr lang="en-GB"/>
              <a:t> </a:t>
            </a:r>
            <a:r>
              <a:rPr lang="en-GB" err="1"/>
              <a:t>betri</a:t>
            </a:r>
            <a:r>
              <a:rPr lang="en-GB"/>
              <a:t> </a:t>
            </a:r>
            <a:r>
              <a:rPr lang="en-GB" err="1"/>
              <a:t>vinnutíma</a:t>
            </a:r>
            <a:r>
              <a:rPr lang="en-GB"/>
              <a:t> </a:t>
            </a:r>
            <a:r>
              <a:rPr lang="en-GB" err="1"/>
              <a:t>vaktavinnufólks</a:t>
            </a:r>
            <a:r>
              <a:rPr lang="en-GB"/>
              <a:t> 1. </a:t>
            </a:r>
            <a:r>
              <a:rPr lang="en-GB" err="1"/>
              <a:t>maí</a:t>
            </a:r>
            <a:r>
              <a:rPr lang="en-GB"/>
              <a:t> 2021.</a:t>
            </a:r>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27</a:t>
            </a:fld>
            <a:endParaRPr lang="is-IS"/>
          </a:p>
        </p:txBody>
      </p:sp>
    </p:spTree>
    <p:extLst>
      <p:ext uri="{BB962C8B-B14F-4D97-AF65-F5344CB8AC3E}">
        <p14:creationId xmlns:p14="http://schemas.microsoft.com/office/powerpoint/2010/main" val="2185225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Fræðsla til starfsfólks, stjórnenda og annarra haghafa betri vinnutíma í vaktavinnu er lykilatriði í kerfisbreytingunum. Haustmánuðirnir verða nýttir til að miðla fræðsluefni til allra haghafa. </a:t>
            </a:r>
          </a:p>
          <a:p>
            <a:r>
              <a:rPr lang="is-IS"/>
              <a:t>Öllu fræðsluefni verður safnað saman á www.betrivinnutimi.is og er allt starfsfólk hvatt til að fara reglulega inn á vefinn og kynna sér sem mest af því fræðsluefni sem gert verður. </a:t>
            </a:r>
          </a:p>
          <a:p>
            <a:endParaRPr lang="is-IS"/>
          </a:p>
          <a:p>
            <a:r>
              <a:rPr lang="is-IS"/>
              <a:t>Enn fremur munu verða vefnámskeið sem og námskeiðsraðir fyrir tiltekna hópa og verður það kynnt nánar haustið 2020.</a:t>
            </a:r>
          </a:p>
          <a:p>
            <a:endParaRPr lang="is-IS"/>
          </a:p>
          <a:p>
            <a:r>
              <a:rPr lang="is-IS"/>
              <a:t>Mikilvægar dagsetningar sem starfsfólk og stjórnendur þurfa að leggja á minnið eru 15. janúar og 1. maí 2021. Fyrir 15. janúar skal starfsfólk í hlutastarfi svara sínum stjórnanda um hvort þeir hyggist hækka starfshlutfall sitt um sem nemur styttingu vinnuvikunnar og þann 1. maí 2021 munu kerfisbreytingarnar í heild sinni taka gildi. </a:t>
            </a:r>
          </a:p>
          <a:p>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28</a:t>
            </a:fld>
            <a:endParaRPr lang="is-IS"/>
          </a:p>
        </p:txBody>
      </p:sp>
    </p:spTree>
    <p:extLst>
      <p:ext uri="{BB962C8B-B14F-4D97-AF65-F5344CB8AC3E}">
        <p14:creationId xmlns:p14="http://schemas.microsoft.com/office/powerpoint/2010/main" val="571246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a:solidFill>
                  <a:schemeClr val="tx1"/>
                </a:solidFill>
                <a:effectLst/>
                <a:latin typeface="+mn-lt"/>
                <a:ea typeface="+mn-ea"/>
                <a:cs typeface="+mn-cs"/>
              </a:rPr>
              <a:t>Hér má sjá ferlið í nokkrum skrefum.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Forstöðumaður eða stjórnandi á vinnustað ber ábyrgð á því að setja ferli innleiðingar betri vinnutíma í vaktavinnu í gang. Æskilegt er að hann fundi með sínum stjórnendum og kynni þeim fræðsluefni og verkfæri sem nota má við innleiðinguna.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Gera þarf greiningu á starfsemi, svo sem á </a:t>
            </a:r>
            <a:r>
              <a:rPr lang="is-IS" sz="1200" kern="1200" err="1">
                <a:solidFill>
                  <a:schemeClr val="tx1"/>
                </a:solidFill>
                <a:effectLst/>
                <a:latin typeface="+mn-lt"/>
                <a:ea typeface="+mn-ea"/>
                <a:cs typeface="+mn-cs"/>
              </a:rPr>
              <a:t>mönnunarforsendum</a:t>
            </a:r>
            <a:r>
              <a:rPr lang="is-IS" sz="1200" kern="1200">
                <a:solidFill>
                  <a:schemeClr val="tx1"/>
                </a:solidFill>
                <a:effectLst/>
                <a:latin typeface="+mn-lt"/>
                <a:ea typeface="+mn-ea"/>
                <a:cs typeface="+mn-cs"/>
              </a:rPr>
              <a:t>, skipulagi vakta og þörfum starfseminnar. </a:t>
            </a:r>
          </a:p>
          <a:p>
            <a:r>
              <a:rPr lang="is-IS" sz="1200" kern="1200">
                <a:solidFill>
                  <a:schemeClr val="tx1"/>
                </a:solidFill>
                <a:effectLst/>
                <a:latin typeface="+mn-lt"/>
                <a:ea typeface="+mn-ea"/>
                <a:cs typeface="+mn-cs"/>
              </a:rPr>
              <a:t>Starfsfólk fær einnig fræðslu um kerfisbreytingarnar.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29</a:t>
            </a:fld>
            <a:endParaRPr lang="is-IS"/>
          </a:p>
        </p:txBody>
      </p:sp>
    </p:spTree>
    <p:extLst>
      <p:ext uri="{BB962C8B-B14F-4D97-AF65-F5344CB8AC3E}">
        <p14:creationId xmlns:p14="http://schemas.microsoft.com/office/powerpoint/2010/main" val="3351032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a:solidFill>
                  <a:schemeClr val="tx1"/>
                </a:solidFill>
                <a:effectLst/>
                <a:latin typeface="+mn-lt"/>
                <a:ea typeface="+mn-ea"/>
                <a:cs typeface="+mn-cs"/>
              </a:rPr>
              <a:t>Mikilvægur þáttur í innleiðingu betri vinnutíma eru umbótasamtöl sem fara fram á hverjum vaktavinnustað. Markmið með umbótasamtali er að greina með starfsfólki breytingar sem þarf að fara í til að forsendur breytinganna um betri vinnutíma í vaktavinnu nái fram að ganga. Þær forsendur eru m.a. að starfsfólk í hlutastarfi hækki starfshlutfall sitt og að dregið verði úr yfirvinnu, sem og að heilsa og öryggi starfsfólks og jafnvægi vinnu og einkalífs verði í forgrunni við skipulag vakta.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Samráð við starfsfólk má útfæra með ólíkum hætti eftir aðstæðum á vinnustað. Mikilvægt er að búið sé að greina þarfir starfseminnar og þeirrar þjónustu sem veitt er og að þau gögn liggi fyrir á fundinum. Þá er einnig mikilvægt að fá fram sýn starfsmanna á þær breytingar sem þarf að gera. Með breyttu fyrirkomulagi vaktavinnu getur verið að það þurfi að breyta vaktakerfi, lengd vakta eða skiptingu vakta milli starfsfólks. Þetta er meðal þess sem fara þarf yfir í samtalinu.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Á betrivinnutimi.is má nálgast nánari upplýsingar um umbótasamtalið, sem æskilegt er að stjórnendur og starfsfólk kynni sér áður en samtalið fer fram.</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Gert er ráð fyrir að umbótasamtöl hefjist í október og nóvember 2020.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30</a:t>
            </a:fld>
            <a:endParaRPr lang="is-IS"/>
          </a:p>
        </p:txBody>
      </p:sp>
    </p:spTree>
    <p:extLst>
      <p:ext uri="{BB962C8B-B14F-4D97-AF65-F5344CB8AC3E}">
        <p14:creationId xmlns:p14="http://schemas.microsoft.com/office/powerpoint/2010/main" val="3168907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Betri</a:t>
            </a:r>
            <a:r>
              <a:rPr lang="en-GB"/>
              <a:t> </a:t>
            </a:r>
            <a:r>
              <a:rPr lang="en-GB" err="1"/>
              <a:t>vinnutími</a:t>
            </a:r>
            <a:r>
              <a:rPr lang="en-GB"/>
              <a:t> </a:t>
            </a:r>
            <a:r>
              <a:rPr lang="en-GB" err="1"/>
              <a:t>vaktavinnufólks</a:t>
            </a:r>
            <a:r>
              <a:rPr lang="en-GB"/>
              <a:t> </a:t>
            </a:r>
            <a:r>
              <a:rPr lang="en-GB" err="1"/>
              <a:t>eykur</a:t>
            </a:r>
            <a:r>
              <a:rPr lang="en-GB"/>
              <a:t> </a:t>
            </a:r>
            <a:r>
              <a:rPr lang="en-GB" err="1"/>
              <a:t>möguleika</a:t>
            </a:r>
            <a:r>
              <a:rPr lang="en-GB"/>
              <a:t> </a:t>
            </a:r>
            <a:r>
              <a:rPr lang="en-GB" err="1"/>
              <a:t>starfsfólks</a:t>
            </a:r>
            <a:r>
              <a:rPr lang="en-GB"/>
              <a:t> í </a:t>
            </a:r>
            <a:r>
              <a:rPr lang="en-GB" err="1"/>
              <a:t>hlutastarfi</a:t>
            </a:r>
            <a:r>
              <a:rPr lang="en-GB"/>
              <a:t> </a:t>
            </a:r>
            <a:r>
              <a:rPr lang="en-GB" err="1"/>
              <a:t>til</a:t>
            </a:r>
            <a:r>
              <a:rPr lang="en-GB"/>
              <a:t> </a:t>
            </a:r>
            <a:r>
              <a:rPr lang="en-GB" err="1"/>
              <a:t>að</a:t>
            </a:r>
            <a:r>
              <a:rPr lang="en-GB"/>
              <a:t> </a:t>
            </a:r>
            <a:r>
              <a:rPr lang="en-GB" err="1"/>
              <a:t>vinna</a:t>
            </a:r>
            <a:r>
              <a:rPr lang="en-GB"/>
              <a:t> </a:t>
            </a:r>
            <a:r>
              <a:rPr lang="en-GB" err="1"/>
              <a:t>hærra</a:t>
            </a:r>
            <a:r>
              <a:rPr lang="en-GB"/>
              <a:t> </a:t>
            </a:r>
            <a:r>
              <a:rPr lang="en-GB" err="1"/>
              <a:t>starfshlutfall</a:t>
            </a:r>
            <a:r>
              <a:rPr lang="en-GB"/>
              <a:t> </a:t>
            </a:r>
            <a:r>
              <a:rPr lang="en-GB" err="1"/>
              <a:t>en</a:t>
            </a:r>
            <a:r>
              <a:rPr lang="en-GB"/>
              <a:t> </a:t>
            </a:r>
            <a:r>
              <a:rPr lang="en-GB" err="1"/>
              <a:t>áður</a:t>
            </a:r>
            <a:r>
              <a:rPr lang="en-GB"/>
              <a:t> og </a:t>
            </a:r>
            <a:r>
              <a:rPr lang="en-GB" err="1"/>
              <a:t>þannig</a:t>
            </a:r>
            <a:r>
              <a:rPr lang="en-GB"/>
              <a:t> </a:t>
            </a:r>
            <a:r>
              <a:rPr lang="en-GB" err="1"/>
              <a:t>hækka</a:t>
            </a:r>
            <a:r>
              <a:rPr lang="en-GB"/>
              <a:t> </a:t>
            </a:r>
            <a:r>
              <a:rPr lang="en-GB" err="1"/>
              <a:t>tekjur</a:t>
            </a:r>
            <a:r>
              <a:rPr lang="en-GB"/>
              <a:t> </a:t>
            </a:r>
            <a:r>
              <a:rPr lang="en-GB" err="1"/>
              <a:t>sínar</a:t>
            </a:r>
            <a:r>
              <a:rPr lang="en-GB"/>
              <a:t>.</a:t>
            </a:r>
          </a:p>
          <a:p>
            <a:endParaRPr lang="en-GB"/>
          </a:p>
          <a:p>
            <a:r>
              <a:rPr lang="en-GB" err="1"/>
              <a:t>Við</a:t>
            </a:r>
            <a:r>
              <a:rPr lang="en-GB"/>
              <a:t> </a:t>
            </a:r>
            <a:r>
              <a:rPr lang="en-GB" err="1"/>
              <a:t>upptöku</a:t>
            </a:r>
            <a:r>
              <a:rPr lang="en-GB"/>
              <a:t> </a:t>
            </a:r>
            <a:r>
              <a:rPr lang="en-GB" err="1"/>
              <a:t>betri</a:t>
            </a:r>
            <a:r>
              <a:rPr lang="en-GB"/>
              <a:t> </a:t>
            </a:r>
            <a:r>
              <a:rPr lang="en-GB" err="1"/>
              <a:t>vinnutíma</a:t>
            </a:r>
            <a:r>
              <a:rPr lang="en-GB"/>
              <a:t> </a:t>
            </a:r>
            <a:r>
              <a:rPr lang="en-GB" err="1"/>
              <a:t>vaktavinnufólks</a:t>
            </a:r>
            <a:r>
              <a:rPr lang="en-GB"/>
              <a:t> er </a:t>
            </a:r>
            <a:r>
              <a:rPr lang="en-GB" err="1"/>
              <a:t>það</a:t>
            </a:r>
            <a:r>
              <a:rPr lang="en-GB"/>
              <a:t> </a:t>
            </a:r>
            <a:r>
              <a:rPr lang="en-GB" err="1"/>
              <a:t>réttur</a:t>
            </a:r>
            <a:r>
              <a:rPr lang="en-GB"/>
              <a:t> </a:t>
            </a:r>
            <a:r>
              <a:rPr lang="en-GB" err="1"/>
              <a:t>starfsfólks</a:t>
            </a:r>
            <a:r>
              <a:rPr lang="en-GB"/>
              <a:t> í </a:t>
            </a:r>
            <a:r>
              <a:rPr lang="en-GB" err="1"/>
              <a:t>hlutastarfi</a:t>
            </a:r>
            <a:r>
              <a:rPr lang="en-GB"/>
              <a:t> </a:t>
            </a:r>
            <a:r>
              <a:rPr lang="en-GB" err="1"/>
              <a:t>að</a:t>
            </a:r>
            <a:r>
              <a:rPr lang="en-GB"/>
              <a:t> </a:t>
            </a:r>
            <a:r>
              <a:rPr lang="en-GB" err="1"/>
              <a:t>hækka</a:t>
            </a:r>
            <a:r>
              <a:rPr lang="en-GB"/>
              <a:t> </a:t>
            </a:r>
            <a:r>
              <a:rPr lang="en-GB" err="1"/>
              <a:t>starfshlutfall</a:t>
            </a:r>
            <a:r>
              <a:rPr lang="en-GB"/>
              <a:t> </a:t>
            </a:r>
            <a:r>
              <a:rPr lang="en-GB" err="1"/>
              <a:t>sitt</a:t>
            </a:r>
            <a:r>
              <a:rPr lang="en-GB"/>
              <a:t> </a:t>
            </a:r>
            <a:r>
              <a:rPr lang="en-GB" err="1"/>
              <a:t>sem</a:t>
            </a:r>
            <a:r>
              <a:rPr lang="en-GB"/>
              <a:t> </a:t>
            </a:r>
            <a:r>
              <a:rPr lang="en-GB" err="1"/>
              <a:t>nemur</a:t>
            </a:r>
            <a:r>
              <a:rPr lang="en-GB"/>
              <a:t> </a:t>
            </a:r>
            <a:r>
              <a:rPr lang="en-GB" err="1"/>
              <a:t>a.m.k</a:t>
            </a:r>
            <a:r>
              <a:rPr lang="en-GB"/>
              <a:t>. </a:t>
            </a:r>
            <a:r>
              <a:rPr lang="en-GB" err="1"/>
              <a:t>styttingu</a:t>
            </a:r>
            <a:r>
              <a:rPr lang="en-GB"/>
              <a:t> </a:t>
            </a:r>
            <a:r>
              <a:rPr lang="en-GB" err="1"/>
              <a:t>vinnuvikunnar</a:t>
            </a:r>
            <a:r>
              <a:rPr lang="en-GB"/>
              <a:t>.</a:t>
            </a:r>
          </a:p>
          <a:p>
            <a:endParaRPr lang="is-IS"/>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Fyrir 15. janúar 2021 skulu stjórnendur bjóða starfsfólki í hlutastarfi að hækka starfshlutfall sitt sem nemur að minnsta kosti styttingu vinnuvikunnar.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31</a:t>
            </a:fld>
            <a:endParaRPr lang="is-IS"/>
          </a:p>
        </p:txBody>
      </p:sp>
    </p:spTree>
    <p:extLst>
      <p:ext uri="{BB962C8B-B14F-4D97-AF65-F5344CB8AC3E}">
        <p14:creationId xmlns:p14="http://schemas.microsoft.com/office/powerpoint/2010/main" val="1347002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Eins og áður sagði tekur nýtt kerfi gildi 1. maí 2021 og taka þá gildi ný ákvæði kjarasamninga. Drög að vaktaskýrslum þurfa að liggja fyrir sex vikum fyrir fyrstu vakt, og endanleg skýrsla á að liggja fyrir fjórum vikum fyrir fyrstu vakt.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32</a:t>
            </a:fld>
            <a:endParaRPr lang="is-IS"/>
          </a:p>
        </p:txBody>
      </p:sp>
    </p:spTree>
    <p:extLst>
      <p:ext uri="{BB962C8B-B14F-4D97-AF65-F5344CB8AC3E}">
        <p14:creationId xmlns:p14="http://schemas.microsoft.com/office/powerpoint/2010/main" val="98164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sz="1200" kern="1200">
                <a:solidFill>
                  <a:schemeClr val="tx1"/>
                </a:solidFill>
                <a:effectLst/>
                <a:latin typeface="+mn-lt"/>
                <a:ea typeface="+mn-ea"/>
                <a:cs typeface="+mn-cs"/>
              </a:rPr>
              <a:t>Bæði launagreiðendur og samtök launafólks settu ákveðnar forsendur fyrir því að kerfisbreytingar í vaktavinnu taki gildi.</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Fyrir launagreiðendur skiptir máli að dregið verði úr kostnaði við yfirvinnu og að starfsfólk í hlutastarfi hækki við sig starfshlutfall.</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Forsenda launafólks er að hlutastarfsfólk eigi rétt á að hækka starfshlutfall sitt og að starfsfólk lækki ekki í launum við breytingarnar. Komi í ljós á innleiðingartíma að heilir hópar starfsfólk falli illa að kerfisbreytingunni getur stýrihópur tekið málið fyrir með það fyrir augum að finna lausn. </a:t>
            </a:r>
          </a:p>
          <a:p>
            <a:endParaRPr lang="is-IS"/>
          </a:p>
        </p:txBody>
      </p:sp>
      <p:sp>
        <p:nvSpPr>
          <p:cNvPr id="4" name="Skyggnunúmersstaðgengill 3"/>
          <p:cNvSpPr>
            <a:spLocks noGrp="1"/>
          </p:cNvSpPr>
          <p:nvPr>
            <p:ph type="sldNum" sz="quarter" idx="5"/>
          </p:nvPr>
        </p:nvSpPr>
        <p:spPr/>
        <p:txBody>
          <a:bodyPr/>
          <a:lstStyle/>
          <a:p>
            <a:fld id="{BDF7C28A-EF31-49D6-85FC-20358F060CFC}" type="slidenum">
              <a:rPr lang="is-IS" smtClean="0"/>
              <a:t>33</a:t>
            </a:fld>
            <a:endParaRPr lang="is-IS"/>
          </a:p>
        </p:txBody>
      </p:sp>
    </p:spTree>
    <p:extLst>
      <p:ext uri="{BB962C8B-B14F-4D97-AF65-F5344CB8AC3E}">
        <p14:creationId xmlns:p14="http://schemas.microsoft.com/office/powerpoint/2010/main" val="1278931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a:solidFill>
                  <a:schemeClr val="tx1"/>
                </a:solidFill>
                <a:effectLst/>
                <a:latin typeface="+mn-lt"/>
                <a:ea typeface="+mn-ea"/>
                <a:cs typeface="+mn-cs"/>
              </a:rPr>
              <a:t>Breytingarnar eru settar fram í fylgiskjali við kjarasamning. </a:t>
            </a:r>
          </a:p>
          <a:p>
            <a:endParaRPr lang="is-IS"/>
          </a:p>
          <a:p>
            <a:r>
              <a:rPr lang="is-IS"/>
              <a:t>Gera þarf ráð fyrir að þann 1. maí 2021 verði einhverjir vinnustaðir í þeim sporum að þurfa að prófa sig áfram til að finna besta vaktafyrirkomulag sem mun henta þeirri starfsemi sem veitt er. Því er mikilvægt að hafa í huga að breytingar munu þurfa að verða eftir að kerfisbreytingin tekur gildi. Sömuleiðis ef sýnilegt er að stefnt sé í að forsendur verkefnisins nái ekki fram að ganga. </a:t>
            </a:r>
            <a:endParaRPr lang="is-IS" sz="1200" kern="1200">
              <a:solidFill>
                <a:schemeClr val="tx1"/>
              </a:solidFill>
              <a:effectLst/>
              <a:latin typeface="+mn-lt"/>
              <a:ea typeface="+mn-ea"/>
              <a:cs typeface="+mn-cs"/>
            </a:endParaRP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Á samningstímanum verður fylgst vel með ýmsum mælikvörðum og því hvort breytingarnar skila þeim árangri sem lagt var upp með. Sem dæmi má nefna launakostnað og yfirvinnugreiðslur, en einnig þætti eins og starfsánægju og veikindatíðni.</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Fyrir lok samningstímans, 31. mars 2023, leggja samningsaðilar, þ.e. allir opinberir launagreiðendur, ASÍ, BSRB, BHM og Félag íslenskra hjúkrunarfræðinga, sameiginlegt mat á árangur breytinganna og hvort fella eigi þær varanlega inn í kjarasamning.</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34</a:t>
            </a:fld>
            <a:endParaRPr lang="is-IS"/>
          </a:p>
        </p:txBody>
      </p:sp>
    </p:spTree>
    <p:extLst>
      <p:ext uri="{BB962C8B-B14F-4D97-AF65-F5344CB8AC3E}">
        <p14:creationId xmlns:p14="http://schemas.microsoft.com/office/powerpoint/2010/main" val="308452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a:solidFill>
                  <a:schemeClr val="tx1"/>
                </a:solidFill>
                <a:effectLst/>
                <a:latin typeface="+mn-lt"/>
                <a:ea typeface="+mn-ea"/>
                <a:cs typeface="+mn-cs"/>
              </a:rPr>
              <a:t>Breytingarnar eru umfangsmiklar og eru gerðar með heilsu, öryggi, jafnvægi vinnu og einkalífs starfsfólks og öryggi skjólstæðinga að leiðarljósi. Breytingunum er einnig ætlað að stuðla að því að meiri festa verði í starfsemi vaktavinnustaða í opinberri þjónustu og dregið verði úr þörf fyrir yfirvinnu. Með breytingunum verður vaktavinna eftirsóknarverðari, meiri hagkvæmni verður í nýtingu fjármuna og gæði opinberrar þjónustu aukast.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Markmið breytinganna eru fyrst og fremst að draga úr hættu á heilsutjóni vaktavinnufólks, auka öryggi starfsmanna og þjónustuþega og auka möguleika vaktavinnufólks á að </a:t>
            </a:r>
            <a:r>
              <a:rPr lang="is-IS" sz="1200" kern="1200" err="1">
                <a:solidFill>
                  <a:schemeClr val="tx1"/>
                </a:solidFill>
                <a:effectLst/>
                <a:latin typeface="+mn-lt"/>
                <a:ea typeface="+mn-ea"/>
                <a:cs typeface="+mn-cs"/>
              </a:rPr>
              <a:t>samþætta</a:t>
            </a:r>
            <a:r>
              <a:rPr lang="is-IS" sz="1200" kern="1200">
                <a:solidFill>
                  <a:schemeClr val="tx1"/>
                </a:solidFill>
                <a:effectLst/>
                <a:latin typeface="+mn-lt"/>
                <a:ea typeface="+mn-ea"/>
                <a:cs typeface="+mn-cs"/>
              </a:rPr>
              <a:t> vinnu og einkalíf. Rannsóknir hafa sýnt að vaktavinnufólk er í aukinni áhættu á að fá ýmsa sjúkdóma. Þá hefur vinna á mismunandi tímum sólarhringsins slæm áhrif á svefn fólks og það getur haft í för með sér verri heilsu. Vinna á óreglulegum tímum gerir einnig fólki erfiðara fyrir að eiga félagslíf og fjölskyldulíf.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Margar vaktavinnustéttir vinna þar að auki </a:t>
            </a:r>
            <a:r>
              <a:rPr lang="is-IS"/>
              <a:t>við krefjandi </a:t>
            </a:r>
            <a:r>
              <a:rPr lang="is-IS" sz="1200" kern="1200">
                <a:solidFill>
                  <a:schemeClr val="tx1"/>
                </a:solidFill>
                <a:effectLst/>
                <a:latin typeface="+mn-lt"/>
                <a:ea typeface="+mn-ea"/>
                <a:cs typeface="+mn-cs"/>
              </a:rPr>
              <a:t>störf, ekki síst í almannaþjónustunni. Stór hluti vaktavinnufólks vinnur hlutastörf. Breytingarnar eiga að hafa það í för með sér að auðveldara verður fyrir fólk að vinna í hærra starfshlutfalli en áður. Þegar vinnutímastyttingin tekur gildi verður öllum starfsmönnum í hlutastarfi boðið að hækka starfshlutfall sitt sem nemur vinnutímastyttingunni. Þetta hefur í för með sér launahækkun, í einhverjum tilvikum umtalsverða, og ævitekjur og lífeyrisgreiðslur vaktavinnustétta, ekki síst kvennastétta munu hækka.</a:t>
            </a:r>
            <a:r>
              <a:rPr lang="is-IS"/>
              <a:t> </a:t>
            </a:r>
            <a:endParaRPr lang="is-IS" sz="1200" kern="1200">
              <a:solidFill>
                <a:schemeClr val="tx1"/>
              </a:solidFill>
              <a:effectLst/>
              <a:latin typeface="+mn-lt"/>
              <a:cs typeface="Calibri"/>
            </a:endParaRP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5</a:t>
            </a:fld>
            <a:endParaRPr lang="is-IS"/>
          </a:p>
        </p:txBody>
      </p:sp>
    </p:spTree>
    <p:extLst>
      <p:ext uri="{BB962C8B-B14F-4D97-AF65-F5344CB8AC3E}">
        <p14:creationId xmlns:p14="http://schemas.microsoft.com/office/powerpoint/2010/main" val="159749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a:solidFill>
                  <a:schemeClr val="tx1"/>
                </a:solidFill>
                <a:effectLst/>
                <a:latin typeface="+mn-lt"/>
                <a:ea typeface="+mn-ea"/>
                <a:cs typeface="+mn-cs"/>
              </a:rPr>
              <a:t>Stytting vinnutíma vaktavinnufólks er ólík styttingu vinnutíma dagvinnufólks. Hjá dagvinnuhópum er gert ráð fyrir því að starfsfólk og stofnanir geti yfirfarið verklag og endurskipulagt starfsemi með þeim hætti að ekki verði skerðing á þjónustu eða afköstum. Hjá vaktavinnustofnunum er augljóst að áfram þarf að manna allar vaktir. Í vaktavinnu myndast því svokallað </a:t>
            </a:r>
            <a:r>
              <a:rPr lang="is-IS" sz="1200" kern="1200" err="1">
                <a:solidFill>
                  <a:schemeClr val="tx1"/>
                </a:solidFill>
                <a:effectLst/>
                <a:latin typeface="+mn-lt"/>
                <a:ea typeface="+mn-ea"/>
                <a:cs typeface="+mn-cs"/>
              </a:rPr>
              <a:t>mönnunargat</a:t>
            </a:r>
            <a:r>
              <a:rPr lang="is-IS" sz="1200" kern="1200">
                <a:solidFill>
                  <a:schemeClr val="tx1"/>
                </a:solidFill>
                <a:effectLst/>
                <a:latin typeface="+mn-lt"/>
                <a:ea typeface="+mn-ea"/>
                <a:cs typeface="+mn-cs"/>
              </a:rPr>
              <a:t> þegar stytting vinnutíma vaktavinnufólks tekur gildi. Kerfisbreytingarnar taka mið af því að manna þurfi </a:t>
            </a:r>
            <a:r>
              <a:rPr lang="is-IS" sz="1200" kern="1200" err="1">
                <a:solidFill>
                  <a:schemeClr val="tx1"/>
                </a:solidFill>
                <a:effectLst/>
                <a:latin typeface="+mn-lt"/>
                <a:ea typeface="+mn-ea"/>
                <a:cs typeface="+mn-cs"/>
              </a:rPr>
              <a:t>mönnunargatið</a:t>
            </a:r>
            <a:r>
              <a:rPr lang="is-IS" sz="1200" kern="1200">
                <a:solidFill>
                  <a:schemeClr val="tx1"/>
                </a:solidFill>
                <a:effectLst/>
                <a:latin typeface="+mn-lt"/>
                <a:ea typeface="+mn-ea"/>
                <a:cs typeface="+mn-cs"/>
              </a:rPr>
              <a:t> sem myndast með hækkun á starfshlutfalli hlutavinnustarfsfólks eða nýjum stöðugildum. Einnig er gert ráð fyrir því að greina þurfi starfsemi á hverjum stað með það í huga að skoða nákvæma þörf þjónustunnar fyrir </a:t>
            </a:r>
            <a:r>
              <a:rPr lang="is-IS" sz="1200" kern="1200" err="1">
                <a:solidFill>
                  <a:schemeClr val="tx1"/>
                </a:solidFill>
                <a:effectLst/>
                <a:latin typeface="+mn-lt"/>
                <a:ea typeface="+mn-ea"/>
                <a:cs typeface="+mn-cs"/>
              </a:rPr>
              <a:t>mönnun</a:t>
            </a:r>
            <a:r>
              <a:rPr lang="is-IS" sz="1200" kern="1200">
                <a:solidFill>
                  <a:schemeClr val="tx1"/>
                </a:solidFill>
                <a:effectLst/>
                <a:latin typeface="+mn-lt"/>
                <a:ea typeface="+mn-ea"/>
                <a:cs typeface="+mn-cs"/>
              </a:rPr>
              <a:t>. Líklegt er því að víða verði breyting á vaktaskipulagi frá því sem nú er. Með því að bjóða hlutavinnustarfsfólki hækkað starfshlutfall verður vonandi hægt að manna hluta þeirra stöðugilda sem losna um við kerfisbreytinguna.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Fjármögnun kerfisbreytinganna er tvíþætt en auk viðbótarkostnaðar eru breytingarnar einnig fjármagnaðar með því að stokka upp þær greiðslur sem vaktavinnufólk hefur fengið hingað til og breyta þeim. Nýir launaliðir eins og vaktahvati, hærra vaktaálag á nóttunni og vægi vinnuskyldustunda verða til en aðrar greiðslur falla niður eða breytast.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6</a:t>
            </a:fld>
            <a:endParaRPr lang="is-IS"/>
          </a:p>
        </p:txBody>
      </p:sp>
    </p:spTree>
    <p:extLst>
      <p:ext uri="{BB962C8B-B14F-4D97-AF65-F5344CB8AC3E}">
        <p14:creationId xmlns:p14="http://schemas.microsoft.com/office/powerpoint/2010/main" val="387304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en-GB"/>
              <a:t>Í </a:t>
            </a:r>
            <a:r>
              <a:rPr lang="en-GB" err="1"/>
              <a:t>þessu</a:t>
            </a:r>
            <a:r>
              <a:rPr lang="en-GB"/>
              <a:t> </a:t>
            </a:r>
            <a:r>
              <a:rPr lang="en-GB" err="1"/>
              <a:t>myndbandi</a:t>
            </a:r>
            <a:r>
              <a:rPr lang="en-GB"/>
              <a:t> </a:t>
            </a:r>
            <a:r>
              <a:rPr lang="en-GB" err="1"/>
              <a:t>verður</a:t>
            </a:r>
            <a:r>
              <a:rPr lang="en-GB"/>
              <a:t> </a:t>
            </a:r>
            <a:r>
              <a:rPr lang="en-GB" err="1"/>
              <a:t>farið</a:t>
            </a:r>
            <a:r>
              <a:rPr lang="en-GB"/>
              <a:t> </a:t>
            </a:r>
            <a:r>
              <a:rPr lang="en-GB" err="1"/>
              <a:t>yfir</a:t>
            </a:r>
            <a:r>
              <a:rPr lang="en-GB"/>
              <a:t> </a:t>
            </a:r>
            <a:r>
              <a:rPr lang="en-GB" err="1"/>
              <a:t>tvo</a:t>
            </a:r>
            <a:r>
              <a:rPr lang="en-GB"/>
              <a:t> </a:t>
            </a:r>
            <a:r>
              <a:rPr lang="en-GB" err="1"/>
              <a:t>þætti</a:t>
            </a:r>
            <a:r>
              <a:rPr lang="en-GB"/>
              <a:t> í </a:t>
            </a:r>
            <a:r>
              <a:rPr lang="en-GB" err="1"/>
              <a:t>launamyndun</a:t>
            </a:r>
            <a:r>
              <a:rPr lang="en-GB"/>
              <a:t> </a:t>
            </a:r>
            <a:r>
              <a:rPr lang="en-GB" err="1"/>
              <a:t>vaktavinnufólks</a:t>
            </a:r>
            <a:r>
              <a:rPr lang="en-GB"/>
              <a:t>. </a:t>
            </a:r>
            <a:r>
              <a:rPr lang="en-GB" err="1"/>
              <a:t>Vaktaálag</a:t>
            </a:r>
            <a:r>
              <a:rPr lang="en-GB"/>
              <a:t>, </a:t>
            </a:r>
            <a:r>
              <a:rPr lang="en-GB" err="1"/>
              <a:t>sem</a:t>
            </a:r>
            <a:r>
              <a:rPr lang="en-GB"/>
              <a:t> </a:t>
            </a:r>
            <a:r>
              <a:rPr lang="en-GB" err="1"/>
              <a:t>breytist</a:t>
            </a:r>
            <a:r>
              <a:rPr lang="en-GB"/>
              <a:t> </a:t>
            </a:r>
            <a:r>
              <a:rPr lang="en-GB" err="1"/>
              <a:t>frá</a:t>
            </a:r>
            <a:r>
              <a:rPr lang="en-GB"/>
              <a:t> 1. </a:t>
            </a:r>
            <a:r>
              <a:rPr lang="en-GB" err="1"/>
              <a:t>maí</a:t>
            </a:r>
            <a:r>
              <a:rPr lang="en-GB"/>
              <a:t> 2021 </a:t>
            </a:r>
            <a:r>
              <a:rPr lang="en-GB" err="1"/>
              <a:t>og</a:t>
            </a:r>
            <a:r>
              <a:rPr lang="en-GB"/>
              <a:t> </a:t>
            </a:r>
            <a:r>
              <a:rPr lang="en-GB" err="1"/>
              <a:t>vægi</a:t>
            </a:r>
            <a:r>
              <a:rPr lang="en-GB"/>
              <a:t> </a:t>
            </a:r>
            <a:r>
              <a:rPr lang="en-GB" err="1"/>
              <a:t>vinnuskyldustunda</a:t>
            </a:r>
            <a:r>
              <a:rPr lang="en-GB"/>
              <a:t>, </a:t>
            </a:r>
            <a:r>
              <a:rPr lang="en-GB" err="1"/>
              <a:t>sem</a:t>
            </a:r>
            <a:r>
              <a:rPr lang="en-GB"/>
              <a:t> </a:t>
            </a:r>
            <a:r>
              <a:rPr lang="en-GB" err="1"/>
              <a:t>er</a:t>
            </a:r>
            <a:r>
              <a:rPr lang="en-GB"/>
              <a:t> </a:t>
            </a:r>
            <a:r>
              <a:rPr lang="en-GB" err="1"/>
              <a:t>nýr</a:t>
            </a:r>
            <a:r>
              <a:rPr lang="en-GB"/>
              <a:t> </a:t>
            </a:r>
            <a:r>
              <a:rPr lang="en-GB" err="1"/>
              <a:t>þáttur</a:t>
            </a:r>
            <a:r>
              <a:rPr lang="en-GB"/>
              <a:t> </a:t>
            </a:r>
            <a:r>
              <a:rPr lang="en-GB" err="1"/>
              <a:t>sem</a:t>
            </a:r>
            <a:r>
              <a:rPr lang="en-GB"/>
              <a:t> </a:t>
            </a:r>
            <a:r>
              <a:rPr lang="en-GB" err="1"/>
              <a:t>tekur</a:t>
            </a:r>
            <a:r>
              <a:rPr lang="en-GB"/>
              <a:t> </a:t>
            </a:r>
            <a:r>
              <a:rPr lang="en-GB" err="1"/>
              <a:t>gildi</a:t>
            </a:r>
            <a:r>
              <a:rPr lang="en-GB"/>
              <a:t> á </a:t>
            </a:r>
            <a:r>
              <a:rPr lang="en-GB" err="1"/>
              <a:t>sama</a:t>
            </a:r>
            <a:r>
              <a:rPr lang="en-GB"/>
              <a:t> </a:t>
            </a:r>
            <a:r>
              <a:rPr lang="en-GB" err="1"/>
              <a:t>tíma</a:t>
            </a:r>
            <a:r>
              <a:rPr lang="en-GB"/>
              <a:t>. </a:t>
            </a:r>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8</a:t>
            </a:fld>
            <a:endParaRPr lang="is-IS"/>
          </a:p>
        </p:txBody>
      </p:sp>
    </p:spTree>
    <p:extLst>
      <p:ext uri="{BB962C8B-B14F-4D97-AF65-F5344CB8AC3E}">
        <p14:creationId xmlns:p14="http://schemas.microsoft.com/office/powerpoint/2010/main" val="178110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a:solidFill>
                  <a:schemeClr val="tx1"/>
                </a:solidFill>
                <a:effectLst/>
                <a:latin typeface="+mn-lt"/>
                <a:ea typeface="+mn-ea"/>
                <a:cs typeface="+mn-cs"/>
              </a:rPr>
              <a:t>Vaktaálag er greitt fyrir vinnu utan dagvinnutíma. Vaktaálag á næturvöktum, á tímabilinu 00:00 til 08:00 er hækkað, það mun verða 65% á virkum dögum og 75% um helgar. Vaktaálag á öðrum tímum verður óbreytt, þannig að fyrir kvöldvaktir greiðist 33,33% vaktaálag og fyrir helgarvaktir að degi til og á kvöldin greiðist 55% álag. </a:t>
            </a:r>
          </a:p>
          <a:p>
            <a:r>
              <a:rPr lang="is-IS" sz="1200" kern="1200">
                <a:solidFill>
                  <a:schemeClr val="tx1"/>
                </a:solidFill>
                <a:effectLst/>
                <a:latin typeface="+mn-lt"/>
                <a:ea typeface="+mn-ea"/>
                <a:cs typeface="+mn-cs"/>
              </a:rPr>
              <a:t>Vaktaálag á stórhátíðardögum er áfram 90% en við bætist við nýtt vaktaálag, 120% á fjórum stórhátíðardögum, það er á aðfangadag, jólanótt, gamlársdag og nýársnótt frá kl. 16-08.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9</a:t>
            </a:fld>
            <a:endParaRPr lang="is-IS"/>
          </a:p>
        </p:txBody>
      </p:sp>
    </p:spTree>
    <p:extLst>
      <p:ext uri="{BB962C8B-B14F-4D97-AF65-F5344CB8AC3E}">
        <p14:creationId xmlns:p14="http://schemas.microsoft.com/office/powerpoint/2010/main" val="99582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Nýr þáttur í launamyndun í vaktavinnu er að vægi vinnuskyldustunda verður ólíkt. Þannig telja stundir utan dagvinnutíma meira upp í vinnuskil en stundir á dagvinnutíma. Fyrir hverja klukkustund á helgar- eða kvöldvakt reiknast þannig 63 mínútur og fyrir hverja klukkustund á næturvakt alla daga vikunnar reiknast 72 mínútur. Þetta má einnig útskýra með því að segja að fyrir hverja klukkustund á vakt fáist annað hvort 3 mínútur eða 12 mínútur í afslátt af vinnuskyldu. Með þessari viðbótarstyttingu getur vinnuvika vaktavinnufólks styst í allt að 32 tíma eftir því hversu mikið eru unnið utan dagvinnumarka.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10</a:t>
            </a:fld>
            <a:endParaRPr lang="is-IS"/>
          </a:p>
        </p:txBody>
      </p:sp>
    </p:spTree>
    <p:extLst>
      <p:ext uri="{BB962C8B-B14F-4D97-AF65-F5344CB8AC3E}">
        <p14:creationId xmlns:p14="http://schemas.microsoft.com/office/powerpoint/2010/main" val="2095384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Vinnuvika vaktavinnustarfsmanns í fullu starfi getur farið niður í allt að 32 klst. að jafnaði. Við vægi vinnuskyldustunda er fyrst og fremst horft á öryggi starfsfólks og þjónustuþega og heilsu starfsfólks.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Eins og fjölmargar rannsóknir hafa sýnt hefur fjöldi næturvakta í röð, lengd þeirra og hvíld á eftir mikil áhrif á heilsu og öryggi. Vægi vinnuskyldustunda á að hjálpa til við að tryggja þeim sem vinna næturvaktir góð starfsskilyrði.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Dæmi um vaktavinnustarfsmann sem nær fullri styttingu á vinnuviku niður í 32 klst. er starfsmaður sem vinnur að jafnaði fullt starf og 2 næturvaktir á viku.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11</a:t>
            </a:fld>
            <a:endParaRPr lang="is-IS"/>
          </a:p>
        </p:txBody>
      </p:sp>
    </p:spTree>
    <p:extLst>
      <p:ext uri="{BB962C8B-B14F-4D97-AF65-F5344CB8AC3E}">
        <p14:creationId xmlns:p14="http://schemas.microsoft.com/office/powerpoint/2010/main" val="56623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en-GB"/>
              <a:t>Í </a:t>
            </a:r>
            <a:r>
              <a:rPr lang="en-GB" err="1"/>
              <a:t>þessu</a:t>
            </a:r>
            <a:r>
              <a:rPr lang="en-GB"/>
              <a:t> </a:t>
            </a:r>
            <a:r>
              <a:rPr lang="en-GB" err="1"/>
              <a:t>myndbandi</a:t>
            </a:r>
            <a:r>
              <a:rPr lang="en-GB"/>
              <a:t> </a:t>
            </a:r>
            <a:r>
              <a:rPr lang="en-GB" err="1"/>
              <a:t>verður</a:t>
            </a:r>
            <a:r>
              <a:rPr lang="en-GB"/>
              <a:t> </a:t>
            </a:r>
            <a:r>
              <a:rPr lang="en-GB" err="1"/>
              <a:t>farið</a:t>
            </a:r>
            <a:r>
              <a:rPr lang="en-GB"/>
              <a:t> </a:t>
            </a:r>
            <a:r>
              <a:rPr lang="en-GB" err="1"/>
              <a:t>yfir</a:t>
            </a:r>
            <a:r>
              <a:rPr lang="en-GB"/>
              <a:t> </a:t>
            </a:r>
            <a:r>
              <a:rPr lang="en-GB" err="1"/>
              <a:t>vaktahvata</a:t>
            </a:r>
            <a:r>
              <a:rPr lang="en-GB"/>
              <a:t>, </a:t>
            </a:r>
            <a:r>
              <a:rPr lang="en-GB" err="1"/>
              <a:t>sem</a:t>
            </a:r>
            <a:r>
              <a:rPr lang="en-GB"/>
              <a:t> </a:t>
            </a:r>
            <a:r>
              <a:rPr lang="en-GB" err="1"/>
              <a:t>er</a:t>
            </a:r>
            <a:r>
              <a:rPr lang="en-GB"/>
              <a:t> </a:t>
            </a:r>
            <a:r>
              <a:rPr lang="en-GB" err="1"/>
              <a:t>nýr</a:t>
            </a:r>
            <a:r>
              <a:rPr lang="en-GB"/>
              <a:t> </a:t>
            </a:r>
            <a:r>
              <a:rPr lang="en-GB" err="1"/>
              <a:t>þáttur</a:t>
            </a:r>
            <a:r>
              <a:rPr lang="en-GB"/>
              <a:t> í </a:t>
            </a:r>
            <a:r>
              <a:rPr lang="en-GB" err="1"/>
              <a:t>launamyndun</a:t>
            </a:r>
            <a:r>
              <a:rPr lang="en-GB"/>
              <a:t> </a:t>
            </a:r>
            <a:r>
              <a:rPr lang="en-GB" err="1"/>
              <a:t>vaktavinnufólks</a:t>
            </a:r>
            <a:r>
              <a:rPr lang="en-GB"/>
              <a:t>. </a:t>
            </a:r>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13</a:t>
            </a:fld>
            <a:endParaRPr lang="is-IS"/>
          </a:p>
        </p:txBody>
      </p:sp>
    </p:spTree>
    <p:extLst>
      <p:ext uri="{BB962C8B-B14F-4D97-AF65-F5344CB8AC3E}">
        <p14:creationId xmlns:p14="http://schemas.microsoft.com/office/powerpoint/2010/main" val="1215689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74396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92175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flu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Vertical Text Placeholder 16">
            <a:extLst>
              <a:ext uri="{FF2B5EF4-FFF2-40B4-BE49-F238E27FC236}">
                <a16:creationId xmlns:a16="http://schemas.microsoft.com/office/drawing/2014/main" id="{D2228170-6F7F-D142-92D2-C221A362C7A8}"/>
              </a:ext>
            </a:extLst>
          </p:cNvPr>
          <p:cNvSpPr>
            <a:spLocks noGrp="1"/>
          </p:cNvSpPr>
          <p:nvPr>
            <p:ph type="body" orient="vert" sz="quarter" idx="10" hasCustomPrompt="1"/>
          </p:nvPr>
        </p:nvSpPr>
        <p:spPr>
          <a:xfrm rot="10800000">
            <a:off x="504327" y="1151731"/>
            <a:ext cx="558119" cy="4554538"/>
          </a:xfrm>
          <a:prstGeom prst="rect">
            <a:avLst/>
          </a:prstGeom>
        </p:spPr>
        <p:txBody>
          <a:bodyPr vert="eaVert"/>
          <a:lstStyle>
            <a:lvl1pPr marL="0" indent="0" algn="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endParaRPr lang="en-IS"/>
          </a:p>
        </p:txBody>
      </p:sp>
      <p:cxnSp>
        <p:nvCxnSpPr>
          <p:cNvPr id="19" name="Straight Connector 18">
            <a:extLst>
              <a:ext uri="{FF2B5EF4-FFF2-40B4-BE49-F238E27FC236}">
                <a16:creationId xmlns:a16="http://schemas.microsoft.com/office/drawing/2014/main" id="{B93921FA-5355-B145-9C06-84D7CC6A9FF7}"/>
              </a:ext>
            </a:extLst>
          </p:cNvPr>
          <p:cNvCxnSpPr>
            <a:cxnSpLocks/>
          </p:cNvCxnSpPr>
          <p:nvPr userDrawn="1"/>
        </p:nvCxnSpPr>
        <p:spPr>
          <a:xfrm flipH="1">
            <a:off x="504327" y="1010194"/>
            <a:ext cx="557711" cy="0"/>
          </a:xfrm>
          <a:prstGeom prst="line">
            <a:avLst/>
          </a:prstGeom>
          <a:ln w="19050">
            <a:solidFill>
              <a:srgbClr val="092E1E"/>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7535E584-2FF1-0A46-9542-248C304C3A78}"/>
              </a:ext>
            </a:extLst>
          </p:cNvPr>
          <p:cNvSpPr>
            <a:spLocks noGrp="1"/>
          </p:cNvSpPr>
          <p:nvPr>
            <p:ph type="body" sz="quarter" idx="11" hasCustomPrompt="1"/>
          </p:nvPr>
        </p:nvSpPr>
        <p:spPr>
          <a:xfrm>
            <a:off x="503917" y="512388"/>
            <a:ext cx="558121" cy="427038"/>
          </a:xfrm>
          <a:prstGeom prst="rect">
            <a:avLst/>
          </a:prstGeom>
        </p:spPr>
        <p:txBody>
          <a:bodyPr/>
          <a:lstStyle>
            <a:lvl1pPr marL="0" indent="0" algn="ct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a:t>1.1</a:t>
            </a:r>
            <a:endParaRPr lang="en-IS"/>
          </a:p>
        </p:txBody>
      </p:sp>
    </p:spTree>
    <p:extLst>
      <p:ext uri="{BB962C8B-B14F-4D97-AF65-F5344CB8AC3E}">
        <p14:creationId xmlns:p14="http://schemas.microsoft.com/office/powerpoint/2010/main" val="6451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279061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14376462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A9C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093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279805694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09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CBE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249951" y="289796"/>
            <a:ext cx="724205"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2020</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chemeClr val="bg1"/>
                </a:solidFill>
                <a:latin typeface="FiraGO SemiBold" panose="020B0503050000020004" pitchFamily="34" charset="0"/>
                <a:cs typeface="FiraGO SemiBold" panose="020B0503050000020004" pitchFamily="34" charset="0"/>
              </a:rPr>
              <a:t>b</a:t>
            </a:r>
            <a:r>
              <a:rPr lang="en-IS" sz="1700" b="1" i="0">
                <a:solidFill>
                  <a:schemeClr val="bg1"/>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3953160712"/>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1"/>
            <a:ext cx="11084938" cy="243839"/>
          </a:xfrm>
          <a:prstGeom prst="rect">
            <a:avLst/>
          </a:prstGeom>
          <a:solidFill>
            <a:srgbClr val="09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Rectangle 8">
            <a:extLst>
              <a:ext uri="{FF2B5EF4-FFF2-40B4-BE49-F238E27FC236}">
                <a16:creationId xmlns:a16="http://schemas.microsoft.com/office/drawing/2014/main" id="{8615EA64-0CC3-0D42-BA21-3327A7DF9861}"/>
              </a:ext>
            </a:extLst>
          </p:cNvPr>
          <p:cNvSpPr/>
          <p:nvPr userDrawn="1"/>
        </p:nvSpPr>
        <p:spPr>
          <a:xfrm>
            <a:off x="1073" y="1"/>
            <a:ext cx="1105989" cy="243839"/>
          </a:xfrm>
          <a:prstGeom prst="rect">
            <a:avLst/>
          </a:prstGeom>
          <a:solidFill>
            <a:srgbClr val="A9C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296523772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695323" y="2886740"/>
            <a:ext cx="5514091" cy="1304019"/>
          </a:xfrm>
        </p:spPr>
        <p:txBody>
          <a:bodyPr/>
          <a:lstStyle/>
          <a:p>
            <a:r>
              <a:rPr lang="en-GB" err="1"/>
              <a:t>Betri</a:t>
            </a:r>
            <a:r>
              <a:rPr lang="en-GB"/>
              <a:t> </a:t>
            </a:r>
            <a:r>
              <a:rPr lang="en-GB" err="1"/>
              <a:t>vinnutími</a:t>
            </a:r>
            <a:r>
              <a:rPr lang="en-GB"/>
              <a:t> </a:t>
            </a:r>
          </a:p>
          <a:p>
            <a:r>
              <a:rPr lang="en-GB" err="1"/>
              <a:t>vaktavinnufólks</a:t>
            </a:r>
            <a:endParaRPr lang="en-GB"/>
          </a:p>
          <a:p>
            <a:endParaRPr lang="en-GB"/>
          </a:p>
          <a:p>
            <a:endParaRPr lang="en-GB"/>
          </a:p>
          <a:p>
            <a:r>
              <a:rPr lang="en-GB" err="1"/>
              <a:t>Kynning</a:t>
            </a:r>
            <a:r>
              <a:rPr lang="en-GB"/>
              <a:t> </a:t>
            </a:r>
            <a:r>
              <a:rPr lang="en-GB" err="1"/>
              <a:t>fyrir</a:t>
            </a:r>
            <a:r>
              <a:rPr lang="en-GB"/>
              <a:t> </a:t>
            </a:r>
            <a:r>
              <a:rPr lang="en-GB" err="1"/>
              <a:t>starfsfólk</a:t>
            </a:r>
            <a:endParaRPr lang="en-GB"/>
          </a:p>
          <a:p>
            <a:endParaRPr lang="en-IS"/>
          </a:p>
        </p:txBody>
      </p:sp>
    </p:spTree>
    <p:extLst>
      <p:ext uri="{BB962C8B-B14F-4D97-AF65-F5344CB8AC3E}">
        <p14:creationId xmlns:p14="http://schemas.microsoft.com/office/powerpoint/2010/main" val="224193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5D708-7C4A-494F-8943-351F8DF4CB7E}"/>
              </a:ext>
            </a:extLst>
          </p:cNvPr>
          <p:cNvSpPr>
            <a:spLocks noGrp="1"/>
          </p:cNvSpPr>
          <p:nvPr>
            <p:ph type="body" sz="quarter" idx="12"/>
          </p:nvPr>
        </p:nvSpPr>
        <p:spPr>
          <a:xfrm>
            <a:off x="1141590" y="888146"/>
            <a:ext cx="5461229" cy="789927"/>
          </a:xfrm>
        </p:spPr>
        <p:txBody>
          <a:bodyPr/>
          <a:lstStyle/>
          <a:p>
            <a:r>
              <a:rPr lang="en-GB" err="1"/>
              <a:t>Vægi</a:t>
            </a:r>
            <a:r>
              <a:rPr lang="en-GB"/>
              <a:t> </a:t>
            </a:r>
            <a:r>
              <a:rPr lang="en-GB" err="1"/>
              <a:t>vinnuskyldustunda</a:t>
            </a:r>
            <a:endParaRPr lang="en-IS"/>
          </a:p>
        </p:txBody>
      </p:sp>
      <p:sp>
        <p:nvSpPr>
          <p:cNvPr id="3" name="Text Placeholder 2">
            <a:extLst>
              <a:ext uri="{FF2B5EF4-FFF2-40B4-BE49-F238E27FC236}">
                <a16:creationId xmlns:a16="http://schemas.microsoft.com/office/drawing/2014/main" id="{4853615F-B31E-6B48-A554-8226CF389188}"/>
              </a:ext>
            </a:extLst>
          </p:cNvPr>
          <p:cNvSpPr>
            <a:spLocks noGrp="1"/>
          </p:cNvSpPr>
          <p:nvPr>
            <p:ph type="body" sz="quarter" idx="13"/>
          </p:nvPr>
        </p:nvSpPr>
        <p:spPr>
          <a:xfrm>
            <a:off x="1158639" y="1968559"/>
            <a:ext cx="4832727" cy="4592638"/>
          </a:xfrm>
        </p:spPr>
        <p:txBody>
          <a:bodyPr/>
          <a:lstStyle/>
          <a:p>
            <a:r>
              <a:rPr lang="is-IS" sz="1800"/>
              <a:t>Vinnuskyldustundir vaktavinnufólks utan dagvinnumarka samkvæmt skipulagðri vaktskrá og innan vinnutímaskyldu hafa ólíkt vægi við útreikning vinnuskila.</a:t>
            </a:r>
          </a:p>
          <a:p>
            <a:endParaRPr lang="is-IS" sz="1800"/>
          </a:p>
          <a:p>
            <a:r>
              <a:rPr lang="is-IS" sz="1800"/>
              <a:t>Vinnuskil vaktavinnufólks í fullu starfi </a:t>
            </a:r>
            <a:br>
              <a:rPr lang="is-IS" sz="1800"/>
            </a:br>
            <a:r>
              <a:rPr lang="is-IS" sz="1800"/>
              <a:t>fer aldrei undir 32 vinnustundir á viku </a:t>
            </a:r>
            <a:br>
              <a:rPr lang="is-IS" sz="1800"/>
            </a:br>
            <a:r>
              <a:rPr lang="is-IS" sz="1800"/>
              <a:t>að jafnaði.</a:t>
            </a:r>
          </a:p>
        </p:txBody>
      </p:sp>
      <p:graphicFrame>
        <p:nvGraphicFramePr>
          <p:cNvPr id="4" name="Table 3">
            <a:extLst>
              <a:ext uri="{FF2B5EF4-FFF2-40B4-BE49-F238E27FC236}">
                <a16:creationId xmlns:a16="http://schemas.microsoft.com/office/drawing/2014/main" id="{3C4DE7D5-30A8-7E44-82E1-4BD904F1E847}"/>
              </a:ext>
            </a:extLst>
          </p:cNvPr>
          <p:cNvGraphicFramePr>
            <a:graphicFrameLocks noGrp="1"/>
          </p:cNvGraphicFramePr>
          <p:nvPr>
            <p:extLst>
              <p:ext uri="{D42A27DB-BD31-4B8C-83A1-F6EECF244321}">
                <p14:modId xmlns:p14="http://schemas.microsoft.com/office/powerpoint/2010/main" val="4143944851"/>
              </p:ext>
            </p:extLst>
          </p:nvPr>
        </p:nvGraphicFramePr>
        <p:xfrm>
          <a:off x="7158283" y="1362191"/>
          <a:ext cx="4044989" cy="2176966"/>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2343205918"/>
                  </a:ext>
                </a:extLst>
              </a:tr>
            </a:tbl>
          </a:graphicData>
        </a:graphic>
      </p:graphicFrame>
      <p:sp>
        <p:nvSpPr>
          <p:cNvPr id="6" name="TextBox 5">
            <a:extLst>
              <a:ext uri="{FF2B5EF4-FFF2-40B4-BE49-F238E27FC236}">
                <a16:creationId xmlns:a16="http://schemas.microsoft.com/office/drawing/2014/main" id="{8E3A87A0-EE5C-AD4E-BA09-BB48C04FA349}"/>
              </a:ext>
            </a:extLst>
          </p:cNvPr>
          <p:cNvSpPr txBox="1"/>
          <p:nvPr/>
        </p:nvSpPr>
        <p:spPr>
          <a:xfrm>
            <a:off x="7006873" y="1015713"/>
            <a:ext cx="2554367" cy="276999"/>
          </a:xfrm>
          <a:prstGeom prst="rect">
            <a:avLst/>
          </a:prstGeom>
          <a:noFill/>
        </p:spPr>
        <p:txBody>
          <a:bodyPr wrap="square" rtlCol="0">
            <a:spAutoFit/>
          </a:bodyPr>
          <a:lstStyle/>
          <a:p>
            <a:r>
              <a:rPr lang="en-IS" sz="1200" b="1">
                <a:solidFill>
                  <a:srgbClr val="092E1E"/>
                </a:solidFill>
                <a:latin typeface="FiraGO SemiBold" panose="020B0503050000020004" pitchFamily="34" charset="0"/>
                <a:cs typeface="FiraGO SemiBold" panose="020B0503050000020004" pitchFamily="34" charset="0"/>
              </a:rPr>
              <a:t>Vægi vinnuskyldustunda er</a:t>
            </a:r>
          </a:p>
        </p:txBody>
      </p:sp>
      <p:sp>
        <p:nvSpPr>
          <p:cNvPr id="7" name="TextBox 6">
            <a:extLst>
              <a:ext uri="{FF2B5EF4-FFF2-40B4-BE49-F238E27FC236}">
                <a16:creationId xmlns:a16="http://schemas.microsoft.com/office/drawing/2014/main" id="{F6DAC832-C9D3-AD44-9D0F-FC56C4DB8FC1}"/>
              </a:ext>
            </a:extLst>
          </p:cNvPr>
          <p:cNvSpPr txBox="1"/>
          <p:nvPr/>
        </p:nvSpPr>
        <p:spPr>
          <a:xfrm>
            <a:off x="7006873" y="3878911"/>
            <a:ext cx="2947775" cy="276999"/>
          </a:xfrm>
          <a:prstGeom prst="rect">
            <a:avLst/>
          </a:prstGeom>
          <a:noFill/>
        </p:spPr>
        <p:txBody>
          <a:bodyPr wrap="square" rtlCol="0">
            <a:spAutoFit/>
          </a:bodyPr>
          <a:lstStyle/>
          <a:p>
            <a:r>
              <a:rPr lang="en-IS" sz="1200" b="1">
                <a:solidFill>
                  <a:srgbClr val="F18921"/>
                </a:solidFill>
                <a:latin typeface="FiraGO SemiBold" panose="020B0503050000020004" pitchFamily="34" charset="0"/>
                <a:cs typeface="FiraGO SemiBold" panose="020B0503050000020004" pitchFamily="34" charset="0"/>
              </a:rPr>
              <a:t>Vægi vinnuskyldustunda verður</a:t>
            </a:r>
          </a:p>
        </p:txBody>
      </p:sp>
      <p:graphicFrame>
        <p:nvGraphicFramePr>
          <p:cNvPr id="10" name="Table 9">
            <a:extLst>
              <a:ext uri="{FF2B5EF4-FFF2-40B4-BE49-F238E27FC236}">
                <a16:creationId xmlns:a16="http://schemas.microsoft.com/office/drawing/2014/main" id="{65DDA101-C690-AA40-9D9B-05C048965FAA}"/>
              </a:ext>
            </a:extLst>
          </p:cNvPr>
          <p:cNvGraphicFramePr>
            <a:graphicFrameLocks noGrp="1"/>
          </p:cNvGraphicFramePr>
          <p:nvPr>
            <p:extLst>
              <p:ext uri="{D42A27DB-BD31-4B8C-83A1-F6EECF244321}">
                <p14:modId xmlns:p14="http://schemas.microsoft.com/office/powerpoint/2010/main" val="3199583448"/>
              </p:ext>
            </p:extLst>
          </p:nvPr>
        </p:nvGraphicFramePr>
        <p:xfrm>
          <a:off x="7158283" y="4264878"/>
          <a:ext cx="4044989" cy="2179703"/>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947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5947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5947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5947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5947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607536693"/>
                  </a:ext>
                </a:extLst>
              </a:tr>
              <a:tr h="25947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673666843"/>
                  </a:ext>
                </a:extLst>
              </a:tr>
              <a:tr h="25947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343205918"/>
                  </a:ext>
                </a:extLst>
              </a:tr>
            </a:tbl>
          </a:graphicData>
        </a:graphic>
      </p:graphicFrame>
    </p:spTree>
    <p:extLst>
      <p:ext uri="{BB962C8B-B14F-4D97-AF65-F5344CB8AC3E}">
        <p14:creationId xmlns:p14="http://schemas.microsoft.com/office/powerpoint/2010/main" val="941233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0EC6F718-0134-2948-B465-DE37C631F257}"/>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2942D224-629E-F64D-9EB3-91CF40E11464}"/>
              </a:ext>
            </a:extLst>
          </p:cNvPr>
          <p:cNvSpPr>
            <a:spLocks noGrp="1"/>
          </p:cNvSpPr>
          <p:nvPr>
            <p:ph type="body" sz="quarter" idx="12"/>
          </p:nvPr>
        </p:nvSpPr>
        <p:spPr>
          <a:xfrm>
            <a:off x="1145226" y="621929"/>
            <a:ext cx="9901547" cy="789927"/>
          </a:xfrm>
        </p:spPr>
        <p:txBody>
          <a:bodyPr/>
          <a:lstStyle/>
          <a:p>
            <a:r>
              <a:rPr lang="en-GB" err="1"/>
              <a:t>Vægi</a:t>
            </a:r>
            <a:r>
              <a:rPr lang="en-GB"/>
              <a:t> </a:t>
            </a:r>
            <a:r>
              <a:rPr lang="en-GB" err="1"/>
              <a:t>vinnuskyldustunda</a:t>
            </a:r>
            <a:endParaRPr lang="en-IS"/>
          </a:p>
        </p:txBody>
      </p:sp>
      <p:sp>
        <p:nvSpPr>
          <p:cNvPr id="3" name="Text Placeholder 2">
            <a:extLst>
              <a:ext uri="{FF2B5EF4-FFF2-40B4-BE49-F238E27FC236}">
                <a16:creationId xmlns:a16="http://schemas.microsoft.com/office/drawing/2014/main" id="{C433AE44-EA81-9542-86EE-B24D9380CF39}"/>
              </a:ext>
            </a:extLst>
          </p:cNvPr>
          <p:cNvSpPr>
            <a:spLocks noGrp="1"/>
          </p:cNvSpPr>
          <p:nvPr>
            <p:ph type="body" sz="quarter" idx="13"/>
          </p:nvPr>
        </p:nvSpPr>
        <p:spPr>
          <a:xfrm>
            <a:off x="1141413" y="1562959"/>
            <a:ext cx="5601031" cy="609191"/>
          </a:xfrm>
        </p:spPr>
        <p:txBody>
          <a:bodyPr/>
          <a:lstStyle/>
          <a:p>
            <a:r>
              <a:rPr lang="is-IS" sz="1800"/>
              <a:t>Vinnustundir geta farið niður í </a:t>
            </a:r>
            <a:r>
              <a:rPr lang="is-IS" sz="1800" b="1">
                <a:latin typeface="FiraGO SemiBold" panose="020B0503050000020004" pitchFamily="34" charset="0"/>
                <a:cs typeface="FiraGO SemiBold" panose="020B0503050000020004" pitchFamily="34" charset="0"/>
              </a:rPr>
              <a:t>allt að 32 tíma</a:t>
            </a:r>
            <a:r>
              <a:rPr lang="is-IS" sz="1800"/>
              <a:t>.</a:t>
            </a:r>
          </a:p>
        </p:txBody>
      </p:sp>
    </p:spTree>
    <p:extLst>
      <p:ext uri="{BB962C8B-B14F-4D97-AF65-F5344CB8AC3E}">
        <p14:creationId xmlns:p14="http://schemas.microsoft.com/office/powerpoint/2010/main" val="205932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 Placeholder 4">
            <a:extLst>
              <a:ext uri="{FF2B5EF4-FFF2-40B4-BE49-F238E27FC236}">
                <a16:creationId xmlns:a16="http://schemas.microsoft.com/office/drawing/2014/main" id="{374A997E-A4E2-4F09-BF88-524E94D61EDF}"/>
              </a:ext>
            </a:extLst>
          </p:cNvPr>
          <p:cNvSpPr>
            <a:spLocks noGrp="1"/>
          </p:cNvSpPr>
          <p:nvPr>
            <p:ph type="body" sz="quarter" idx="10"/>
          </p:nvPr>
        </p:nvSpPr>
        <p:spPr>
          <a:xfrm>
            <a:off x="695323" y="2886740"/>
            <a:ext cx="5514091" cy="1304019"/>
          </a:xfrm>
        </p:spPr>
        <p:txBody>
          <a:bodyPr/>
          <a:lstStyle/>
          <a:p>
            <a:r>
              <a:rPr lang="en-GB" err="1"/>
              <a:t>Betri</a:t>
            </a:r>
            <a:r>
              <a:rPr lang="en-GB"/>
              <a:t> </a:t>
            </a:r>
            <a:r>
              <a:rPr lang="en-GB" err="1"/>
              <a:t>vinnutími</a:t>
            </a:r>
            <a:r>
              <a:rPr lang="en-GB"/>
              <a:t> </a:t>
            </a:r>
          </a:p>
          <a:p>
            <a:r>
              <a:rPr lang="en-GB" err="1"/>
              <a:t>vaktavinnufólks</a:t>
            </a:r>
            <a:endParaRPr lang="en-GB"/>
          </a:p>
          <a:p>
            <a:endParaRPr lang="en-GB"/>
          </a:p>
          <a:p>
            <a:endParaRPr lang="en-GB"/>
          </a:p>
          <a:p>
            <a:r>
              <a:rPr lang="en-GB" err="1"/>
              <a:t>Kynning</a:t>
            </a:r>
            <a:r>
              <a:rPr lang="en-GB"/>
              <a:t> </a:t>
            </a:r>
            <a:r>
              <a:rPr lang="en-GB" err="1"/>
              <a:t>fyrir</a:t>
            </a:r>
            <a:r>
              <a:rPr lang="en-GB"/>
              <a:t> </a:t>
            </a:r>
            <a:r>
              <a:rPr lang="en-GB" err="1"/>
              <a:t>starfsfólk</a:t>
            </a:r>
            <a:endParaRPr lang="en-GB"/>
          </a:p>
          <a:p>
            <a:endParaRPr lang="en-IS"/>
          </a:p>
        </p:txBody>
      </p:sp>
    </p:spTree>
    <p:extLst>
      <p:ext uri="{BB962C8B-B14F-4D97-AF65-F5344CB8AC3E}">
        <p14:creationId xmlns:p14="http://schemas.microsoft.com/office/powerpoint/2010/main" val="125897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8F497B-C3AC-40A9-A708-24FFD6C072FA}"/>
              </a:ext>
            </a:extLst>
          </p:cNvPr>
          <p:cNvSpPr>
            <a:spLocks noGrp="1"/>
          </p:cNvSpPr>
          <p:nvPr>
            <p:ph type="body" sz="quarter" idx="10"/>
          </p:nvPr>
        </p:nvSpPr>
        <p:spPr>
          <a:xfrm>
            <a:off x="1078095" y="3212926"/>
            <a:ext cx="5171980" cy="1729399"/>
          </a:xfrm>
        </p:spPr>
        <p:txBody>
          <a:bodyPr/>
          <a:lstStyle/>
          <a:p>
            <a:r>
              <a:rPr lang="is-IS"/>
              <a:t>Vaktahvati</a:t>
            </a:r>
          </a:p>
        </p:txBody>
      </p:sp>
      <p:sp>
        <p:nvSpPr>
          <p:cNvPr id="4" name="Textastaðgengill 3">
            <a:extLst>
              <a:ext uri="{FF2B5EF4-FFF2-40B4-BE49-F238E27FC236}">
                <a16:creationId xmlns:a16="http://schemas.microsoft.com/office/drawing/2014/main" id="{81B4268F-5170-4428-8E96-348279F4AE60}"/>
              </a:ext>
            </a:extLst>
          </p:cNvPr>
          <p:cNvSpPr>
            <a:spLocks noGrp="1"/>
          </p:cNvSpPr>
          <p:nvPr>
            <p:ph type="body" sz="quarter" idx="11"/>
          </p:nvPr>
        </p:nvSpPr>
        <p:spPr/>
        <p:txBody>
          <a:bodyPr/>
          <a:lstStyle/>
          <a:p>
            <a:r>
              <a:rPr lang="is-IS"/>
              <a:t>Myndband 3</a:t>
            </a:r>
          </a:p>
        </p:txBody>
      </p:sp>
    </p:spTree>
    <p:extLst>
      <p:ext uri="{BB962C8B-B14F-4D97-AF65-F5344CB8AC3E}">
        <p14:creationId xmlns:p14="http://schemas.microsoft.com/office/powerpoint/2010/main" val="4289236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F62CED75-D33C-414B-99D5-E3B714F47BDC}"/>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7D0A0DB1-B925-714C-AF2E-FDB356BEE04F}"/>
              </a:ext>
            </a:extLst>
          </p:cNvPr>
          <p:cNvSpPr>
            <a:spLocks noGrp="1"/>
          </p:cNvSpPr>
          <p:nvPr>
            <p:ph type="body" sz="quarter" idx="12"/>
          </p:nvPr>
        </p:nvSpPr>
        <p:spPr/>
        <p:txBody>
          <a:bodyPr/>
          <a:lstStyle/>
          <a:p>
            <a:r>
              <a:rPr lang="en-GB" err="1"/>
              <a:t>Vaktahvati</a:t>
            </a:r>
            <a:endParaRPr lang="en-IS"/>
          </a:p>
        </p:txBody>
      </p:sp>
      <p:sp>
        <p:nvSpPr>
          <p:cNvPr id="3" name="Text Placeholder 2">
            <a:extLst>
              <a:ext uri="{FF2B5EF4-FFF2-40B4-BE49-F238E27FC236}">
                <a16:creationId xmlns:a16="http://schemas.microsoft.com/office/drawing/2014/main" id="{DD2DFF75-1D6C-F44D-9721-EF1951DDA7E1}"/>
              </a:ext>
            </a:extLst>
          </p:cNvPr>
          <p:cNvSpPr>
            <a:spLocks noGrp="1"/>
          </p:cNvSpPr>
          <p:nvPr>
            <p:ph type="body" sz="quarter" idx="13"/>
          </p:nvPr>
        </p:nvSpPr>
        <p:spPr>
          <a:xfrm>
            <a:off x="1141413" y="1838325"/>
            <a:ext cx="3812551" cy="4592638"/>
          </a:xfrm>
        </p:spPr>
        <p:txBody>
          <a:bodyPr/>
          <a:lstStyle/>
          <a:p>
            <a:r>
              <a:rPr lang="is-IS" sz="1800"/>
              <a:t>Vaktahvati greiðist sem hlutfall mánaðarlauna vegna fjölbreytileika og fjölda vakta á launatímabili samkvæmt skiplögðum vöktum innan vinnutímaskyldu. </a:t>
            </a:r>
          </a:p>
        </p:txBody>
      </p:sp>
      <p:sp>
        <p:nvSpPr>
          <p:cNvPr id="6" name="TextBox 5">
            <a:extLst>
              <a:ext uri="{FF2B5EF4-FFF2-40B4-BE49-F238E27FC236}">
                <a16:creationId xmlns:a16="http://schemas.microsoft.com/office/drawing/2014/main" id="{DD35F5F8-6456-1E42-8E45-65D63994AD58}"/>
              </a:ext>
            </a:extLst>
          </p:cNvPr>
          <p:cNvSpPr txBox="1"/>
          <p:nvPr/>
        </p:nvSpPr>
        <p:spPr>
          <a:xfrm>
            <a:off x="1141414" y="3792505"/>
            <a:ext cx="2947775" cy="276999"/>
          </a:xfrm>
          <a:prstGeom prst="rect">
            <a:avLst/>
          </a:prstGeom>
          <a:noFill/>
        </p:spPr>
        <p:txBody>
          <a:bodyPr wrap="square" rtlCol="0">
            <a:spAutoFit/>
          </a:bodyPr>
          <a:lstStyle/>
          <a:p>
            <a:r>
              <a:rPr lang="en-IS" sz="1200" b="1">
                <a:solidFill>
                  <a:srgbClr val="60986E"/>
                </a:solidFill>
                <a:latin typeface="FiraGO SemiBold" panose="020B0503050000020004" pitchFamily="34" charset="0"/>
                <a:cs typeface="FiraGO SemiBold" panose="020B0503050000020004" pitchFamily="34" charset="0"/>
              </a:rPr>
              <a:t>Hlutfall vaktahvata</a:t>
            </a:r>
          </a:p>
        </p:txBody>
      </p:sp>
      <p:graphicFrame>
        <p:nvGraphicFramePr>
          <p:cNvPr id="7" name="Table 6">
            <a:extLst>
              <a:ext uri="{FF2B5EF4-FFF2-40B4-BE49-F238E27FC236}">
                <a16:creationId xmlns:a16="http://schemas.microsoft.com/office/drawing/2014/main" id="{483402EC-45C7-CD4E-BE55-B3E71D723565}"/>
              </a:ext>
            </a:extLst>
          </p:cNvPr>
          <p:cNvGraphicFramePr>
            <a:graphicFrameLocks noGrp="1"/>
          </p:cNvGraphicFramePr>
          <p:nvPr/>
        </p:nvGraphicFramePr>
        <p:xfrm>
          <a:off x="1222872" y="4219542"/>
          <a:ext cx="3547126" cy="2223904"/>
        </p:xfrm>
        <a:graphic>
          <a:graphicData uri="http://schemas.openxmlformats.org/drawingml/2006/table">
            <a:tbl>
              <a:tblPr firstRow="1" bandRow="1">
                <a:tableStyleId>{5940675A-B579-460E-94D1-54222C63F5DA}</a:tableStyleId>
              </a:tblPr>
              <a:tblGrid>
                <a:gridCol w="844554">
                  <a:extLst>
                    <a:ext uri="{9D8B030D-6E8A-4147-A177-3AD203B41FA5}">
                      <a16:colId xmlns:a16="http://schemas.microsoft.com/office/drawing/2014/main" val="1570922481"/>
                    </a:ext>
                  </a:extLst>
                </a:gridCol>
                <a:gridCol w="675643">
                  <a:extLst>
                    <a:ext uri="{9D8B030D-6E8A-4147-A177-3AD203B41FA5}">
                      <a16:colId xmlns:a16="http://schemas.microsoft.com/office/drawing/2014/main" val="2827591834"/>
                    </a:ext>
                  </a:extLst>
                </a:gridCol>
                <a:gridCol w="675643">
                  <a:extLst>
                    <a:ext uri="{9D8B030D-6E8A-4147-A177-3AD203B41FA5}">
                      <a16:colId xmlns:a16="http://schemas.microsoft.com/office/drawing/2014/main" val="145069905"/>
                    </a:ext>
                  </a:extLst>
                </a:gridCol>
                <a:gridCol w="675643">
                  <a:extLst>
                    <a:ext uri="{9D8B030D-6E8A-4147-A177-3AD203B41FA5}">
                      <a16:colId xmlns:a16="http://schemas.microsoft.com/office/drawing/2014/main" val="2689441837"/>
                    </a:ext>
                  </a:extLst>
                </a:gridCol>
                <a:gridCol w="675643">
                  <a:extLst>
                    <a:ext uri="{9D8B030D-6E8A-4147-A177-3AD203B41FA5}">
                      <a16:colId xmlns:a16="http://schemas.microsoft.com/office/drawing/2014/main" val="389118762"/>
                    </a:ext>
                  </a:extLst>
                </a:gridCol>
              </a:tblGrid>
              <a:tr h="352090">
                <a:tc>
                  <a:txBody>
                    <a:bodyPr/>
                    <a:lstStyle/>
                    <a:p>
                      <a:pPr>
                        <a:lnSpc>
                          <a:spcPts val="1000"/>
                        </a:lnSpc>
                      </a:pPr>
                      <a:br>
                        <a:rPr lang="en-IS" sz="800">
                          <a:effectLst/>
                          <a:latin typeface="FiraGO" panose="020B0503050000020004" pitchFamily="34" charset="0"/>
                        </a:rPr>
                      </a:br>
                      <a:endParaRPr lang="en-IS" sz="800">
                        <a:effectLst/>
                        <a:latin typeface="FiraGO" panose="020B0503050000020004" pitchFamily="34" charset="0"/>
                      </a:endParaRPr>
                    </a:p>
                  </a:txBody>
                  <a:tcPr marL="51333" marR="51333" marT="51333" marB="51333" anchor="b">
                    <a:lnL w="12700" cmpd="sng">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Fjöldi</a:t>
                      </a:r>
                      <a:r>
                        <a:rPr lang="en-GB" sz="1100" b="1" i="0">
                          <a:effectLst/>
                          <a:latin typeface="FiraGO SemiBold" panose="020B0503050000020004" pitchFamily="34" charset="0"/>
                          <a:cs typeface="FiraGO SemiBold" panose="020B0503050000020004" pitchFamily="34" charset="0"/>
                        </a:rPr>
                        <a:t> </a:t>
                      </a:r>
                      <a:r>
                        <a:rPr lang="en-GB" sz="1100" b="1" i="0" err="1">
                          <a:effectLst/>
                          <a:latin typeface="FiraGO SemiBold" panose="020B0503050000020004" pitchFamily="34" charset="0"/>
                          <a:cs typeface="FiraGO SemiBold" panose="020B0503050000020004" pitchFamily="34" charset="0"/>
                        </a:rPr>
                        <a:t>tegunda</a:t>
                      </a:r>
                      <a:r>
                        <a:rPr lang="en-GB" sz="1100" b="1" i="0">
                          <a:effectLst/>
                          <a:latin typeface="FiraGO SemiBold" panose="020B0503050000020004" pitchFamily="34" charset="0"/>
                          <a:cs typeface="FiraGO SemiBold" panose="020B0503050000020004" pitchFamily="34" charset="0"/>
                        </a:rPr>
                        <a:t> </a:t>
                      </a:r>
                      <a:r>
                        <a:rPr lang="en-GB" sz="1100" b="1" i="0" err="1">
                          <a:effectLst/>
                          <a:latin typeface="FiraGO SemiBold" panose="020B0503050000020004" pitchFamily="34" charset="0"/>
                          <a:cs typeface="FiraGO SemiBold" panose="020B0503050000020004" pitchFamily="34" charset="0"/>
                        </a:rPr>
                        <a:t>vakta</a:t>
                      </a:r>
                      <a:endParaRPr lang="en-GB" sz="1100" b="1" i="0">
                        <a:effectLst/>
                        <a:latin typeface="FiraGO SemiBold" panose="020B0503050000020004" pitchFamily="34" charset="0"/>
                        <a:cs typeface="FiraGO SemiBold" panose="020B0503050000020004" pitchFamily="34" charset="0"/>
                      </a:endParaRPr>
                    </a:p>
                  </a:txBody>
                  <a:tcPr marL="51333" marR="51333" marT="51333" marB="5133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38375">
                <a:tc>
                  <a:txBody>
                    <a:bodyPr/>
                    <a:lstStyle/>
                    <a:p>
                      <a:pPr algn="ctr"/>
                      <a:r>
                        <a:rPr lang="en-GB" sz="1000" b="1" i="0" err="1">
                          <a:effectLst/>
                          <a:latin typeface="FiraGO SemiBold" panose="020B0503050000020004" pitchFamily="34" charset="0"/>
                          <a:cs typeface="FiraGO SemiBold" panose="020B0503050000020004" pitchFamily="34" charset="0"/>
                        </a:rPr>
                        <a:t>Fjöldi</a:t>
                      </a:r>
                      <a:r>
                        <a:rPr lang="en-GB" sz="1000" b="1" i="0">
                          <a:effectLst/>
                          <a:latin typeface="FiraGO SemiBold" panose="020B0503050000020004" pitchFamily="34" charset="0"/>
                          <a:cs typeface="FiraGO SemiBold" panose="020B0503050000020004" pitchFamily="34" charset="0"/>
                        </a:rPr>
                        <a:t> </a:t>
                      </a:r>
                      <a:r>
                        <a:rPr lang="en-GB" sz="1000" b="1" i="0" err="1">
                          <a:effectLst/>
                          <a:latin typeface="FiraGO SemiBold" panose="020B0503050000020004" pitchFamily="34" charset="0"/>
                          <a:cs typeface="FiraGO SemiBold" panose="020B0503050000020004" pitchFamily="34" charset="0"/>
                        </a:rPr>
                        <a:t>vakta</a:t>
                      </a:r>
                      <a:endParaRPr lang="en-GB" sz="1000" b="1" i="0">
                        <a:effectLst/>
                        <a:latin typeface="FiraGO SemiBold" panose="020B0503050000020004" pitchFamily="34" charset="0"/>
                        <a:cs typeface="FiraGO SemiBold" panose="020B0503050000020004" pitchFamily="34" charset="0"/>
                      </a:endParaRPr>
                    </a:p>
                  </a:txBody>
                  <a:tcPr marL="42903" marR="42903" marT="42903" marB="42903">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8619507"/>
                  </a:ext>
                </a:extLst>
              </a:tr>
              <a:tr h="268789">
                <a:tc>
                  <a:txBody>
                    <a:bodyPr/>
                    <a:lstStyle/>
                    <a:p>
                      <a:pPr algn="ctr"/>
                      <a:r>
                        <a:rPr lang="en-GB" sz="1100">
                          <a:effectLst/>
                          <a:latin typeface="FiraGO" panose="020B0503050000020004" pitchFamily="34" charset="0"/>
                        </a:rPr>
                        <a:t>19</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3297422774"/>
                  </a:ext>
                </a:extLst>
              </a:tr>
              <a:tr h="268789">
                <a:tc>
                  <a:txBody>
                    <a:bodyPr/>
                    <a:lstStyle/>
                    <a:p>
                      <a:pPr algn="ctr"/>
                      <a:r>
                        <a:rPr lang="en-GB" sz="1100">
                          <a:effectLst/>
                          <a:latin typeface="FiraGO" panose="020B0503050000020004" pitchFamily="34" charset="0"/>
                        </a:rPr>
                        <a:t>18</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2900513929"/>
                  </a:ext>
                </a:extLst>
              </a:tr>
              <a:tr h="268789">
                <a:tc>
                  <a:txBody>
                    <a:bodyPr/>
                    <a:lstStyle/>
                    <a:p>
                      <a:pPr algn="ctr"/>
                      <a:r>
                        <a:rPr lang="en-GB" sz="1100">
                          <a:effectLst/>
                          <a:latin typeface="FiraGO" panose="020B0503050000020004" pitchFamily="34" charset="0"/>
                        </a:rPr>
                        <a:t>17</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4222815684"/>
                  </a:ext>
                </a:extLst>
              </a:tr>
              <a:tr h="268789">
                <a:tc>
                  <a:txBody>
                    <a:bodyPr/>
                    <a:lstStyle/>
                    <a:p>
                      <a:pPr algn="ctr"/>
                      <a:r>
                        <a:rPr lang="en-GB" sz="1100">
                          <a:effectLst/>
                          <a:latin typeface="FiraGO" panose="020B0503050000020004" pitchFamily="34" charset="0"/>
                        </a:rPr>
                        <a:t>16</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68789">
                <a:tc>
                  <a:txBody>
                    <a:bodyPr/>
                    <a:lstStyle/>
                    <a:p>
                      <a:pPr algn="ctr"/>
                      <a:r>
                        <a:rPr lang="en-GB" sz="1100">
                          <a:effectLst/>
                          <a:latin typeface="FiraGO" panose="020B0503050000020004" pitchFamily="34" charset="0"/>
                        </a:rPr>
                        <a:t>15</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673666843"/>
                  </a:ext>
                </a:extLst>
              </a:tr>
              <a:tr h="268789">
                <a:tc>
                  <a:txBody>
                    <a:bodyPr/>
                    <a:lstStyle/>
                    <a:p>
                      <a:pPr algn="ctr"/>
                      <a:r>
                        <a:rPr lang="en-GB" sz="1100">
                          <a:effectLst/>
                          <a:latin typeface="FiraGO" panose="020B0503050000020004" pitchFamily="34" charset="0"/>
                        </a:rPr>
                        <a:t>14</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343205918"/>
                  </a:ext>
                </a:extLst>
              </a:tr>
            </a:tbl>
          </a:graphicData>
        </a:graphic>
      </p:graphicFrame>
    </p:spTree>
    <p:extLst>
      <p:ext uri="{BB962C8B-B14F-4D97-AF65-F5344CB8AC3E}">
        <p14:creationId xmlns:p14="http://schemas.microsoft.com/office/powerpoint/2010/main" val="2855474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44436082-E7B2-8E47-96C8-FC31A6154B60}"/>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C3813457-E627-804F-9E83-80B207DBF074}"/>
              </a:ext>
            </a:extLst>
          </p:cNvPr>
          <p:cNvSpPr>
            <a:spLocks noGrp="1"/>
          </p:cNvSpPr>
          <p:nvPr>
            <p:ph type="body" sz="quarter" idx="12"/>
          </p:nvPr>
        </p:nvSpPr>
        <p:spPr/>
        <p:txBody>
          <a:bodyPr/>
          <a:lstStyle/>
          <a:p>
            <a:r>
              <a:rPr lang="en-GB"/>
              <a:t>1. </a:t>
            </a:r>
            <a:r>
              <a:rPr lang="en-GB" err="1"/>
              <a:t>Vaktahvati</a:t>
            </a:r>
            <a:endParaRPr lang="en-IS"/>
          </a:p>
        </p:txBody>
      </p:sp>
      <p:sp>
        <p:nvSpPr>
          <p:cNvPr id="3" name="Text Placeholder 2">
            <a:extLst>
              <a:ext uri="{FF2B5EF4-FFF2-40B4-BE49-F238E27FC236}">
                <a16:creationId xmlns:a16="http://schemas.microsoft.com/office/drawing/2014/main" id="{FBD68040-2DFF-D246-A8A8-58C6C5777BB1}"/>
              </a:ext>
            </a:extLst>
          </p:cNvPr>
          <p:cNvSpPr>
            <a:spLocks noGrp="1"/>
          </p:cNvSpPr>
          <p:nvPr>
            <p:ph type="body" sz="quarter" idx="13"/>
          </p:nvPr>
        </p:nvSpPr>
        <p:spPr>
          <a:xfrm>
            <a:off x="1141414" y="1838325"/>
            <a:ext cx="3661940" cy="4592638"/>
          </a:xfrm>
        </p:spPr>
        <p:txBody>
          <a:bodyPr/>
          <a:lstStyle/>
          <a:p>
            <a:r>
              <a:rPr lang="en-GB" err="1"/>
              <a:t>Lágmarksfjöldi</a:t>
            </a:r>
            <a:r>
              <a:rPr lang="en-GB"/>
              <a:t> </a:t>
            </a:r>
            <a:r>
              <a:rPr lang="en-GB" err="1"/>
              <a:t>vinnuskyldustunda</a:t>
            </a:r>
            <a:r>
              <a:rPr lang="en-GB"/>
              <a:t> </a:t>
            </a:r>
            <a:br>
              <a:rPr lang="en-GB"/>
            </a:br>
            <a:r>
              <a:rPr lang="en-GB" err="1"/>
              <a:t>á</a:t>
            </a:r>
            <a:r>
              <a:rPr lang="en-GB"/>
              <a:t> </a:t>
            </a:r>
            <a:r>
              <a:rPr lang="en-GB" err="1"/>
              <a:t>hverju</a:t>
            </a:r>
            <a:r>
              <a:rPr lang="en-GB"/>
              <a:t> </a:t>
            </a:r>
            <a:r>
              <a:rPr lang="en-GB" err="1"/>
              <a:t>launatímabili</a:t>
            </a:r>
            <a:r>
              <a:rPr lang="en-GB"/>
              <a:t> </a:t>
            </a:r>
            <a:r>
              <a:rPr lang="en-GB" err="1"/>
              <a:t>utan</a:t>
            </a:r>
            <a:r>
              <a:rPr lang="en-GB"/>
              <a:t> </a:t>
            </a:r>
            <a:r>
              <a:rPr lang="en-GB" err="1"/>
              <a:t>dagvinnu</a:t>
            </a:r>
            <a:r>
              <a:rPr lang="en-GB"/>
              <a:t>- </a:t>
            </a:r>
            <a:r>
              <a:rPr lang="en-GB" err="1"/>
              <a:t>marka</a:t>
            </a:r>
            <a:r>
              <a:rPr lang="en-GB"/>
              <a:t> (</a:t>
            </a:r>
            <a:r>
              <a:rPr lang="en-GB" err="1"/>
              <a:t>á</a:t>
            </a:r>
            <a:r>
              <a:rPr lang="en-GB"/>
              <a:t> 33,33%, 55%, 65% </a:t>
            </a:r>
            <a:r>
              <a:rPr lang="en-GB" err="1"/>
              <a:t>og</a:t>
            </a:r>
            <a:r>
              <a:rPr lang="en-GB"/>
              <a:t> 75% </a:t>
            </a:r>
            <a:r>
              <a:rPr lang="en-GB" err="1"/>
              <a:t>álagi</a:t>
            </a:r>
            <a:r>
              <a:rPr lang="en-GB"/>
              <a:t>) </a:t>
            </a:r>
            <a:r>
              <a:rPr lang="en-GB" err="1"/>
              <a:t>eru</a:t>
            </a:r>
            <a:r>
              <a:rPr lang="en-GB"/>
              <a:t> 42 </a:t>
            </a:r>
            <a:r>
              <a:rPr lang="en-GB" err="1"/>
              <a:t>vinnuskyldustundir</a:t>
            </a:r>
            <a:r>
              <a:rPr lang="en-GB"/>
              <a:t>.</a:t>
            </a:r>
            <a:endParaRPr lang="en-IS"/>
          </a:p>
        </p:txBody>
      </p:sp>
    </p:spTree>
    <p:extLst>
      <p:ext uri="{BB962C8B-B14F-4D97-AF65-F5344CB8AC3E}">
        <p14:creationId xmlns:p14="http://schemas.microsoft.com/office/powerpoint/2010/main" val="34700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59172F67-7364-CB45-BD40-25206AF375BF}"/>
              </a:ext>
            </a:extLst>
          </p:cNvPr>
          <p:cNvPicPr>
            <a:picLocks noChangeAspect="1"/>
          </p:cNvPicPr>
          <p:nvPr/>
        </p:nvPicPr>
        <p:blipFill rotWithShape="1">
          <a:blip r:embed="rId5"/>
          <a:srcRect l="40301"/>
          <a:stretch/>
        </p:blipFill>
        <p:spPr>
          <a:xfrm>
            <a:off x="4913522" y="0"/>
            <a:ext cx="7278477" cy="6858000"/>
          </a:xfrm>
          <a:prstGeom prst="rect">
            <a:avLst/>
          </a:prstGeom>
        </p:spPr>
      </p:pic>
      <p:sp>
        <p:nvSpPr>
          <p:cNvPr id="2" name="Text Placeholder 1">
            <a:extLst>
              <a:ext uri="{FF2B5EF4-FFF2-40B4-BE49-F238E27FC236}">
                <a16:creationId xmlns:a16="http://schemas.microsoft.com/office/drawing/2014/main" id="{270E4682-8F15-CA4F-9989-E02F0EED0F06}"/>
              </a:ext>
            </a:extLst>
          </p:cNvPr>
          <p:cNvSpPr>
            <a:spLocks noGrp="1"/>
          </p:cNvSpPr>
          <p:nvPr>
            <p:ph type="body" sz="quarter" idx="12"/>
          </p:nvPr>
        </p:nvSpPr>
        <p:spPr/>
        <p:txBody>
          <a:bodyPr/>
          <a:lstStyle/>
          <a:p>
            <a:r>
              <a:rPr lang="en-GB"/>
              <a:t>2. </a:t>
            </a:r>
            <a:r>
              <a:rPr lang="en-GB" err="1"/>
              <a:t>Vaktahvati</a:t>
            </a:r>
            <a:endParaRPr lang="en-IS"/>
          </a:p>
        </p:txBody>
      </p:sp>
      <p:sp>
        <p:nvSpPr>
          <p:cNvPr id="3" name="Text Placeholder 2">
            <a:extLst>
              <a:ext uri="{FF2B5EF4-FFF2-40B4-BE49-F238E27FC236}">
                <a16:creationId xmlns:a16="http://schemas.microsoft.com/office/drawing/2014/main" id="{C9B1399A-6DD3-FC46-AEE9-CE136940E2EC}"/>
              </a:ext>
            </a:extLst>
          </p:cNvPr>
          <p:cNvSpPr>
            <a:spLocks noGrp="1"/>
          </p:cNvSpPr>
          <p:nvPr>
            <p:ph type="body" sz="quarter" idx="13"/>
          </p:nvPr>
        </p:nvSpPr>
        <p:spPr>
          <a:xfrm>
            <a:off x="1141413" y="1838325"/>
            <a:ext cx="3917284" cy="4592638"/>
          </a:xfrm>
        </p:spPr>
        <p:txBody>
          <a:bodyPr/>
          <a:lstStyle/>
          <a:p>
            <a:r>
              <a:rPr lang="en-GB" err="1"/>
              <a:t>Vaktir</a:t>
            </a:r>
            <a:r>
              <a:rPr lang="en-GB"/>
              <a:t> </a:t>
            </a:r>
            <a:r>
              <a:rPr lang="en-GB" err="1"/>
              <a:t>eru</a:t>
            </a:r>
            <a:r>
              <a:rPr lang="en-GB"/>
              <a:t> </a:t>
            </a:r>
            <a:r>
              <a:rPr lang="en-GB" err="1"/>
              <a:t>flokkaðar</a:t>
            </a:r>
            <a:r>
              <a:rPr lang="en-GB"/>
              <a:t> </a:t>
            </a:r>
            <a:r>
              <a:rPr lang="en-GB" err="1"/>
              <a:t>í</a:t>
            </a:r>
            <a:r>
              <a:rPr lang="en-GB"/>
              <a:t> </a:t>
            </a:r>
            <a:r>
              <a:rPr lang="en-GB" err="1"/>
              <a:t>fjórar</a:t>
            </a:r>
            <a:r>
              <a:rPr lang="en-GB"/>
              <a:t> </a:t>
            </a:r>
            <a:r>
              <a:rPr lang="en-GB" err="1"/>
              <a:t>tegundir</a:t>
            </a:r>
            <a:r>
              <a:rPr lang="en-GB"/>
              <a:t>; </a:t>
            </a:r>
            <a:r>
              <a:rPr lang="en-GB" err="1"/>
              <a:t>dagvaktir</a:t>
            </a:r>
            <a:r>
              <a:rPr lang="en-GB"/>
              <a:t>, </a:t>
            </a:r>
            <a:r>
              <a:rPr lang="en-GB" err="1"/>
              <a:t>kvöldvaktir</a:t>
            </a:r>
            <a:r>
              <a:rPr lang="en-GB"/>
              <a:t> (33,33% </a:t>
            </a:r>
            <a:r>
              <a:rPr lang="en-GB" err="1"/>
              <a:t>álag</a:t>
            </a:r>
            <a:r>
              <a:rPr lang="en-GB"/>
              <a:t>), </a:t>
            </a:r>
            <a:r>
              <a:rPr lang="en-GB" err="1"/>
              <a:t>næturvaktir</a:t>
            </a:r>
            <a:r>
              <a:rPr lang="en-GB"/>
              <a:t> </a:t>
            </a:r>
            <a:r>
              <a:rPr lang="en-GB" err="1"/>
              <a:t>á</a:t>
            </a:r>
            <a:r>
              <a:rPr lang="en-GB"/>
              <a:t> </a:t>
            </a:r>
            <a:r>
              <a:rPr lang="en-GB" err="1"/>
              <a:t>virkum</a:t>
            </a:r>
            <a:r>
              <a:rPr lang="en-GB"/>
              <a:t> </a:t>
            </a:r>
            <a:r>
              <a:rPr lang="en-GB" err="1"/>
              <a:t>dögum</a:t>
            </a:r>
            <a:r>
              <a:rPr lang="en-GB"/>
              <a:t> (65% </a:t>
            </a:r>
            <a:r>
              <a:rPr lang="en-GB" err="1"/>
              <a:t>álag</a:t>
            </a:r>
            <a:r>
              <a:rPr lang="en-GB"/>
              <a:t>) </a:t>
            </a:r>
            <a:r>
              <a:rPr lang="en-GB" err="1"/>
              <a:t>og</a:t>
            </a:r>
            <a:r>
              <a:rPr lang="en-GB"/>
              <a:t> </a:t>
            </a:r>
            <a:r>
              <a:rPr lang="en-GB" err="1"/>
              <a:t>helgarvaktir</a:t>
            </a:r>
            <a:r>
              <a:rPr lang="en-GB"/>
              <a:t> (55% </a:t>
            </a:r>
            <a:r>
              <a:rPr lang="en-GB" err="1"/>
              <a:t>og</a:t>
            </a:r>
            <a:r>
              <a:rPr lang="en-GB"/>
              <a:t> 75% </a:t>
            </a:r>
            <a:r>
              <a:rPr lang="en-GB" err="1"/>
              <a:t>álag</a:t>
            </a:r>
            <a:r>
              <a:rPr lang="en-GB"/>
              <a:t>). </a:t>
            </a:r>
            <a:endParaRPr lang="en-IS"/>
          </a:p>
        </p:txBody>
      </p:sp>
      <p:graphicFrame>
        <p:nvGraphicFramePr>
          <p:cNvPr id="7" name="Table 6">
            <a:extLst>
              <a:ext uri="{FF2B5EF4-FFF2-40B4-BE49-F238E27FC236}">
                <a16:creationId xmlns:a16="http://schemas.microsoft.com/office/drawing/2014/main" id="{5074F8CF-41EA-494E-BF23-D03874085CBA}"/>
              </a:ext>
            </a:extLst>
          </p:cNvPr>
          <p:cNvGraphicFramePr>
            <a:graphicFrameLocks noGrp="1"/>
          </p:cNvGraphicFramePr>
          <p:nvPr>
            <p:extLst>
              <p:ext uri="{D42A27DB-BD31-4B8C-83A1-F6EECF244321}">
                <p14:modId xmlns:p14="http://schemas.microsoft.com/office/powerpoint/2010/main" val="1816396194"/>
              </p:ext>
            </p:extLst>
          </p:nvPr>
        </p:nvGraphicFramePr>
        <p:xfrm>
          <a:off x="1263327" y="4091764"/>
          <a:ext cx="3599999" cy="2176966"/>
        </p:xfrm>
        <a:graphic>
          <a:graphicData uri="http://schemas.openxmlformats.org/drawingml/2006/table">
            <a:tbl>
              <a:tblPr firstRow="1" bandRow="1">
                <a:tableStyleId>{5940675A-B579-460E-94D1-54222C63F5DA}</a:tableStyleId>
              </a:tblPr>
              <a:tblGrid>
                <a:gridCol w="763787">
                  <a:extLst>
                    <a:ext uri="{9D8B030D-6E8A-4147-A177-3AD203B41FA5}">
                      <a16:colId xmlns:a16="http://schemas.microsoft.com/office/drawing/2014/main" val="1570922481"/>
                    </a:ext>
                  </a:extLst>
                </a:gridCol>
                <a:gridCol w="945404">
                  <a:extLst>
                    <a:ext uri="{9D8B030D-6E8A-4147-A177-3AD203B41FA5}">
                      <a16:colId xmlns:a16="http://schemas.microsoft.com/office/drawing/2014/main" val="2827591834"/>
                    </a:ext>
                  </a:extLst>
                </a:gridCol>
                <a:gridCol w="945404">
                  <a:extLst>
                    <a:ext uri="{9D8B030D-6E8A-4147-A177-3AD203B41FA5}">
                      <a16:colId xmlns:a16="http://schemas.microsoft.com/office/drawing/2014/main" val="2689441837"/>
                    </a:ext>
                  </a:extLst>
                </a:gridCol>
                <a:gridCol w="94540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dirty="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alpha val="69804"/>
                      </a:srgbClr>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dirty="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alpha val="69804"/>
                      </a:srgbClr>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dirty="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alpha val="69804"/>
                      </a:srgbClr>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dirty="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B79A"/>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dirty="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dirty="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dirty="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dirty="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dirty="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dirty="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343205918"/>
                  </a:ext>
                </a:extLst>
              </a:tr>
            </a:tbl>
          </a:graphicData>
        </a:graphic>
      </p:graphicFrame>
      <p:sp>
        <p:nvSpPr>
          <p:cNvPr id="8" name="TextBox 7">
            <a:extLst>
              <a:ext uri="{FF2B5EF4-FFF2-40B4-BE49-F238E27FC236}">
                <a16:creationId xmlns:a16="http://schemas.microsoft.com/office/drawing/2014/main" id="{88D20AE2-B5FB-5041-8092-9D861EBCCA28}"/>
              </a:ext>
            </a:extLst>
          </p:cNvPr>
          <p:cNvSpPr txBox="1"/>
          <p:nvPr/>
        </p:nvSpPr>
        <p:spPr>
          <a:xfrm>
            <a:off x="1219083" y="3701260"/>
            <a:ext cx="2554367" cy="307777"/>
          </a:xfrm>
          <a:prstGeom prst="rect">
            <a:avLst/>
          </a:prstGeom>
          <a:noFill/>
        </p:spPr>
        <p:txBody>
          <a:bodyPr wrap="square" rtlCol="0">
            <a:spAutoFit/>
          </a:bodyPr>
          <a:lstStyle/>
          <a:p>
            <a:r>
              <a:rPr lang="en-IS" sz="1400" b="1">
                <a:solidFill>
                  <a:srgbClr val="09501E"/>
                </a:solidFill>
                <a:latin typeface="FiraGO SemiBold" panose="020B0503050000020004" pitchFamily="34" charset="0"/>
                <a:cs typeface="FiraGO SemiBold" panose="020B0503050000020004" pitchFamily="34" charset="0"/>
              </a:rPr>
              <a:t>Vaktahvati – tegundir vakta</a:t>
            </a:r>
          </a:p>
        </p:txBody>
      </p:sp>
      <p:pic>
        <p:nvPicPr>
          <p:cNvPr id="6" name="Audio 5">
            <a:hlinkClick r:id="" action="ppaction://media"/>
            <a:extLst>
              <a:ext uri="{FF2B5EF4-FFF2-40B4-BE49-F238E27FC236}">
                <a16:creationId xmlns:a16="http://schemas.microsoft.com/office/drawing/2014/main" id="{1A3343A5-9615-40B9-BDA8-D693100EA39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593506434"/>
      </p:ext>
    </p:extLst>
  </p:cSld>
  <p:clrMapOvr>
    <a:masterClrMapping/>
  </p:clrMapOvr>
  <mc:AlternateContent xmlns:mc="http://schemas.openxmlformats.org/markup-compatibility/2006" xmlns:p14="http://schemas.microsoft.com/office/powerpoint/2010/main">
    <mc:Choice Requires="p14">
      <p:transition spd="slow" p14:dur="2000" advTm="23791"/>
    </mc:Choice>
    <mc:Fallback xmlns="">
      <p:transition spd="slow" advTm="23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14DB931-94F8-924B-AA84-FA3CE4A57849}"/>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1FAC507D-1722-0C4A-B207-24C71B218592}"/>
              </a:ext>
            </a:extLst>
          </p:cNvPr>
          <p:cNvSpPr>
            <a:spLocks noGrp="1"/>
          </p:cNvSpPr>
          <p:nvPr>
            <p:ph type="body" sz="quarter" idx="12"/>
          </p:nvPr>
        </p:nvSpPr>
        <p:spPr/>
        <p:txBody>
          <a:bodyPr/>
          <a:lstStyle/>
          <a:p>
            <a:r>
              <a:rPr lang="en-GB"/>
              <a:t>3. </a:t>
            </a:r>
            <a:r>
              <a:rPr lang="en-GB" err="1"/>
              <a:t>Vaktahvati</a:t>
            </a:r>
            <a:endParaRPr lang="en-IS"/>
          </a:p>
        </p:txBody>
      </p:sp>
      <p:sp>
        <p:nvSpPr>
          <p:cNvPr id="3" name="Text Placeholder 2">
            <a:extLst>
              <a:ext uri="{FF2B5EF4-FFF2-40B4-BE49-F238E27FC236}">
                <a16:creationId xmlns:a16="http://schemas.microsoft.com/office/drawing/2014/main" id="{830F5577-BEB4-8040-A835-07CDF1E15A65}"/>
              </a:ext>
            </a:extLst>
          </p:cNvPr>
          <p:cNvSpPr>
            <a:spLocks noGrp="1"/>
          </p:cNvSpPr>
          <p:nvPr>
            <p:ph type="body" sz="quarter" idx="13"/>
          </p:nvPr>
        </p:nvSpPr>
        <p:spPr>
          <a:xfrm>
            <a:off x="1141414" y="1838325"/>
            <a:ext cx="3371592" cy="4592638"/>
          </a:xfrm>
        </p:spPr>
        <p:txBody>
          <a:bodyPr/>
          <a:lstStyle/>
          <a:p>
            <a:r>
              <a:rPr lang="en-GB" err="1"/>
              <a:t>Lágmarksfjöldi</a:t>
            </a:r>
            <a:r>
              <a:rPr lang="en-GB"/>
              <a:t> </a:t>
            </a:r>
            <a:r>
              <a:rPr lang="en-GB" err="1"/>
              <a:t>vinnuskyldustunda</a:t>
            </a:r>
            <a:r>
              <a:rPr lang="en-GB"/>
              <a:t> </a:t>
            </a:r>
            <a:r>
              <a:rPr lang="en-GB" err="1"/>
              <a:t>í</a:t>
            </a:r>
            <a:r>
              <a:rPr lang="en-GB"/>
              <a:t> </a:t>
            </a:r>
            <a:r>
              <a:rPr lang="en-GB" err="1"/>
              <a:t>hverri</a:t>
            </a:r>
            <a:r>
              <a:rPr lang="en-GB"/>
              <a:t> </a:t>
            </a:r>
            <a:r>
              <a:rPr lang="en-GB" err="1"/>
              <a:t>tegund</a:t>
            </a:r>
            <a:r>
              <a:rPr lang="en-GB"/>
              <a:t> </a:t>
            </a:r>
            <a:r>
              <a:rPr lang="en-GB" err="1"/>
              <a:t>vakta</a:t>
            </a:r>
            <a:r>
              <a:rPr lang="en-GB"/>
              <a:t> </a:t>
            </a:r>
            <a:r>
              <a:rPr lang="en-GB" err="1"/>
              <a:t>skal</a:t>
            </a:r>
            <a:r>
              <a:rPr lang="en-GB"/>
              <a:t> </a:t>
            </a:r>
            <a:r>
              <a:rPr lang="en-GB" err="1"/>
              <a:t>vera</a:t>
            </a:r>
            <a:r>
              <a:rPr lang="en-GB"/>
              <a:t> </a:t>
            </a:r>
            <a:br>
              <a:rPr lang="en-GB"/>
            </a:br>
            <a:r>
              <a:rPr lang="en-GB"/>
              <a:t>15 </a:t>
            </a:r>
            <a:r>
              <a:rPr lang="en-GB" err="1"/>
              <a:t>vinnuskyldustundir</a:t>
            </a:r>
            <a:r>
              <a:rPr lang="en-GB"/>
              <a:t>.</a:t>
            </a:r>
            <a:endParaRPr lang="en-IS"/>
          </a:p>
        </p:txBody>
      </p:sp>
    </p:spTree>
    <p:extLst>
      <p:ext uri="{BB962C8B-B14F-4D97-AF65-F5344CB8AC3E}">
        <p14:creationId xmlns:p14="http://schemas.microsoft.com/office/powerpoint/2010/main" val="220207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3B69AF7A-101A-6D45-B9BD-96D8B95A0212}"/>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BC3971C8-051C-4C46-951D-B7C6585BFFBB}"/>
              </a:ext>
            </a:extLst>
          </p:cNvPr>
          <p:cNvSpPr>
            <a:spLocks noGrp="1"/>
          </p:cNvSpPr>
          <p:nvPr>
            <p:ph type="body" sz="quarter" idx="12"/>
          </p:nvPr>
        </p:nvSpPr>
        <p:spPr/>
        <p:txBody>
          <a:bodyPr/>
          <a:lstStyle/>
          <a:p>
            <a:r>
              <a:rPr lang="en-GB"/>
              <a:t>4. </a:t>
            </a:r>
            <a:r>
              <a:rPr lang="en-GB" err="1"/>
              <a:t>Vaktahvati</a:t>
            </a:r>
            <a:endParaRPr lang="en-IS"/>
          </a:p>
        </p:txBody>
      </p:sp>
      <p:sp>
        <p:nvSpPr>
          <p:cNvPr id="3" name="Text Placeholder 2">
            <a:extLst>
              <a:ext uri="{FF2B5EF4-FFF2-40B4-BE49-F238E27FC236}">
                <a16:creationId xmlns:a16="http://schemas.microsoft.com/office/drawing/2014/main" id="{D967293A-3EC8-A545-B6E7-BC77966364BB}"/>
              </a:ext>
            </a:extLst>
          </p:cNvPr>
          <p:cNvSpPr>
            <a:spLocks noGrp="1"/>
          </p:cNvSpPr>
          <p:nvPr>
            <p:ph type="body" sz="quarter" idx="13"/>
          </p:nvPr>
        </p:nvSpPr>
        <p:spPr>
          <a:xfrm>
            <a:off x="1141414" y="1838325"/>
            <a:ext cx="2929142" cy="4592638"/>
          </a:xfrm>
        </p:spPr>
        <p:txBody>
          <a:bodyPr/>
          <a:lstStyle/>
          <a:p>
            <a:r>
              <a:rPr lang="en-GB" err="1"/>
              <a:t>Starfsmaður</a:t>
            </a:r>
            <a:r>
              <a:rPr lang="en-GB"/>
              <a:t> </a:t>
            </a:r>
            <a:r>
              <a:rPr lang="en-GB" err="1"/>
              <a:t>þarf</a:t>
            </a:r>
            <a:r>
              <a:rPr lang="en-GB"/>
              <a:t> </a:t>
            </a:r>
            <a:r>
              <a:rPr lang="en-GB" err="1"/>
              <a:t>að</a:t>
            </a:r>
            <a:r>
              <a:rPr lang="en-GB"/>
              <a:t> </a:t>
            </a:r>
            <a:r>
              <a:rPr lang="en-GB" err="1"/>
              <a:t>standa</a:t>
            </a:r>
            <a:r>
              <a:rPr lang="en-GB"/>
              <a:t> </a:t>
            </a:r>
            <a:r>
              <a:rPr lang="en-GB" err="1"/>
              <a:t>vaktir</a:t>
            </a:r>
            <a:r>
              <a:rPr lang="en-GB"/>
              <a:t> </a:t>
            </a:r>
            <a:r>
              <a:rPr lang="en-GB" err="1"/>
              <a:t>í</a:t>
            </a:r>
            <a:r>
              <a:rPr lang="en-GB"/>
              <a:t> </a:t>
            </a:r>
            <a:r>
              <a:rPr lang="en-GB" err="1"/>
              <a:t>tveimur</a:t>
            </a:r>
            <a:r>
              <a:rPr lang="en-GB"/>
              <a:t> </a:t>
            </a:r>
            <a:r>
              <a:rPr lang="en-GB" err="1"/>
              <a:t>til</a:t>
            </a:r>
            <a:r>
              <a:rPr lang="en-GB"/>
              <a:t> </a:t>
            </a:r>
            <a:r>
              <a:rPr lang="en-GB" err="1"/>
              <a:t>fjórum</a:t>
            </a:r>
            <a:r>
              <a:rPr lang="en-GB"/>
              <a:t> </a:t>
            </a:r>
            <a:r>
              <a:rPr lang="en-GB" err="1"/>
              <a:t>tegundum</a:t>
            </a:r>
            <a:r>
              <a:rPr lang="en-GB"/>
              <a:t> </a:t>
            </a:r>
            <a:r>
              <a:rPr lang="en-GB" err="1"/>
              <a:t>vakta</a:t>
            </a:r>
            <a:r>
              <a:rPr lang="en-GB"/>
              <a:t>, 14 </a:t>
            </a:r>
            <a:r>
              <a:rPr lang="en-GB" err="1"/>
              <a:t>sinnum</a:t>
            </a:r>
            <a:r>
              <a:rPr lang="en-GB"/>
              <a:t> </a:t>
            </a:r>
            <a:r>
              <a:rPr lang="en-GB" err="1"/>
              <a:t>eða</a:t>
            </a:r>
            <a:r>
              <a:rPr lang="en-GB"/>
              <a:t> </a:t>
            </a:r>
            <a:r>
              <a:rPr lang="en-GB" err="1"/>
              <a:t>oftar</a:t>
            </a:r>
            <a:r>
              <a:rPr lang="en-GB"/>
              <a:t> </a:t>
            </a:r>
            <a:r>
              <a:rPr lang="en-GB" err="1"/>
              <a:t>til</a:t>
            </a:r>
            <a:r>
              <a:rPr lang="en-GB"/>
              <a:t> </a:t>
            </a:r>
            <a:r>
              <a:rPr lang="en-GB" err="1"/>
              <a:t>þess</a:t>
            </a:r>
            <a:r>
              <a:rPr lang="en-GB"/>
              <a:t> </a:t>
            </a:r>
            <a:r>
              <a:rPr lang="en-GB" err="1"/>
              <a:t>að</a:t>
            </a:r>
            <a:r>
              <a:rPr lang="en-GB"/>
              <a:t> </a:t>
            </a:r>
            <a:r>
              <a:rPr lang="en-GB" err="1"/>
              <a:t>njóta</a:t>
            </a:r>
            <a:r>
              <a:rPr lang="en-GB"/>
              <a:t> </a:t>
            </a:r>
            <a:r>
              <a:rPr lang="en-GB" err="1"/>
              <a:t>vaktahvata</a:t>
            </a:r>
            <a:r>
              <a:rPr lang="en-GB"/>
              <a:t>.</a:t>
            </a:r>
            <a:endParaRPr lang="en-IS"/>
          </a:p>
        </p:txBody>
      </p:sp>
    </p:spTree>
    <p:extLst>
      <p:ext uri="{BB962C8B-B14F-4D97-AF65-F5344CB8AC3E}">
        <p14:creationId xmlns:p14="http://schemas.microsoft.com/office/powerpoint/2010/main" val="595376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0EA6D075-43F6-834B-BA4D-E784F8271E7F}"/>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DC8B5622-AD2B-094B-A5D2-8665AE696E49}"/>
              </a:ext>
            </a:extLst>
          </p:cNvPr>
          <p:cNvSpPr>
            <a:spLocks noGrp="1"/>
          </p:cNvSpPr>
          <p:nvPr>
            <p:ph type="body" sz="quarter" idx="12"/>
          </p:nvPr>
        </p:nvSpPr>
        <p:spPr/>
        <p:txBody>
          <a:bodyPr/>
          <a:lstStyle/>
          <a:p>
            <a:r>
              <a:rPr lang="en-GB"/>
              <a:t>5. </a:t>
            </a:r>
            <a:r>
              <a:rPr lang="en-GB" err="1"/>
              <a:t>Vaktahvati</a:t>
            </a:r>
            <a:endParaRPr lang="en-IS"/>
          </a:p>
        </p:txBody>
      </p:sp>
      <p:sp>
        <p:nvSpPr>
          <p:cNvPr id="3" name="Text Placeholder 2">
            <a:extLst>
              <a:ext uri="{FF2B5EF4-FFF2-40B4-BE49-F238E27FC236}">
                <a16:creationId xmlns:a16="http://schemas.microsoft.com/office/drawing/2014/main" id="{036A2AE7-5D2B-164B-ACF9-A06D99539879}"/>
              </a:ext>
            </a:extLst>
          </p:cNvPr>
          <p:cNvSpPr>
            <a:spLocks noGrp="1"/>
          </p:cNvSpPr>
          <p:nvPr>
            <p:ph type="body" sz="quarter" idx="13"/>
          </p:nvPr>
        </p:nvSpPr>
        <p:spPr>
          <a:xfrm>
            <a:off x="1141414" y="1838325"/>
            <a:ext cx="3548574" cy="1406320"/>
          </a:xfrm>
        </p:spPr>
        <p:txBody>
          <a:bodyPr/>
          <a:lstStyle/>
          <a:p>
            <a:r>
              <a:rPr lang="is-IS"/>
              <a:t>Vaktahvati greiðist sem hlutfall mánaðarlauna vegna fjölbreytileika og fjölda vakta á launatímabili. </a:t>
            </a:r>
          </a:p>
          <a:p>
            <a:endParaRPr lang="en-IS"/>
          </a:p>
        </p:txBody>
      </p:sp>
      <p:sp>
        <p:nvSpPr>
          <p:cNvPr id="6" name="TextBox 5">
            <a:extLst>
              <a:ext uri="{FF2B5EF4-FFF2-40B4-BE49-F238E27FC236}">
                <a16:creationId xmlns:a16="http://schemas.microsoft.com/office/drawing/2014/main" id="{E7DC7193-F5D1-744C-8467-7C2BA40C5BE1}"/>
              </a:ext>
            </a:extLst>
          </p:cNvPr>
          <p:cNvSpPr txBox="1"/>
          <p:nvPr/>
        </p:nvSpPr>
        <p:spPr>
          <a:xfrm>
            <a:off x="1141414" y="3659773"/>
            <a:ext cx="3628584" cy="276999"/>
          </a:xfrm>
          <a:prstGeom prst="rect">
            <a:avLst/>
          </a:prstGeom>
          <a:noFill/>
        </p:spPr>
        <p:txBody>
          <a:bodyPr wrap="square" rtlCol="0">
            <a:spAutoFit/>
          </a:bodyPr>
          <a:lstStyle/>
          <a:p>
            <a:r>
              <a:rPr lang="en-IS" sz="1200" b="1">
                <a:solidFill>
                  <a:srgbClr val="09501E"/>
                </a:solidFill>
                <a:latin typeface="FiraGO SemiBold" panose="020B0503050000020004" pitchFamily="34" charset="0"/>
                <a:cs typeface="FiraGO SemiBold" panose="020B0503050000020004" pitchFamily="34" charset="0"/>
              </a:rPr>
              <a:t>Hlutfall vaktahvata miðast við eftirfarandi töflu:</a:t>
            </a:r>
          </a:p>
        </p:txBody>
      </p:sp>
      <p:graphicFrame>
        <p:nvGraphicFramePr>
          <p:cNvPr id="7" name="Table 6">
            <a:extLst>
              <a:ext uri="{FF2B5EF4-FFF2-40B4-BE49-F238E27FC236}">
                <a16:creationId xmlns:a16="http://schemas.microsoft.com/office/drawing/2014/main" id="{E4A10B0F-0914-9A40-B926-6C62680140DB}"/>
              </a:ext>
            </a:extLst>
          </p:cNvPr>
          <p:cNvGraphicFramePr>
            <a:graphicFrameLocks noGrp="1"/>
          </p:cNvGraphicFramePr>
          <p:nvPr/>
        </p:nvGraphicFramePr>
        <p:xfrm>
          <a:off x="1222872" y="4086810"/>
          <a:ext cx="3547126" cy="2223904"/>
        </p:xfrm>
        <a:graphic>
          <a:graphicData uri="http://schemas.openxmlformats.org/drawingml/2006/table">
            <a:tbl>
              <a:tblPr firstRow="1" bandRow="1">
                <a:tableStyleId>{5940675A-B579-460E-94D1-54222C63F5DA}</a:tableStyleId>
              </a:tblPr>
              <a:tblGrid>
                <a:gridCol w="844554">
                  <a:extLst>
                    <a:ext uri="{9D8B030D-6E8A-4147-A177-3AD203B41FA5}">
                      <a16:colId xmlns:a16="http://schemas.microsoft.com/office/drawing/2014/main" val="1570922481"/>
                    </a:ext>
                  </a:extLst>
                </a:gridCol>
                <a:gridCol w="675643">
                  <a:extLst>
                    <a:ext uri="{9D8B030D-6E8A-4147-A177-3AD203B41FA5}">
                      <a16:colId xmlns:a16="http://schemas.microsoft.com/office/drawing/2014/main" val="2827591834"/>
                    </a:ext>
                  </a:extLst>
                </a:gridCol>
                <a:gridCol w="675643">
                  <a:extLst>
                    <a:ext uri="{9D8B030D-6E8A-4147-A177-3AD203B41FA5}">
                      <a16:colId xmlns:a16="http://schemas.microsoft.com/office/drawing/2014/main" val="145069905"/>
                    </a:ext>
                  </a:extLst>
                </a:gridCol>
                <a:gridCol w="675643">
                  <a:extLst>
                    <a:ext uri="{9D8B030D-6E8A-4147-A177-3AD203B41FA5}">
                      <a16:colId xmlns:a16="http://schemas.microsoft.com/office/drawing/2014/main" val="2689441837"/>
                    </a:ext>
                  </a:extLst>
                </a:gridCol>
                <a:gridCol w="675643">
                  <a:extLst>
                    <a:ext uri="{9D8B030D-6E8A-4147-A177-3AD203B41FA5}">
                      <a16:colId xmlns:a16="http://schemas.microsoft.com/office/drawing/2014/main" val="389118762"/>
                    </a:ext>
                  </a:extLst>
                </a:gridCol>
              </a:tblGrid>
              <a:tr h="352090">
                <a:tc>
                  <a:txBody>
                    <a:bodyPr/>
                    <a:lstStyle/>
                    <a:p>
                      <a:pPr>
                        <a:lnSpc>
                          <a:spcPts val="1000"/>
                        </a:lnSpc>
                      </a:pPr>
                      <a:br>
                        <a:rPr lang="en-IS" sz="800">
                          <a:effectLst/>
                          <a:latin typeface="FiraGO" panose="020B0503050000020004" pitchFamily="34" charset="0"/>
                        </a:rPr>
                      </a:br>
                      <a:endParaRPr lang="en-IS" sz="800">
                        <a:effectLst/>
                        <a:latin typeface="FiraGO" panose="020B0503050000020004" pitchFamily="34" charset="0"/>
                      </a:endParaRPr>
                    </a:p>
                  </a:txBody>
                  <a:tcPr marL="51333" marR="51333" marT="51333" marB="51333" anchor="b">
                    <a:lnL w="12700" cmpd="sng">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Fjöldi</a:t>
                      </a:r>
                      <a:r>
                        <a:rPr lang="en-GB" sz="1100" b="1" i="0">
                          <a:effectLst/>
                          <a:latin typeface="FiraGO SemiBold" panose="020B0503050000020004" pitchFamily="34" charset="0"/>
                          <a:cs typeface="FiraGO SemiBold" panose="020B0503050000020004" pitchFamily="34" charset="0"/>
                        </a:rPr>
                        <a:t> </a:t>
                      </a:r>
                      <a:r>
                        <a:rPr lang="en-GB" sz="1100" b="1" i="0" err="1">
                          <a:effectLst/>
                          <a:latin typeface="FiraGO SemiBold" panose="020B0503050000020004" pitchFamily="34" charset="0"/>
                          <a:cs typeface="FiraGO SemiBold" panose="020B0503050000020004" pitchFamily="34" charset="0"/>
                        </a:rPr>
                        <a:t>tegunda</a:t>
                      </a:r>
                      <a:r>
                        <a:rPr lang="en-GB" sz="1100" b="1" i="0">
                          <a:effectLst/>
                          <a:latin typeface="FiraGO SemiBold" panose="020B0503050000020004" pitchFamily="34" charset="0"/>
                          <a:cs typeface="FiraGO SemiBold" panose="020B0503050000020004" pitchFamily="34" charset="0"/>
                        </a:rPr>
                        <a:t> </a:t>
                      </a:r>
                      <a:r>
                        <a:rPr lang="en-GB" sz="1100" b="1" i="0" err="1">
                          <a:effectLst/>
                          <a:latin typeface="FiraGO SemiBold" panose="020B0503050000020004" pitchFamily="34" charset="0"/>
                          <a:cs typeface="FiraGO SemiBold" panose="020B0503050000020004" pitchFamily="34" charset="0"/>
                        </a:rPr>
                        <a:t>vakta</a:t>
                      </a:r>
                      <a:endParaRPr lang="en-GB" sz="1100" b="1" i="0">
                        <a:effectLst/>
                        <a:latin typeface="FiraGO SemiBold" panose="020B0503050000020004" pitchFamily="34" charset="0"/>
                        <a:cs typeface="FiraGO SemiBold" panose="020B0503050000020004" pitchFamily="34" charset="0"/>
                      </a:endParaRPr>
                    </a:p>
                  </a:txBody>
                  <a:tcPr marL="51333" marR="51333" marT="51333" marB="5133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38375">
                <a:tc>
                  <a:txBody>
                    <a:bodyPr/>
                    <a:lstStyle/>
                    <a:p>
                      <a:pPr algn="ctr"/>
                      <a:r>
                        <a:rPr lang="en-GB" sz="1000" b="1" i="0" err="1">
                          <a:effectLst/>
                          <a:latin typeface="FiraGO SemiBold" panose="020B0503050000020004" pitchFamily="34" charset="0"/>
                          <a:cs typeface="FiraGO SemiBold" panose="020B0503050000020004" pitchFamily="34" charset="0"/>
                        </a:rPr>
                        <a:t>Fjöldi</a:t>
                      </a:r>
                      <a:r>
                        <a:rPr lang="en-GB" sz="1000" b="1" i="0">
                          <a:effectLst/>
                          <a:latin typeface="FiraGO SemiBold" panose="020B0503050000020004" pitchFamily="34" charset="0"/>
                          <a:cs typeface="FiraGO SemiBold" panose="020B0503050000020004" pitchFamily="34" charset="0"/>
                        </a:rPr>
                        <a:t> </a:t>
                      </a:r>
                      <a:r>
                        <a:rPr lang="en-GB" sz="1000" b="1" i="0" err="1">
                          <a:effectLst/>
                          <a:latin typeface="FiraGO SemiBold" panose="020B0503050000020004" pitchFamily="34" charset="0"/>
                          <a:cs typeface="FiraGO SemiBold" panose="020B0503050000020004" pitchFamily="34" charset="0"/>
                        </a:rPr>
                        <a:t>vakta</a:t>
                      </a:r>
                      <a:endParaRPr lang="en-GB" sz="1000" b="1" i="0">
                        <a:effectLst/>
                        <a:latin typeface="FiraGO SemiBold" panose="020B0503050000020004" pitchFamily="34" charset="0"/>
                        <a:cs typeface="FiraGO SemiBold" panose="020B0503050000020004" pitchFamily="34" charset="0"/>
                      </a:endParaRPr>
                    </a:p>
                  </a:txBody>
                  <a:tcPr marL="42903" marR="42903" marT="42903" marB="42903">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8619507"/>
                  </a:ext>
                </a:extLst>
              </a:tr>
              <a:tr h="268789">
                <a:tc>
                  <a:txBody>
                    <a:bodyPr/>
                    <a:lstStyle/>
                    <a:p>
                      <a:pPr algn="ctr"/>
                      <a:r>
                        <a:rPr lang="en-GB" sz="1100">
                          <a:effectLst/>
                          <a:latin typeface="FiraGO" panose="020B0503050000020004" pitchFamily="34" charset="0"/>
                        </a:rPr>
                        <a:t>19</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3297422774"/>
                  </a:ext>
                </a:extLst>
              </a:tr>
              <a:tr h="268789">
                <a:tc>
                  <a:txBody>
                    <a:bodyPr/>
                    <a:lstStyle/>
                    <a:p>
                      <a:pPr algn="ctr"/>
                      <a:r>
                        <a:rPr lang="en-GB" sz="1100">
                          <a:effectLst/>
                          <a:latin typeface="FiraGO" panose="020B0503050000020004" pitchFamily="34" charset="0"/>
                        </a:rPr>
                        <a:t>18</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2900513929"/>
                  </a:ext>
                </a:extLst>
              </a:tr>
              <a:tr h="268789">
                <a:tc>
                  <a:txBody>
                    <a:bodyPr/>
                    <a:lstStyle/>
                    <a:p>
                      <a:pPr algn="ctr"/>
                      <a:r>
                        <a:rPr lang="en-GB" sz="1100">
                          <a:effectLst/>
                          <a:latin typeface="FiraGO" panose="020B0503050000020004" pitchFamily="34" charset="0"/>
                        </a:rPr>
                        <a:t>17</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4222815684"/>
                  </a:ext>
                </a:extLst>
              </a:tr>
              <a:tr h="268789">
                <a:tc>
                  <a:txBody>
                    <a:bodyPr/>
                    <a:lstStyle/>
                    <a:p>
                      <a:pPr algn="ctr"/>
                      <a:r>
                        <a:rPr lang="en-GB" sz="1100">
                          <a:effectLst/>
                          <a:latin typeface="FiraGO" panose="020B0503050000020004" pitchFamily="34" charset="0"/>
                        </a:rPr>
                        <a:t>16</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68789">
                <a:tc>
                  <a:txBody>
                    <a:bodyPr/>
                    <a:lstStyle/>
                    <a:p>
                      <a:pPr algn="ctr"/>
                      <a:r>
                        <a:rPr lang="en-GB" sz="1100">
                          <a:effectLst/>
                          <a:latin typeface="FiraGO" panose="020B0503050000020004" pitchFamily="34" charset="0"/>
                        </a:rPr>
                        <a:t>15</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673666843"/>
                  </a:ext>
                </a:extLst>
              </a:tr>
              <a:tr h="268789">
                <a:tc>
                  <a:txBody>
                    <a:bodyPr/>
                    <a:lstStyle/>
                    <a:p>
                      <a:pPr algn="ctr"/>
                      <a:r>
                        <a:rPr lang="en-GB" sz="1100">
                          <a:effectLst/>
                          <a:latin typeface="FiraGO" panose="020B0503050000020004" pitchFamily="34" charset="0"/>
                        </a:rPr>
                        <a:t>14</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343205918"/>
                  </a:ext>
                </a:extLst>
              </a:tr>
            </a:tbl>
          </a:graphicData>
        </a:graphic>
      </p:graphicFrame>
    </p:spTree>
    <p:extLst>
      <p:ext uri="{BB962C8B-B14F-4D97-AF65-F5344CB8AC3E}">
        <p14:creationId xmlns:p14="http://schemas.microsoft.com/office/powerpoint/2010/main" val="207844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8F497B-C3AC-40A9-A708-24FFD6C072FA}"/>
              </a:ext>
            </a:extLst>
          </p:cNvPr>
          <p:cNvSpPr>
            <a:spLocks noGrp="1"/>
          </p:cNvSpPr>
          <p:nvPr>
            <p:ph type="body" sz="quarter" idx="10"/>
          </p:nvPr>
        </p:nvSpPr>
        <p:spPr>
          <a:xfrm>
            <a:off x="1078095" y="3093810"/>
            <a:ext cx="9161058" cy="1729399"/>
          </a:xfrm>
        </p:spPr>
        <p:txBody>
          <a:bodyPr/>
          <a:lstStyle/>
          <a:p>
            <a:r>
              <a:rPr lang="is-IS"/>
              <a:t>Markmið og leiðarljós verkefnisins</a:t>
            </a:r>
          </a:p>
        </p:txBody>
      </p:sp>
      <p:sp>
        <p:nvSpPr>
          <p:cNvPr id="3" name="Textastaðgengill 3">
            <a:extLst>
              <a:ext uri="{FF2B5EF4-FFF2-40B4-BE49-F238E27FC236}">
                <a16:creationId xmlns:a16="http://schemas.microsoft.com/office/drawing/2014/main" id="{BB9A3EA3-8FC1-4276-9789-CC02B181494E}"/>
              </a:ext>
            </a:extLst>
          </p:cNvPr>
          <p:cNvSpPr>
            <a:spLocks noGrp="1"/>
          </p:cNvSpPr>
          <p:nvPr>
            <p:ph type="body" sz="quarter" idx="11"/>
          </p:nvPr>
        </p:nvSpPr>
        <p:spPr>
          <a:xfrm>
            <a:off x="1078095" y="2531889"/>
            <a:ext cx="3073400" cy="681037"/>
          </a:xfrm>
        </p:spPr>
        <p:txBody>
          <a:bodyPr/>
          <a:lstStyle/>
          <a:p>
            <a:r>
              <a:rPr lang="is-IS"/>
              <a:t>Myndband 1</a:t>
            </a:r>
          </a:p>
        </p:txBody>
      </p:sp>
    </p:spTree>
    <p:extLst>
      <p:ext uri="{BB962C8B-B14F-4D97-AF65-F5344CB8AC3E}">
        <p14:creationId xmlns:p14="http://schemas.microsoft.com/office/powerpoint/2010/main" val="121732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 Placeholder 4">
            <a:extLst>
              <a:ext uri="{FF2B5EF4-FFF2-40B4-BE49-F238E27FC236}">
                <a16:creationId xmlns:a16="http://schemas.microsoft.com/office/drawing/2014/main" id="{1E41FAF8-44A4-440B-8BD2-4B19D81C37EC}"/>
              </a:ext>
            </a:extLst>
          </p:cNvPr>
          <p:cNvSpPr>
            <a:spLocks noGrp="1"/>
          </p:cNvSpPr>
          <p:nvPr>
            <p:ph type="body" sz="quarter" idx="10"/>
          </p:nvPr>
        </p:nvSpPr>
        <p:spPr>
          <a:xfrm>
            <a:off x="695323" y="2886740"/>
            <a:ext cx="5514091" cy="1304019"/>
          </a:xfrm>
        </p:spPr>
        <p:txBody>
          <a:bodyPr/>
          <a:lstStyle/>
          <a:p>
            <a:r>
              <a:rPr lang="en-GB" err="1"/>
              <a:t>Betri</a:t>
            </a:r>
            <a:r>
              <a:rPr lang="en-GB"/>
              <a:t> </a:t>
            </a:r>
            <a:r>
              <a:rPr lang="en-GB" err="1"/>
              <a:t>vinnutími</a:t>
            </a:r>
            <a:r>
              <a:rPr lang="en-GB"/>
              <a:t> </a:t>
            </a:r>
          </a:p>
          <a:p>
            <a:r>
              <a:rPr lang="en-GB" err="1"/>
              <a:t>vaktavinnufólks</a:t>
            </a:r>
            <a:endParaRPr lang="en-GB"/>
          </a:p>
          <a:p>
            <a:endParaRPr lang="en-GB"/>
          </a:p>
          <a:p>
            <a:endParaRPr lang="en-GB"/>
          </a:p>
          <a:p>
            <a:r>
              <a:rPr lang="en-GB" err="1"/>
              <a:t>Kynning</a:t>
            </a:r>
            <a:r>
              <a:rPr lang="en-GB"/>
              <a:t> </a:t>
            </a:r>
            <a:r>
              <a:rPr lang="en-GB" err="1"/>
              <a:t>fyrir</a:t>
            </a:r>
            <a:r>
              <a:rPr lang="en-GB"/>
              <a:t> </a:t>
            </a:r>
            <a:r>
              <a:rPr lang="en-GB" err="1"/>
              <a:t>starfsfólk</a:t>
            </a:r>
            <a:endParaRPr lang="en-GB"/>
          </a:p>
          <a:p>
            <a:endParaRPr lang="en-IS"/>
          </a:p>
        </p:txBody>
      </p:sp>
    </p:spTree>
    <p:extLst>
      <p:ext uri="{BB962C8B-B14F-4D97-AF65-F5344CB8AC3E}">
        <p14:creationId xmlns:p14="http://schemas.microsoft.com/office/powerpoint/2010/main" val="1779453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8F497B-C3AC-40A9-A708-24FFD6C072FA}"/>
              </a:ext>
            </a:extLst>
          </p:cNvPr>
          <p:cNvSpPr>
            <a:spLocks noGrp="1"/>
          </p:cNvSpPr>
          <p:nvPr>
            <p:ph type="body" sz="quarter" idx="10"/>
          </p:nvPr>
        </p:nvSpPr>
        <p:spPr>
          <a:xfrm>
            <a:off x="1078095" y="3077527"/>
            <a:ext cx="9755809" cy="1729399"/>
          </a:xfrm>
        </p:spPr>
        <p:txBody>
          <a:bodyPr/>
          <a:lstStyle/>
          <a:p>
            <a:r>
              <a:rPr lang="is-IS"/>
              <a:t>Yfirvinna, árleg vinnuskylda og breytingargjald</a:t>
            </a:r>
          </a:p>
        </p:txBody>
      </p:sp>
      <p:sp>
        <p:nvSpPr>
          <p:cNvPr id="4" name="Textastaðgengill 3">
            <a:extLst>
              <a:ext uri="{FF2B5EF4-FFF2-40B4-BE49-F238E27FC236}">
                <a16:creationId xmlns:a16="http://schemas.microsoft.com/office/drawing/2014/main" id="{81B4268F-5170-4428-8E96-348279F4AE60}"/>
              </a:ext>
            </a:extLst>
          </p:cNvPr>
          <p:cNvSpPr>
            <a:spLocks noGrp="1"/>
          </p:cNvSpPr>
          <p:nvPr>
            <p:ph type="body" sz="quarter" idx="11"/>
          </p:nvPr>
        </p:nvSpPr>
        <p:spPr/>
        <p:txBody>
          <a:bodyPr/>
          <a:lstStyle/>
          <a:p>
            <a:r>
              <a:rPr lang="is-IS"/>
              <a:t>Myndband 4</a:t>
            </a:r>
          </a:p>
        </p:txBody>
      </p:sp>
    </p:spTree>
    <p:extLst>
      <p:ext uri="{BB962C8B-B14F-4D97-AF65-F5344CB8AC3E}">
        <p14:creationId xmlns:p14="http://schemas.microsoft.com/office/powerpoint/2010/main" val="964973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E737DE-2325-E740-BCAA-F55FD2141E72}"/>
              </a:ext>
            </a:extLst>
          </p:cNvPr>
          <p:cNvSpPr>
            <a:spLocks noGrp="1"/>
          </p:cNvSpPr>
          <p:nvPr>
            <p:ph type="body" sz="quarter" idx="12"/>
          </p:nvPr>
        </p:nvSpPr>
        <p:spPr/>
        <p:txBody>
          <a:bodyPr/>
          <a:lstStyle/>
          <a:p>
            <a:r>
              <a:rPr lang="en-GB" err="1"/>
              <a:t>Yfirvinna</a:t>
            </a:r>
            <a:endParaRPr lang="en-IS"/>
          </a:p>
        </p:txBody>
      </p:sp>
      <p:sp>
        <p:nvSpPr>
          <p:cNvPr id="3" name="Text Placeholder 2">
            <a:extLst>
              <a:ext uri="{FF2B5EF4-FFF2-40B4-BE49-F238E27FC236}">
                <a16:creationId xmlns:a16="http://schemas.microsoft.com/office/drawing/2014/main" id="{37F3781A-DEA5-044D-BC36-A46B859104D3}"/>
              </a:ext>
            </a:extLst>
          </p:cNvPr>
          <p:cNvSpPr>
            <a:spLocks noGrp="1"/>
          </p:cNvSpPr>
          <p:nvPr>
            <p:ph type="body" sz="quarter" idx="13"/>
          </p:nvPr>
        </p:nvSpPr>
        <p:spPr>
          <a:xfrm>
            <a:off x="1141413" y="1838325"/>
            <a:ext cx="7383155" cy="4592638"/>
          </a:xfrm>
        </p:spPr>
        <p:txBody>
          <a:bodyPr/>
          <a:lstStyle/>
          <a:p>
            <a:r>
              <a:rPr lang="is-IS"/>
              <a:t>Yfirvinna er greidd með tímakaupi, sem skiptist í yfirvinnu 1 og yfirvinnu 2.</a:t>
            </a:r>
            <a:br>
              <a:rPr lang="is-IS"/>
            </a:br>
            <a:r>
              <a:rPr lang="is-IS"/>
              <a:t>Tímakaup í yfirvinnu 1 verður 0,9385% og í yfirvinnu 2 verður tímakaupið 1,0385% af mánaðarlaunum.</a:t>
            </a:r>
          </a:p>
        </p:txBody>
      </p:sp>
      <p:graphicFrame>
        <p:nvGraphicFramePr>
          <p:cNvPr id="4" name="Table 3">
            <a:extLst>
              <a:ext uri="{FF2B5EF4-FFF2-40B4-BE49-F238E27FC236}">
                <a16:creationId xmlns:a16="http://schemas.microsoft.com/office/drawing/2014/main" id="{F091308F-79E8-B24A-B4B5-356F343783A6}"/>
              </a:ext>
            </a:extLst>
          </p:cNvPr>
          <p:cNvGraphicFramePr>
            <a:graphicFrameLocks noGrp="1"/>
          </p:cNvGraphicFramePr>
          <p:nvPr>
            <p:extLst>
              <p:ext uri="{D42A27DB-BD31-4B8C-83A1-F6EECF244321}">
                <p14:modId xmlns:p14="http://schemas.microsoft.com/office/powerpoint/2010/main" val="3843614488"/>
              </p:ext>
            </p:extLst>
          </p:nvPr>
        </p:nvGraphicFramePr>
        <p:xfrm>
          <a:off x="1292823" y="3377947"/>
          <a:ext cx="4044989" cy="2163348"/>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45720" marR="45720"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Morgunvakt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Kvöldvakt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Næturvakt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343205918"/>
                  </a:ext>
                </a:extLst>
              </a:tr>
            </a:tbl>
          </a:graphicData>
        </a:graphic>
      </p:graphicFrame>
      <p:sp>
        <p:nvSpPr>
          <p:cNvPr id="5" name="TextBox 4">
            <a:extLst>
              <a:ext uri="{FF2B5EF4-FFF2-40B4-BE49-F238E27FC236}">
                <a16:creationId xmlns:a16="http://schemas.microsoft.com/office/drawing/2014/main" id="{DC50DD21-D342-1F40-9289-77C1E24A1669}"/>
              </a:ext>
            </a:extLst>
          </p:cNvPr>
          <p:cNvSpPr txBox="1"/>
          <p:nvPr/>
        </p:nvSpPr>
        <p:spPr>
          <a:xfrm>
            <a:off x="1141413" y="3031469"/>
            <a:ext cx="2554367" cy="276999"/>
          </a:xfrm>
          <a:prstGeom prst="rect">
            <a:avLst/>
          </a:prstGeom>
          <a:noFill/>
        </p:spPr>
        <p:txBody>
          <a:bodyPr wrap="square" rtlCol="0">
            <a:spAutoFit/>
          </a:bodyPr>
          <a:lstStyle/>
          <a:p>
            <a:r>
              <a:rPr lang="en-IS" sz="1200" b="1">
                <a:solidFill>
                  <a:srgbClr val="09501E"/>
                </a:solidFill>
                <a:latin typeface="FiraGO SemiBold" panose="020B0503050000020004" pitchFamily="34" charset="0"/>
                <a:cs typeface="FiraGO SemiBold" panose="020B0503050000020004" pitchFamily="34" charset="0"/>
              </a:rPr>
              <a:t>Yfirvinna er</a:t>
            </a:r>
          </a:p>
        </p:txBody>
      </p:sp>
      <p:pic>
        <p:nvPicPr>
          <p:cNvPr id="10" name="Picture 9">
            <a:extLst>
              <a:ext uri="{FF2B5EF4-FFF2-40B4-BE49-F238E27FC236}">
                <a16:creationId xmlns:a16="http://schemas.microsoft.com/office/drawing/2014/main" id="{E97DDCC5-4645-1242-8B46-6C5D32B235FE}"/>
              </a:ext>
            </a:extLst>
          </p:cNvPr>
          <p:cNvPicPr>
            <a:picLocks noChangeAspect="1"/>
          </p:cNvPicPr>
          <p:nvPr/>
        </p:nvPicPr>
        <p:blipFill>
          <a:blip r:embed="rId3"/>
          <a:stretch>
            <a:fillRect/>
          </a:stretch>
        </p:blipFill>
        <p:spPr>
          <a:xfrm>
            <a:off x="5860324" y="4289484"/>
            <a:ext cx="934044" cy="353892"/>
          </a:xfrm>
          <a:prstGeom prst="rect">
            <a:avLst/>
          </a:prstGeom>
        </p:spPr>
      </p:pic>
      <p:graphicFrame>
        <p:nvGraphicFramePr>
          <p:cNvPr id="11" name="Table 10">
            <a:extLst>
              <a:ext uri="{FF2B5EF4-FFF2-40B4-BE49-F238E27FC236}">
                <a16:creationId xmlns:a16="http://schemas.microsoft.com/office/drawing/2014/main" id="{06016DBB-A706-1F4D-B7D6-8D66381329CE}"/>
              </a:ext>
            </a:extLst>
          </p:cNvPr>
          <p:cNvGraphicFramePr>
            <a:graphicFrameLocks noGrp="1"/>
          </p:cNvGraphicFramePr>
          <p:nvPr>
            <p:extLst>
              <p:ext uri="{D42A27DB-BD31-4B8C-83A1-F6EECF244321}">
                <p14:modId xmlns:p14="http://schemas.microsoft.com/office/powerpoint/2010/main" val="2652163455"/>
              </p:ext>
            </p:extLst>
          </p:nvPr>
        </p:nvGraphicFramePr>
        <p:xfrm>
          <a:off x="7223604" y="3377947"/>
          <a:ext cx="4044989" cy="2163348"/>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45720" marR="45720" anchor="b">
                    <a:lnL w="12700" cmpd="sng">
                      <a:noFill/>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Morgunvakt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Kvöldvakt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Næturvakt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2343205918"/>
                  </a:ext>
                </a:extLst>
              </a:tr>
            </a:tbl>
          </a:graphicData>
        </a:graphic>
      </p:graphicFrame>
      <p:sp>
        <p:nvSpPr>
          <p:cNvPr id="12" name="TextBox 11">
            <a:extLst>
              <a:ext uri="{FF2B5EF4-FFF2-40B4-BE49-F238E27FC236}">
                <a16:creationId xmlns:a16="http://schemas.microsoft.com/office/drawing/2014/main" id="{ABE57269-C03C-BE44-BF3C-C8C8E89700CE}"/>
              </a:ext>
            </a:extLst>
          </p:cNvPr>
          <p:cNvSpPr txBox="1"/>
          <p:nvPr/>
        </p:nvSpPr>
        <p:spPr>
          <a:xfrm>
            <a:off x="7072194" y="3031469"/>
            <a:ext cx="2554367" cy="276999"/>
          </a:xfrm>
          <a:prstGeom prst="rect">
            <a:avLst/>
          </a:prstGeom>
          <a:noFill/>
        </p:spPr>
        <p:txBody>
          <a:bodyPr wrap="square" rtlCol="0">
            <a:spAutoFit/>
          </a:bodyPr>
          <a:lstStyle/>
          <a:p>
            <a:r>
              <a:rPr lang="en-IS" sz="1200" b="1">
                <a:solidFill>
                  <a:srgbClr val="F18921"/>
                </a:solidFill>
                <a:latin typeface="FiraGO SemiBold" panose="020B0503050000020004" pitchFamily="34" charset="0"/>
                <a:cs typeface="FiraGO SemiBold" panose="020B0503050000020004" pitchFamily="34" charset="0"/>
              </a:rPr>
              <a:t>Yfirvinna verður</a:t>
            </a:r>
          </a:p>
        </p:txBody>
      </p:sp>
      <p:sp>
        <p:nvSpPr>
          <p:cNvPr id="13" name="TextBox 12">
            <a:extLst>
              <a:ext uri="{FF2B5EF4-FFF2-40B4-BE49-F238E27FC236}">
                <a16:creationId xmlns:a16="http://schemas.microsoft.com/office/drawing/2014/main" id="{808494DA-814C-9545-9D2A-5BEE92035191}"/>
              </a:ext>
            </a:extLst>
          </p:cNvPr>
          <p:cNvSpPr txBox="1"/>
          <p:nvPr/>
        </p:nvSpPr>
        <p:spPr>
          <a:xfrm>
            <a:off x="7223604" y="5679903"/>
            <a:ext cx="4044988" cy="1169551"/>
          </a:xfrm>
          <a:prstGeom prst="rect">
            <a:avLst/>
          </a:prstGeom>
          <a:noFill/>
        </p:spPr>
        <p:txBody>
          <a:bodyPr wrap="square" rtlCol="0">
            <a:spAutoFit/>
          </a:bodyPr>
          <a:lstStyle/>
          <a:p>
            <a:r>
              <a:rPr lang="is-IS" sz="1000" b="1">
                <a:solidFill>
                  <a:srgbClr val="F18921"/>
                </a:solidFill>
                <a:latin typeface="FiraGO SemiBold" panose="020B0503050000020004" pitchFamily="34" charset="0"/>
                <a:cs typeface="FiraGO SemiBold" panose="020B0503050000020004" pitchFamily="34" charset="0"/>
              </a:rPr>
              <a:t>Yfirvinna 1</a:t>
            </a:r>
          </a:p>
          <a:p>
            <a:r>
              <a:rPr lang="is-IS" sz="1000">
                <a:latin typeface="FiraGO Book" panose="020B0503050000020004" pitchFamily="34" charset="0"/>
                <a:cs typeface="FiraGO Book" panose="020B0503050000020004" pitchFamily="34" charset="0"/>
              </a:rPr>
              <a:t>• Milli kl. 08 og 17 virka daga</a:t>
            </a:r>
          </a:p>
          <a:p>
            <a:endParaRPr lang="is-IS" sz="1000">
              <a:latin typeface="FiraGO Book" panose="020B0503050000020004" pitchFamily="34" charset="0"/>
              <a:cs typeface="FiraGO Book" panose="020B0503050000020004" pitchFamily="34" charset="0"/>
            </a:endParaRPr>
          </a:p>
          <a:p>
            <a:r>
              <a:rPr lang="is-IS" sz="1000" b="1">
                <a:solidFill>
                  <a:srgbClr val="F18921"/>
                </a:solidFill>
                <a:latin typeface="FiraGO SemiBold" panose="020B0503050000020004" pitchFamily="34" charset="0"/>
                <a:cs typeface="FiraGO SemiBold" panose="020B0503050000020004" pitchFamily="34" charset="0"/>
              </a:rPr>
              <a:t>Yfirvinna 2</a:t>
            </a:r>
          </a:p>
          <a:p>
            <a:r>
              <a:rPr lang="is-IS" sz="1000">
                <a:latin typeface="FiraGO Book" panose="020B0503050000020004" pitchFamily="34" charset="0"/>
                <a:cs typeface="FiraGO Book" panose="020B0503050000020004" pitchFamily="34" charset="0"/>
              </a:rPr>
              <a:t>• Eftir kl. 17 virka daga til kl. 08 og um helgar</a:t>
            </a:r>
          </a:p>
          <a:p>
            <a:r>
              <a:rPr lang="is-IS" sz="1000">
                <a:latin typeface="FiraGO Book" panose="020B0503050000020004" pitchFamily="34" charset="0"/>
                <a:cs typeface="FiraGO Book" panose="020B0503050000020004" pitchFamily="34" charset="0"/>
              </a:rPr>
              <a:t>• Greiðist fyrir vinnu umfram 38:55 stundir á viku</a:t>
            </a:r>
          </a:p>
          <a:p>
            <a:endParaRPr lang="en-IS" sz="1000">
              <a:latin typeface="FiraGO Book" panose="020B0503050000020004" pitchFamily="34" charset="0"/>
              <a:cs typeface="FiraGO Book" panose="020B0503050000020004" pitchFamily="34" charset="0"/>
            </a:endParaRPr>
          </a:p>
        </p:txBody>
      </p:sp>
    </p:spTree>
    <p:extLst>
      <p:ext uri="{BB962C8B-B14F-4D97-AF65-F5344CB8AC3E}">
        <p14:creationId xmlns:p14="http://schemas.microsoft.com/office/powerpoint/2010/main" val="648583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F32F2F71-D86C-194E-9FC0-74923A3C5713}"/>
              </a:ext>
            </a:extLst>
          </p:cNvPr>
          <p:cNvPicPr>
            <a:picLocks noChangeAspect="1"/>
          </p:cNvPicPr>
          <p:nvPr/>
        </p:nvPicPr>
        <p:blipFill rotWithShape="1">
          <a:blip r:embed="rId3"/>
          <a:srcRect l="74360"/>
          <a:stretch/>
        </p:blipFill>
        <p:spPr>
          <a:xfrm>
            <a:off x="9065940" y="0"/>
            <a:ext cx="3126059" cy="6858000"/>
          </a:xfrm>
          <a:prstGeom prst="rect">
            <a:avLst/>
          </a:prstGeom>
        </p:spPr>
      </p:pic>
      <p:sp>
        <p:nvSpPr>
          <p:cNvPr id="2" name="Text Placeholder 1">
            <a:extLst>
              <a:ext uri="{FF2B5EF4-FFF2-40B4-BE49-F238E27FC236}">
                <a16:creationId xmlns:a16="http://schemas.microsoft.com/office/drawing/2014/main" id="{4909101B-7098-534F-AC75-4E32406A48FC}"/>
              </a:ext>
            </a:extLst>
          </p:cNvPr>
          <p:cNvSpPr>
            <a:spLocks noGrp="1"/>
          </p:cNvSpPr>
          <p:nvPr>
            <p:ph type="body" sz="quarter" idx="12"/>
          </p:nvPr>
        </p:nvSpPr>
        <p:spPr>
          <a:xfrm>
            <a:off x="1141413" y="657003"/>
            <a:ext cx="9901547" cy="789927"/>
          </a:xfrm>
        </p:spPr>
        <p:txBody>
          <a:bodyPr/>
          <a:lstStyle/>
          <a:p>
            <a:r>
              <a:rPr lang="is-IS"/>
              <a:t>Árleg vinnuskylda</a:t>
            </a:r>
          </a:p>
        </p:txBody>
      </p:sp>
      <p:sp>
        <p:nvSpPr>
          <p:cNvPr id="3" name="Text Placeholder 2">
            <a:extLst>
              <a:ext uri="{FF2B5EF4-FFF2-40B4-BE49-F238E27FC236}">
                <a16:creationId xmlns:a16="http://schemas.microsoft.com/office/drawing/2014/main" id="{C04364E8-C803-6149-86D7-10B97565142A}"/>
              </a:ext>
            </a:extLst>
          </p:cNvPr>
          <p:cNvSpPr>
            <a:spLocks noGrp="1"/>
          </p:cNvSpPr>
          <p:nvPr>
            <p:ph type="body" sz="quarter" idx="13"/>
          </p:nvPr>
        </p:nvSpPr>
        <p:spPr>
          <a:xfrm>
            <a:off x="1226472" y="1335709"/>
            <a:ext cx="7412432" cy="1223852"/>
          </a:xfrm>
        </p:spPr>
        <p:txBody>
          <a:bodyPr/>
          <a:lstStyle/>
          <a:p>
            <a:r>
              <a:rPr lang="is-IS" sz="1800" dirty="0"/>
              <a:t>Árleg vinnuskylda vaktavinnufólks sem vinnur á reglubundnum vöktum skal að jafnaði vera sú sama og hjá dagvinnufólki.</a:t>
            </a:r>
            <a:br>
              <a:rPr lang="is-IS" sz="1800" dirty="0"/>
            </a:br>
            <a:r>
              <a:rPr lang="is-IS" sz="1800" dirty="0"/>
              <a:t>Jöfnun vinnuskila kemur í stað helgidagafrís og </a:t>
            </a:r>
            <a:r>
              <a:rPr lang="is-IS" sz="1800" dirty="0" err="1"/>
              <a:t>bætingar</a:t>
            </a:r>
            <a:r>
              <a:rPr lang="is-IS" sz="1800" dirty="0"/>
              <a:t>.</a:t>
            </a:r>
          </a:p>
        </p:txBody>
      </p:sp>
      <p:sp>
        <p:nvSpPr>
          <p:cNvPr id="4" name="TextBox 3">
            <a:extLst>
              <a:ext uri="{FF2B5EF4-FFF2-40B4-BE49-F238E27FC236}">
                <a16:creationId xmlns:a16="http://schemas.microsoft.com/office/drawing/2014/main" id="{AEDF4765-589B-E942-BFE0-4AB256C005B0}"/>
              </a:ext>
            </a:extLst>
          </p:cNvPr>
          <p:cNvSpPr txBox="1"/>
          <p:nvPr/>
        </p:nvSpPr>
        <p:spPr>
          <a:xfrm>
            <a:off x="1141413" y="2716279"/>
            <a:ext cx="2554367" cy="276999"/>
          </a:xfrm>
          <a:prstGeom prst="rect">
            <a:avLst/>
          </a:prstGeom>
          <a:noFill/>
        </p:spPr>
        <p:txBody>
          <a:bodyPr wrap="square" rtlCol="0">
            <a:spAutoFit/>
          </a:bodyPr>
          <a:lstStyle/>
          <a:p>
            <a:r>
              <a:rPr lang="en-IS" sz="1200" b="1">
                <a:solidFill>
                  <a:srgbClr val="60986E"/>
                </a:solidFill>
                <a:latin typeface="FiraGO SemiBold" panose="020B0503050000020004" pitchFamily="34" charset="0"/>
                <a:cs typeface="FiraGO SemiBold" panose="020B0503050000020004" pitchFamily="34" charset="0"/>
              </a:rPr>
              <a:t>Vinnutími vaktavinnumanna var</a:t>
            </a:r>
          </a:p>
        </p:txBody>
      </p:sp>
      <p:sp>
        <p:nvSpPr>
          <p:cNvPr id="5" name="TextBox 4">
            <a:extLst>
              <a:ext uri="{FF2B5EF4-FFF2-40B4-BE49-F238E27FC236}">
                <a16:creationId xmlns:a16="http://schemas.microsoft.com/office/drawing/2014/main" id="{49635605-2F9B-7F48-AA63-AD4F74687AA4}"/>
              </a:ext>
            </a:extLst>
          </p:cNvPr>
          <p:cNvSpPr txBox="1"/>
          <p:nvPr/>
        </p:nvSpPr>
        <p:spPr>
          <a:xfrm>
            <a:off x="1141413" y="4713606"/>
            <a:ext cx="4185499" cy="276999"/>
          </a:xfrm>
          <a:prstGeom prst="rect">
            <a:avLst/>
          </a:prstGeom>
          <a:noFill/>
        </p:spPr>
        <p:txBody>
          <a:bodyPr wrap="square" rtlCol="0">
            <a:spAutoFit/>
          </a:bodyPr>
          <a:lstStyle/>
          <a:p>
            <a:r>
              <a:rPr lang="en-IS" sz="1200" b="1">
                <a:solidFill>
                  <a:srgbClr val="F18921"/>
                </a:solidFill>
                <a:latin typeface="FiraGO SemiBold" panose="020B0503050000020004" pitchFamily="34" charset="0"/>
                <a:cs typeface="FiraGO SemiBold" panose="020B0503050000020004" pitchFamily="34" charset="0"/>
              </a:rPr>
              <a:t>Vinnutími vaktavinnumanna verður (m.v. dagatal 2020)</a:t>
            </a:r>
          </a:p>
        </p:txBody>
      </p:sp>
      <p:graphicFrame>
        <p:nvGraphicFramePr>
          <p:cNvPr id="6" name="Table 5">
            <a:extLst>
              <a:ext uri="{FF2B5EF4-FFF2-40B4-BE49-F238E27FC236}">
                <a16:creationId xmlns:a16="http://schemas.microsoft.com/office/drawing/2014/main" id="{205C8ADC-F51D-5D49-8801-905A2B78A3F6}"/>
              </a:ext>
            </a:extLst>
          </p:cNvPr>
          <p:cNvGraphicFramePr>
            <a:graphicFrameLocks noGrp="1"/>
          </p:cNvGraphicFramePr>
          <p:nvPr/>
        </p:nvGraphicFramePr>
        <p:xfrm>
          <a:off x="1226472" y="5066698"/>
          <a:ext cx="7412432" cy="1390925"/>
        </p:xfrm>
        <a:graphic>
          <a:graphicData uri="http://schemas.openxmlformats.org/drawingml/2006/table">
            <a:tbl>
              <a:tblPr firstRow="1" bandRow="1">
                <a:tableStyleId>{5940675A-B579-460E-94D1-54222C63F5DA}</a:tableStyleId>
              </a:tblPr>
              <a:tblGrid>
                <a:gridCol w="395201">
                  <a:extLst>
                    <a:ext uri="{9D8B030D-6E8A-4147-A177-3AD203B41FA5}">
                      <a16:colId xmlns:a16="http://schemas.microsoft.com/office/drawing/2014/main" val="1570922481"/>
                    </a:ext>
                  </a:extLst>
                </a:gridCol>
                <a:gridCol w="489173">
                  <a:extLst>
                    <a:ext uri="{9D8B030D-6E8A-4147-A177-3AD203B41FA5}">
                      <a16:colId xmlns:a16="http://schemas.microsoft.com/office/drawing/2014/main" val="2827591834"/>
                    </a:ext>
                  </a:extLst>
                </a:gridCol>
                <a:gridCol w="489173">
                  <a:extLst>
                    <a:ext uri="{9D8B030D-6E8A-4147-A177-3AD203B41FA5}">
                      <a16:colId xmlns:a16="http://schemas.microsoft.com/office/drawing/2014/main" val="2689441837"/>
                    </a:ext>
                  </a:extLst>
                </a:gridCol>
                <a:gridCol w="489173">
                  <a:extLst>
                    <a:ext uri="{9D8B030D-6E8A-4147-A177-3AD203B41FA5}">
                      <a16:colId xmlns:a16="http://schemas.microsoft.com/office/drawing/2014/main" val="389118762"/>
                    </a:ext>
                  </a:extLst>
                </a:gridCol>
                <a:gridCol w="489173">
                  <a:extLst>
                    <a:ext uri="{9D8B030D-6E8A-4147-A177-3AD203B41FA5}">
                      <a16:colId xmlns:a16="http://schemas.microsoft.com/office/drawing/2014/main" val="1239191787"/>
                    </a:ext>
                  </a:extLst>
                </a:gridCol>
                <a:gridCol w="489173">
                  <a:extLst>
                    <a:ext uri="{9D8B030D-6E8A-4147-A177-3AD203B41FA5}">
                      <a16:colId xmlns:a16="http://schemas.microsoft.com/office/drawing/2014/main" val="2717553106"/>
                    </a:ext>
                  </a:extLst>
                </a:gridCol>
                <a:gridCol w="489173">
                  <a:extLst>
                    <a:ext uri="{9D8B030D-6E8A-4147-A177-3AD203B41FA5}">
                      <a16:colId xmlns:a16="http://schemas.microsoft.com/office/drawing/2014/main" val="1718323822"/>
                    </a:ext>
                  </a:extLst>
                </a:gridCol>
                <a:gridCol w="489173">
                  <a:extLst>
                    <a:ext uri="{9D8B030D-6E8A-4147-A177-3AD203B41FA5}">
                      <a16:colId xmlns:a16="http://schemas.microsoft.com/office/drawing/2014/main" val="1072977095"/>
                    </a:ext>
                  </a:extLst>
                </a:gridCol>
                <a:gridCol w="489173">
                  <a:extLst>
                    <a:ext uri="{9D8B030D-6E8A-4147-A177-3AD203B41FA5}">
                      <a16:colId xmlns:a16="http://schemas.microsoft.com/office/drawing/2014/main" val="135077796"/>
                    </a:ext>
                  </a:extLst>
                </a:gridCol>
                <a:gridCol w="489173">
                  <a:extLst>
                    <a:ext uri="{9D8B030D-6E8A-4147-A177-3AD203B41FA5}">
                      <a16:colId xmlns:a16="http://schemas.microsoft.com/office/drawing/2014/main" val="300955642"/>
                    </a:ext>
                  </a:extLst>
                </a:gridCol>
                <a:gridCol w="489173">
                  <a:extLst>
                    <a:ext uri="{9D8B030D-6E8A-4147-A177-3AD203B41FA5}">
                      <a16:colId xmlns:a16="http://schemas.microsoft.com/office/drawing/2014/main" val="496027853"/>
                    </a:ext>
                  </a:extLst>
                </a:gridCol>
                <a:gridCol w="489173">
                  <a:extLst>
                    <a:ext uri="{9D8B030D-6E8A-4147-A177-3AD203B41FA5}">
                      <a16:colId xmlns:a16="http://schemas.microsoft.com/office/drawing/2014/main" val="4230976255"/>
                    </a:ext>
                  </a:extLst>
                </a:gridCol>
                <a:gridCol w="489173">
                  <a:extLst>
                    <a:ext uri="{9D8B030D-6E8A-4147-A177-3AD203B41FA5}">
                      <a16:colId xmlns:a16="http://schemas.microsoft.com/office/drawing/2014/main" val="2650042273"/>
                    </a:ext>
                  </a:extLst>
                </a:gridCol>
                <a:gridCol w="1147155">
                  <a:extLst>
                    <a:ext uri="{9D8B030D-6E8A-4147-A177-3AD203B41FA5}">
                      <a16:colId xmlns:a16="http://schemas.microsoft.com/office/drawing/2014/main" val="2894239048"/>
                    </a:ext>
                  </a:extLst>
                </a:gridCol>
              </a:tblGrid>
              <a:tr h="244333">
                <a:tc>
                  <a:txBody>
                    <a:bodyPr/>
                    <a:lstStyle/>
                    <a:p>
                      <a:pPr algn="ctr"/>
                      <a:r>
                        <a:rPr lang="en-GB" sz="900" err="1">
                          <a:effectLst/>
                          <a:latin typeface="FiraGO" panose="020B0503050000020004" pitchFamily="34" charset="0"/>
                        </a:rPr>
                        <a:t>Vikur</a:t>
                      </a:r>
                      <a:endParaRPr lang="en-GB" sz="900">
                        <a:effectLst/>
                        <a:latin typeface="FiraGO" panose="020B0503050000020004" pitchFamily="34" charset="0"/>
                      </a:endParaRPr>
                    </a:p>
                  </a:txBody>
                  <a:tcPr marL="49322" marR="49322" marT="49322" marB="49322" anchor="b">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Jan.</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Feb.</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Mar.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Apr.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Maí</a:t>
                      </a:r>
                      <a:endParaRPr lang="en-GB" sz="900">
                        <a:effectLst/>
                        <a:latin typeface="FiraGO" panose="020B0503050000020004" pitchFamily="34" charset="0"/>
                      </a:endParaRP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Jún</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Júl</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Ágú</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Sep.</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Okt</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Nóv</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Des.</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rowSpan="6">
                  <a:txBody>
                    <a:bodyPr/>
                    <a:lstStyle/>
                    <a:p>
                      <a:pPr algn="ctr">
                        <a:lnSpc>
                          <a:spcPct val="100000"/>
                        </a:lnSpc>
                      </a:pPr>
                      <a:r>
                        <a:rPr lang="en-GB" sz="1100" err="1">
                          <a:effectLst/>
                          <a:latin typeface="FiraGO" panose="020B0503050000020004" pitchFamily="34" charset="0"/>
                        </a:rPr>
                        <a:t>Lækkun</a:t>
                      </a:r>
                      <a:r>
                        <a:rPr lang="en-GB" sz="1100">
                          <a:effectLst/>
                          <a:latin typeface="FiraGO" panose="020B0503050000020004" pitchFamily="34" charset="0"/>
                        </a:rPr>
                        <a:t> </a:t>
                      </a:r>
                      <a:r>
                        <a:rPr lang="en-GB" sz="1100" err="1">
                          <a:effectLst/>
                          <a:latin typeface="FiraGO" panose="020B0503050000020004" pitchFamily="34" charset="0"/>
                        </a:rPr>
                        <a:t>á</a:t>
                      </a:r>
                      <a:endParaRPr lang="en-GB" sz="1100">
                        <a:effectLst/>
                        <a:latin typeface="FiraGO" panose="020B0503050000020004" pitchFamily="34" charset="0"/>
                      </a:endParaRPr>
                    </a:p>
                    <a:p>
                      <a:pPr algn="ctr">
                        <a:lnSpc>
                          <a:spcPct val="100000"/>
                        </a:lnSpc>
                      </a:pPr>
                      <a:r>
                        <a:rPr lang="en-GB" sz="1100" err="1">
                          <a:effectLst/>
                          <a:latin typeface="FiraGO" panose="020B0503050000020004" pitchFamily="34" charset="0"/>
                        </a:rPr>
                        <a:t>vinnuskilum</a:t>
                      </a:r>
                      <a:endParaRPr lang="en-GB" sz="1100">
                        <a:effectLst/>
                        <a:latin typeface="FiraGO" panose="020B0503050000020004" pitchFamily="34" charset="0"/>
                      </a:endParaRPr>
                    </a:p>
                    <a:p>
                      <a:pPr algn="ctr">
                        <a:lnSpc>
                          <a:spcPts val="1000"/>
                        </a:lnSpc>
                      </a:pPr>
                      <a:endParaRPr lang="en-GB" sz="800">
                        <a:effectLst/>
                        <a:latin typeface="FiraGO" panose="020B0503050000020004" pitchFamily="34" charset="0"/>
                      </a:endParaRPr>
                    </a:p>
                  </a:txBody>
                  <a:tcPr marL="52427" marR="52427" marT="52427" marB="524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4088598007"/>
                  </a:ext>
                </a:extLst>
              </a:tr>
              <a:tr h="220051">
                <a:tc>
                  <a:txBody>
                    <a:bodyPr/>
                    <a:lstStyle/>
                    <a:p>
                      <a:pPr algn="ctr"/>
                      <a:r>
                        <a:rPr lang="en-IS" sz="900">
                          <a:effectLst/>
                          <a:latin typeface="FiraGO" panose="020B0503050000020004" pitchFamily="34" charset="0"/>
                        </a:rPr>
                        <a:t>1</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20051">
                <a:tc>
                  <a:txBody>
                    <a:bodyPr/>
                    <a:lstStyle/>
                    <a:p>
                      <a:pPr algn="ctr"/>
                      <a:r>
                        <a:rPr lang="en-IS" sz="900">
                          <a:effectLst/>
                          <a:latin typeface="FiraGO" panose="020B0503050000020004" pitchFamily="34" charset="0"/>
                        </a:rPr>
                        <a:t>2</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20051">
                <a:tc>
                  <a:txBody>
                    <a:bodyPr/>
                    <a:lstStyle/>
                    <a:p>
                      <a:pPr algn="ctr"/>
                      <a:r>
                        <a:rPr lang="en-IS" sz="900">
                          <a:effectLst/>
                          <a:latin typeface="FiraGO" panose="020B0503050000020004" pitchFamily="34" charset="0"/>
                        </a:rPr>
                        <a:t>3</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20051">
                <a:tc>
                  <a:txBody>
                    <a:bodyPr/>
                    <a:lstStyle/>
                    <a:p>
                      <a:pPr algn="ctr"/>
                      <a:r>
                        <a:rPr lang="en-IS" sz="900">
                          <a:effectLst/>
                          <a:latin typeface="FiraGO" panose="020B0503050000020004" pitchFamily="34" charset="0"/>
                        </a:rPr>
                        <a:t>4</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25,2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32192">
                <a:tc>
                  <a:txBody>
                    <a:bodyPr/>
                    <a:lstStyle/>
                    <a:p>
                      <a:pPr algn="ctr"/>
                      <a:r>
                        <a:rPr lang="en-GB" sz="900">
                          <a:effectLst/>
                          <a:latin typeface="FiraGO" panose="020B0503050000020004" pitchFamily="34" charset="0"/>
                        </a:rPr>
                        <a:t>5</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7,2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7,2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25,2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607536693"/>
                  </a:ext>
                </a:extLst>
              </a:tr>
            </a:tbl>
          </a:graphicData>
        </a:graphic>
      </p:graphicFrame>
      <p:graphicFrame>
        <p:nvGraphicFramePr>
          <p:cNvPr id="7" name="Table 6">
            <a:extLst>
              <a:ext uri="{FF2B5EF4-FFF2-40B4-BE49-F238E27FC236}">
                <a16:creationId xmlns:a16="http://schemas.microsoft.com/office/drawing/2014/main" id="{83F4604C-C885-8C46-8B74-BE567EA494B2}"/>
              </a:ext>
            </a:extLst>
          </p:cNvPr>
          <p:cNvGraphicFramePr>
            <a:graphicFrameLocks noGrp="1"/>
          </p:cNvGraphicFramePr>
          <p:nvPr/>
        </p:nvGraphicFramePr>
        <p:xfrm>
          <a:off x="1226472" y="3097594"/>
          <a:ext cx="7412432" cy="1401701"/>
        </p:xfrm>
        <a:graphic>
          <a:graphicData uri="http://schemas.openxmlformats.org/drawingml/2006/table">
            <a:tbl>
              <a:tblPr firstRow="1" bandRow="1">
                <a:tableStyleId>{5940675A-B579-460E-94D1-54222C63F5DA}</a:tableStyleId>
              </a:tblPr>
              <a:tblGrid>
                <a:gridCol w="395201">
                  <a:extLst>
                    <a:ext uri="{9D8B030D-6E8A-4147-A177-3AD203B41FA5}">
                      <a16:colId xmlns:a16="http://schemas.microsoft.com/office/drawing/2014/main" val="1570922481"/>
                    </a:ext>
                  </a:extLst>
                </a:gridCol>
                <a:gridCol w="489173">
                  <a:extLst>
                    <a:ext uri="{9D8B030D-6E8A-4147-A177-3AD203B41FA5}">
                      <a16:colId xmlns:a16="http://schemas.microsoft.com/office/drawing/2014/main" val="2827591834"/>
                    </a:ext>
                  </a:extLst>
                </a:gridCol>
                <a:gridCol w="489173">
                  <a:extLst>
                    <a:ext uri="{9D8B030D-6E8A-4147-A177-3AD203B41FA5}">
                      <a16:colId xmlns:a16="http://schemas.microsoft.com/office/drawing/2014/main" val="2689441837"/>
                    </a:ext>
                  </a:extLst>
                </a:gridCol>
                <a:gridCol w="489173">
                  <a:extLst>
                    <a:ext uri="{9D8B030D-6E8A-4147-A177-3AD203B41FA5}">
                      <a16:colId xmlns:a16="http://schemas.microsoft.com/office/drawing/2014/main" val="389118762"/>
                    </a:ext>
                  </a:extLst>
                </a:gridCol>
                <a:gridCol w="489173">
                  <a:extLst>
                    <a:ext uri="{9D8B030D-6E8A-4147-A177-3AD203B41FA5}">
                      <a16:colId xmlns:a16="http://schemas.microsoft.com/office/drawing/2014/main" val="1239191787"/>
                    </a:ext>
                  </a:extLst>
                </a:gridCol>
                <a:gridCol w="489173">
                  <a:extLst>
                    <a:ext uri="{9D8B030D-6E8A-4147-A177-3AD203B41FA5}">
                      <a16:colId xmlns:a16="http://schemas.microsoft.com/office/drawing/2014/main" val="2717553106"/>
                    </a:ext>
                  </a:extLst>
                </a:gridCol>
                <a:gridCol w="489173">
                  <a:extLst>
                    <a:ext uri="{9D8B030D-6E8A-4147-A177-3AD203B41FA5}">
                      <a16:colId xmlns:a16="http://schemas.microsoft.com/office/drawing/2014/main" val="1718323822"/>
                    </a:ext>
                  </a:extLst>
                </a:gridCol>
                <a:gridCol w="489173">
                  <a:extLst>
                    <a:ext uri="{9D8B030D-6E8A-4147-A177-3AD203B41FA5}">
                      <a16:colId xmlns:a16="http://schemas.microsoft.com/office/drawing/2014/main" val="1072977095"/>
                    </a:ext>
                  </a:extLst>
                </a:gridCol>
                <a:gridCol w="489173">
                  <a:extLst>
                    <a:ext uri="{9D8B030D-6E8A-4147-A177-3AD203B41FA5}">
                      <a16:colId xmlns:a16="http://schemas.microsoft.com/office/drawing/2014/main" val="135077796"/>
                    </a:ext>
                  </a:extLst>
                </a:gridCol>
                <a:gridCol w="489173">
                  <a:extLst>
                    <a:ext uri="{9D8B030D-6E8A-4147-A177-3AD203B41FA5}">
                      <a16:colId xmlns:a16="http://schemas.microsoft.com/office/drawing/2014/main" val="300955642"/>
                    </a:ext>
                  </a:extLst>
                </a:gridCol>
                <a:gridCol w="489173">
                  <a:extLst>
                    <a:ext uri="{9D8B030D-6E8A-4147-A177-3AD203B41FA5}">
                      <a16:colId xmlns:a16="http://schemas.microsoft.com/office/drawing/2014/main" val="496027853"/>
                    </a:ext>
                  </a:extLst>
                </a:gridCol>
                <a:gridCol w="489173">
                  <a:extLst>
                    <a:ext uri="{9D8B030D-6E8A-4147-A177-3AD203B41FA5}">
                      <a16:colId xmlns:a16="http://schemas.microsoft.com/office/drawing/2014/main" val="4230976255"/>
                    </a:ext>
                  </a:extLst>
                </a:gridCol>
                <a:gridCol w="489173">
                  <a:extLst>
                    <a:ext uri="{9D8B030D-6E8A-4147-A177-3AD203B41FA5}">
                      <a16:colId xmlns:a16="http://schemas.microsoft.com/office/drawing/2014/main" val="2650042273"/>
                    </a:ext>
                  </a:extLst>
                </a:gridCol>
                <a:gridCol w="1147155">
                  <a:extLst>
                    <a:ext uri="{9D8B030D-6E8A-4147-A177-3AD203B41FA5}">
                      <a16:colId xmlns:a16="http://schemas.microsoft.com/office/drawing/2014/main" val="2894239048"/>
                    </a:ext>
                  </a:extLst>
                </a:gridCol>
              </a:tblGrid>
              <a:tr h="244333">
                <a:tc>
                  <a:txBody>
                    <a:bodyPr/>
                    <a:lstStyle/>
                    <a:p>
                      <a:pPr algn="ctr"/>
                      <a:r>
                        <a:rPr lang="en-GB" sz="900" err="1">
                          <a:effectLst/>
                          <a:latin typeface="FiraGO" panose="020B0503050000020004" pitchFamily="34" charset="0"/>
                        </a:rPr>
                        <a:t>Vikur</a:t>
                      </a:r>
                      <a:endParaRPr lang="en-GB" sz="900">
                        <a:effectLst/>
                        <a:latin typeface="FiraGO" panose="020B0503050000020004" pitchFamily="34" charset="0"/>
                      </a:endParaRPr>
                    </a:p>
                  </a:txBody>
                  <a:tcPr marL="49322" marR="49322" marT="49322" marB="49322" anchor="b">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Jan.</a:t>
                      </a:r>
                    </a:p>
                  </a:txBody>
                  <a:tcPr marL="49322" marR="49322" marT="49322" marB="49322"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Feb.</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Mar.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Apr.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err="1">
                          <a:effectLst/>
                          <a:latin typeface="FiraGO" panose="020B0503050000020004" pitchFamily="34" charset="0"/>
                        </a:rPr>
                        <a:t>Maí</a:t>
                      </a:r>
                      <a:endParaRPr lang="en-GB" sz="900" dirty="0">
                        <a:effectLst/>
                        <a:latin typeface="FiraGO" panose="020B0503050000020004" pitchFamily="34" charset="0"/>
                      </a:endParaRP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err="1">
                          <a:effectLst/>
                          <a:latin typeface="FiraGO" panose="020B0503050000020004" pitchFamily="34" charset="0"/>
                        </a:rPr>
                        <a:t>Jún</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err="1">
                          <a:effectLst/>
                          <a:latin typeface="FiraGO" panose="020B0503050000020004" pitchFamily="34" charset="0"/>
                        </a:rPr>
                        <a:t>Júl</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err="1">
                          <a:effectLst/>
                          <a:latin typeface="FiraGO" panose="020B0503050000020004" pitchFamily="34" charset="0"/>
                        </a:rPr>
                        <a:t>Ágú</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Sep.</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err="1">
                          <a:effectLst/>
                          <a:latin typeface="FiraGO" panose="020B0503050000020004" pitchFamily="34" charset="0"/>
                        </a:rPr>
                        <a:t>Okt</a:t>
                      </a:r>
                      <a:r>
                        <a:rPr lang="en-GB" sz="900" dirty="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err="1">
                          <a:effectLst/>
                          <a:latin typeface="FiraGO" panose="020B0503050000020004" pitchFamily="34" charset="0"/>
                        </a:rPr>
                        <a:t>Nóv</a:t>
                      </a:r>
                      <a:r>
                        <a:rPr lang="en-GB" sz="900" dirty="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Des.</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rowSpan="6">
                  <a:txBody>
                    <a:bodyPr/>
                    <a:lstStyle/>
                    <a:p>
                      <a:pPr algn="ctr">
                        <a:lnSpc>
                          <a:spcPct val="100000"/>
                        </a:lnSpc>
                      </a:pPr>
                      <a:r>
                        <a:rPr lang="en-GB" sz="1100" dirty="0" err="1">
                          <a:effectLst/>
                          <a:latin typeface="FiraGO" panose="020B0503050000020004" pitchFamily="34" charset="0"/>
                        </a:rPr>
                        <a:t>Helgidagafrí</a:t>
                      </a:r>
                      <a:endParaRPr lang="en-GB" sz="1100" dirty="0">
                        <a:effectLst/>
                        <a:latin typeface="FiraGO" panose="020B0503050000020004" pitchFamily="34" charset="0"/>
                      </a:endParaRPr>
                    </a:p>
                    <a:p>
                      <a:pPr algn="ctr">
                        <a:lnSpc>
                          <a:spcPct val="100000"/>
                        </a:lnSpc>
                      </a:pPr>
                      <a:r>
                        <a:rPr lang="en-GB" sz="1100" dirty="0" err="1">
                          <a:effectLst/>
                          <a:latin typeface="FiraGO" panose="020B0503050000020004" pitchFamily="34" charset="0"/>
                        </a:rPr>
                        <a:t>eða</a:t>
                      </a:r>
                      <a:r>
                        <a:rPr lang="en-GB" sz="1100" dirty="0">
                          <a:effectLst/>
                          <a:latin typeface="FiraGO" panose="020B0503050000020004" pitchFamily="34" charset="0"/>
                        </a:rPr>
                        <a:t> </a:t>
                      </a:r>
                      <a:r>
                        <a:rPr lang="en-GB" sz="1100" dirty="0" err="1">
                          <a:effectLst/>
                          <a:latin typeface="FiraGO" panose="020B0503050000020004" pitchFamily="34" charset="0"/>
                        </a:rPr>
                        <a:t>bæting</a:t>
                      </a:r>
                      <a:endParaRPr lang="en-GB" sz="1100" dirty="0">
                        <a:effectLst/>
                        <a:latin typeface="FiraGO" panose="020B0503050000020004" pitchFamily="34" charset="0"/>
                      </a:endParaRPr>
                    </a:p>
                  </a:txBody>
                  <a:tcPr marL="52427" marR="52427" marT="52427" marB="524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CCA9"/>
                    </a:solidFill>
                  </a:tcPr>
                </a:tc>
                <a:extLst>
                  <a:ext uri="{0D108BD9-81ED-4DB2-BD59-A6C34878D82A}">
                    <a16:rowId xmlns:a16="http://schemas.microsoft.com/office/drawing/2014/main" val="4088598007"/>
                  </a:ext>
                </a:extLst>
              </a:tr>
              <a:tr h="232192">
                <a:tc>
                  <a:txBody>
                    <a:bodyPr/>
                    <a:lstStyle/>
                    <a:p>
                      <a:pPr algn="ctr"/>
                      <a:r>
                        <a:rPr lang="en-IS" sz="900">
                          <a:effectLst/>
                          <a:latin typeface="FiraGO" panose="020B0503050000020004" pitchFamily="34" charset="0"/>
                        </a:rPr>
                        <a:t>1</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32192">
                <a:tc>
                  <a:txBody>
                    <a:bodyPr/>
                    <a:lstStyle/>
                    <a:p>
                      <a:pPr algn="ctr"/>
                      <a:r>
                        <a:rPr lang="en-IS" sz="900">
                          <a:effectLst/>
                          <a:latin typeface="FiraGO" panose="020B0503050000020004" pitchFamily="34" charset="0"/>
                        </a:rPr>
                        <a:t>2</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32192">
                <a:tc>
                  <a:txBody>
                    <a:bodyPr/>
                    <a:lstStyle/>
                    <a:p>
                      <a:pPr algn="ctr"/>
                      <a:r>
                        <a:rPr lang="en-IS" sz="900">
                          <a:effectLst/>
                          <a:latin typeface="FiraGO" panose="020B0503050000020004" pitchFamily="34" charset="0"/>
                        </a:rPr>
                        <a:t>3</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32192">
                <a:tc>
                  <a:txBody>
                    <a:bodyPr/>
                    <a:lstStyle/>
                    <a:p>
                      <a:pPr algn="ctr"/>
                      <a:r>
                        <a:rPr lang="en-IS" sz="900">
                          <a:effectLst/>
                          <a:latin typeface="FiraGO" panose="020B0503050000020004" pitchFamily="34" charset="0"/>
                        </a:rPr>
                        <a:t>4</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18017">
                <a:tc>
                  <a:txBody>
                    <a:bodyPr/>
                    <a:lstStyle/>
                    <a:p>
                      <a:pPr algn="ctr"/>
                      <a:r>
                        <a:rPr lang="en-GB" sz="900">
                          <a:effectLst/>
                          <a:latin typeface="FiraGO" panose="020B0503050000020004" pitchFamily="34" charset="0"/>
                        </a:rPr>
                        <a:t>5</a:t>
                      </a:r>
                    </a:p>
                  </a:txBody>
                  <a:tcPr marL="45720" marR="45720"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607536693"/>
                  </a:ext>
                </a:extLst>
              </a:tr>
            </a:tbl>
          </a:graphicData>
        </a:graphic>
      </p:graphicFrame>
      <p:pic>
        <p:nvPicPr>
          <p:cNvPr id="8" name="Picture 7">
            <a:extLst>
              <a:ext uri="{FF2B5EF4-FFF2-40B4-BE49-F238E27FC236}">
                <a16:creationId xmlns:a16="http://schemas.microsoft.com/office/drawing/2014/main" id="{73E3FAF0-33AB-6446-92B1-61233AC79A3D}"/>
              </a:ext>
            </a:extLst>
          </p:cNvPr>
          <p:cNvPicPr>
            <a:picLocks noChangeAspect="1"/>
          </p:cNvPicPr>
          <p:nvPr/>
        </p:nvPicPr>
        <p:blipFill>
          <a:blip r:embed="rId4"/>
          <a:stretch>
            <a:fillRect/>
          </a:stretch>
        </p:blipFill>
        <p:spPr>
          <a:xfrm>
            <a:off x="7872693" y="4283648"/>
            <a:ext cx="352695" cy="943458"/>
          </a:xfrm>
          <a:prstGeom prst="rect">
            <a:avLst/>
          </a:prstGeom>
        </p:spPr>
      </p:pic>
    </p:spTree>
    <p:extLst>
      <p:ext uri="{BB962C8B-B14F-4D97-AF65-F5344CB8AC3E}">
        <p14:creationId xmlns:p14="http://schemas.microsoft.com/office/powerpoint/2010/main" val="1002204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EABB1D7-7859-434F-9484-1C2907972FA1}"/>
              </a:ext>
            </a:extLst>
          </p:cNvPr>
          <p:cNvSpPr/>
          <p:nvPr/>
        </p:nvSpPr>
        <p:spPr>
          <a:xfrm>
            <a:off x="8514097" y="1602769"/>
            <a:ext cx="2849121" cy="3010328"/>
          </a:xfrm>
          <a:prstGeom prst="roundRect">
            <a:avLst/>
          </a:prstGeom>
          <a:solidFill>
            <a:srgbClr val="E4F8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Oval 11">
            <a:extLst>
              <a:ext uri="{FF2B5EF4-FFF2-40B4-BE49-F238E27FC236}">
                <a16:creationId xmlns:a16="http://schemas.microsoft.com/office/drawing/2014/main" id="{785F9BE9-FF41-40C4-B6E9-669D0F3505B0}"/>
              </a:ext>
            </a:extLst>
          </p:cNvPr>
          <p:cNvSpPr/>
          <p:nvPr/>
        </p:nvSpPr>
        <p:spPr>
          <a:xfrm>
            <a:off x="6000108" y="1497258"/>
            <a:ext cx="1990254" cy="1931742"/>
          </a:xfrm>
          <a:prstGeom prst="ellipse">
            <a:avLst/>
          </a:prstGeom>
          <a:solidFill>
            <a:srgbClr val="CBE4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highlight>
                <a:srgbClr val="E4F8E7"/>
              </a:highlight>
            </a:endParaRPr>
          </a:p>
        </p:txBody>
      </p:sp>
      <p:sp>
        <p:nvSpPr>
          <p:cNvPr id="2" name="Text Placeholder 1">
            <a:extLst>
              <a:ext uri="{FF2B5EF4-FFF2-40B4-BE49-F238E27FC236}">
                <a16:creationId xmlns:a16="http://schemas.microsoft.com/office/drawing/2014/main" id="{D3901A33-E2AF-4751-8FCE-D77CA336DAC9}"/>
              </a:ext>
            </a:extLst>
          </p:cNvPr>
          <p:cNvSpPr>
            <a:spLocks noGrp="1"/>
          </p:cNvSpPr>
          <p:nvPr>
            <p:ph type="body" sz="quarter" idx="12"/>
          </p:nvPr>
        </p:nvSpPr>
        <p:spPr/>
        <p:txBody>
          <a:bodyPr/>
          <a:lstStyle/>
          <a:p>
            <a:r>
              <a:rPr lang="en-GB" err="1"/>
              <a:t>Breytingargjald</a:t>
            </a:r>
            <a:endParaRPr lang="is-IS"/>
          </a:p>
        </p:txBody>
      </p:sp>
      <p:sp>
        <p:nvSpPr>
          <p:cNvPr id="3" name="Text Placeholder 2">
            <a:extLst>
              <a:ext uri="{FF2B5EF4-FFF2-40B4-BE49-F238E27FC236}">
                <a16:creationId xmlns:a16="http://schemas.microsoft.com/office/drawing/2014/main" id="{AD1E1684-F79A-4E44-BCF3-D9BD307579AE}"/>
              </a:ext>
            </a:extLst>
          </p:cNvPr>
          <p:cNvSpPr>
            <a:spLocks noGrp="1"/>
          </p:cNvSpPr>
          <p:nvPr>
            <p:ph type="body" sz="quarter" idx="13"/>
          </p:nvPr>
        </p:nvSpPr>
        <p:spPr>
          <a:xfrm>
            <a:off x="1141413" y="1838325"/>
            <a:ext cx="4858695" cy="4592638"/>
          </a:xfrm>
        </p:spPr>
        <p:txBody>
          <a:bodyPr/>
          <a:lstStyle/>
          <a:p>
            <a:pPr marL="285750" indent="-285750">
              <a:buFont typeface="Arial" panose="020B0604020202020204" pitchFamily="34" charset="0"/>
              <a:buChar char="•"/>
            </a:pPr>
            <a:r>
              <a:rPr lang="en-GB" sz="1800" err="1"/>
              <a:t>Vaktskrá</a:t>
            </a:r>
            <a:r>
              <a:rPr lang="en-GB" sz="1800"/>
              <a:t> </a:t>
            </a:r>
            <a:r>
              <a:rPr lang="en-GB" sz="1800" err="1"/>
              <a:t>breytt</a:t>
            </a:r>
            <a:r>
              <a:rPr lang="en-GB" sz="1800"/>
              <a:t> </a:t>
            </a:r>
            <a:r>
              <a:rPr lang="en-GB" sz="1800" err="1"/>
              <a:t>með</a:t>
            </a:r>
            <a:r>
              <a:rPr lang="en-GB" sz="1800"/>
              <a:t> </a:t>
            </a:r>
            <a:r>
              <a:rPr lang="en-GB" sz="1800" err="1"/>
              <a:t>minna</a:t>
            </a:r>
            <a:r>
              <a:rPr lang="en-GB" sz="1800"/>
              <a:t> </a:t>
            </a:r>
            <a:r>
              <a:rPr lang="en-GB" sz="1800" err="1"/>
              <a:t>en</a:t>
            </a:r>
            <a:r>
              <a:rPr lang="en-GB" sz="1800"/>
              <a:t> 24 </a:t>
            </a:r>
            <a:r>
              <a:rPr lang="en-GB" sz="1800" err="1"/>
              <a:t>klst</a:t>
            </a:r>
            <a:r>
              <a:rPr lang="en-GB" sz="1800"/>
              <a:t>. </a:t>
            </a:r>
            <a:r>
              <a:rPr lang="en-GB" sz="1800" err="1"/>
              <a:t>fyrirvara</a:t>
            </a:r>
            <a:r>
              <a:rPr lang="en-GB" sz="1800"/>
              <a:t> </a:t>
            </a:r>
          </a:p>
          <a:p>
            <a:pPr marL="285750" indent="-285750">
              <a:buFont typeface="Arial" panose="020B0604020202020204" pitchFamily="34" charset="0"/>
              <a:buChar char="•"/>
            </a:pPr>
            <a:r>
              <a:rPr lang="en-GB" sz="1800" err="1"/>
              <a:t>Vaktskrá</a:t>
            </a:r>
            <a:r>
              <a:rPr lang="en-GB" sz="1800"/>
              <a:t> </a:t>
            </a:r>
            <a:r>
              <a:rPr lang="en-GB" sz="1800" err="1"/>
              <a:t>breytt</a:t>
            </a:r>
            <a:r>
              <a:rPr lang="en-GB" sz="1800"/>
              <a:t> </a:t>
            </a:r>
            <a:r>
              <a:rPr lang="en-GB" sz="1800" err="1"/>
              <a:t>með</a:t>
            </a:r>
            <a:r>
              <a:rPr lang="en-GB" sz="1800"/>
              <a:t> </a:t>
            </a:r>
            <a:r>
              <a:rPr lang="en-GB" sz="1800" err="1"/>
              <a:t>minna</a:t>
            </a:r>
            <a:r>
              <a:rPr lang="en-GB" sz="1800"/>
              <a:t> </a:t>
            </a:r>
            <a:r>
              <a:rPr lang="en-GB" sz="1800" err="1"/>
              <a:t>en</a:t>
            </a:r>
            <a:r>
              <a:rPr lang="en-GB" sz="1800"/>
              <a:t> </a:t>
            </a:r>
            <a:r>
              <a:rPr lang="en-GB" sz="1800" err="1"/>
              <a:t>viku</a:t>
            </a:r>
            <a:r>
              <a:rPr lang="en-GB" sz="1800"/>
              <a:t> </a:t>
            </a:r>
            <a:r>
              <a:rPr lang="en-GB" sz="1800" err="1"/>
              <a:t>fyrirvara</a:t>
            </a:r>
            <a:endParaRPr lang="en-GB" sz="1800"/>
          </a:p>
          <a:p>
            <a:pPr marL="285750" indent="-285750">
              <a:buFont typeface="Arial" panose="020B0604020202020204" pitchFamily="34" charset="0"/>
              <a:buChar char="•"/>
            </a:pPr>
            <a:r>
              <a:rPr lang="en-GB" sz="1800" err="1"/>
              <a:t>Vakt</a:t>
            </a:r>
            <a:r>
              <a:rPr lang="en-GB" sz="1800"/>
              <a:t> </a:t>
            </a:r>
            <a:r>
              <a:rPr lang="en-GB" sz="1800" err="1"/>
              <a:t>umfram</a:t>
            </a:r>
            <a:r>
              <a:rPr lang="en-GB" sz="1800"/>
              <a:t> </a:t>
            </a:r>
            <a:r>
              <a:rPr lang="en-GB" sz="1800" err="1"/>
              <a:t>vinnuskyldu</a:t>
            </a:r>
            <a:r>
              <a:rPr lang="en-GB" sz="1800"/>
              <a:t> </a:t>
            </a:r>
            <a:r>
              <a:rPr lang="en-GB" sz="1800" err="1"/>
              <a:t>með</a:t>
            </a:r>
            <a:r>
              <a:rPr lang="en-GB" sz="1800"/>
              <a:t> </a:t>
            </a:r>
            <a:r>
              <a:rPr lang="en-GB" sz="1800" err="1"/>
              <a:t>minna</a:t>
            </a:r>
            <a:r>
              <a:rPr lang="en-GB" sz="1800"/>
              <a:t> </a:t>
            </a:r>
            <a:r>
              <a:rPr lang="en-GB" sz="1800" err="1"/>
              <a:t>en</a:t>
            </a:r>
            <a:r>
              <a:rPr lang="en-GB" sz="1800"/>
              <a:t> 24 </a:t>
            </a:r>
            <a:r>
              <a:rPr lang="en-GB" sz="1800" err="1"/>
              <a:t>klst</a:t>
            </a:r>
            <a:r>
              <a:rPr lang="en-GB" sz="1800"/>
              <a:t>. </a:t>
            </a:r>
            <a:r>
              <a:rPr lang="en-GB" sz="1800" err="1"/>
              <a:t>fyrirvara</a:t>
            </a:r>
            <a:r>
              <a:rPr lang="en-GB" sz="1800"/>
              <a:t> á </a:t>
            </a:r>
            <a:r>
              <a:rPr lang="en-GB" sz="1800" err="1"/>
              <a:t>tímabilinu</a:t>
            </a:r>
            <a:r>
              <a:rPr lang="en-GB" sz="1800"/>
              <a:t> 17-24 á </a:t>
            </a:r>
            <a:r>
              <a:rPr lang="en-GB" sz="1800" err="1"/>
              <a:t>föstudögum</a:t>
            </a:r>
            <a:r>
              <a:rPr lang="en-GB" sz="1800"/>
              <a:t>, 20-08 </a:t>
            </a:r>
            <a:r>
              <a:rPr lang="en-GB" sz="1800" err="1"/>
              <a:t>mánudaga</a:t>
            </a:r>
            <a:r>
              <a:rPr lang="en-GB" sz="1800"/>
              <a:t> </a:t>
            </a:r>
            <a:r>
              <a:rPr lang="en-GB" sz="1800" err="1"/>
              <a:t>til</a:t>
            </a:r>
            <a:r>
              <a:rPr lang="en-GB" sz="1800"/>
              <a:t> </a:t>
            </a:r>
            <a:r>
              <a:rPr lang="en-GB" sz="1800" err="1"/>
              <a:t>föstudaga</a:t>
            </a:r>
            <a:r>
              <a:rPr lang="en-GB" sz="1800"/>
              <a:t>, 00-24 </a:t>
            </a:r>
            <a:r>
              <a:rPr lang="en-GB" sz="1800" err="1"/>
              <a:t>laugardaga</a:t>
            </a:r>
            <a:r>
              <a:rPr lang="en-GB" sz="1800"/>
              <a:t>, </a:t>
            </a:r>
            <a:r>
              <a:rPr lang="en-GB" sz="1800" err="1"/>
              <a:t>sunnudaga</a:t>
            </a:r>
            <a:r>
              <a:rPr lang="en-GB" sz="1800"/>
              <a:t> </a:t>
            </a:r>
            <a:r>
              <a:rPr lang="en-GB" sz="1800" err="1"/>
              <a:t>og</a:t>
            </a:r>
            <a:r>
              <a:rPr lang="en-GB" sz="1800"/>
              <a:t> </a:t>
            </a:r>
            <a:r>
              <a:rPr lang="en-GB" sz="1800" err="1"/>
              <a:t>sérstaka</a:t>
            </a:r>
            <a:r>
              <a:rPr lang="en-GB" sz="1800"/>
              <a:t> </a:t>
            </a:r>
            <a:r>
              <a:rPr lang="en-GB" sz="1800" err="1"/>
              <a:t>frídaga</a:t>
            </a:r>
            <a:endParaRPr lang="is-IS" sz="1800"/>
          </a:p>
        </p:txBody>
      </p:sp>
      <p:sp>
        <p:nvSpPr>
          <p:cNvPr id="4" name="Text Placeholder 2">
            <a:extLst>
              <a:ext uri="{FF2B5EF4-FFF2-40B4-BE49-F238E27FC236}">
                <a16:creationId xmlns:a16="http://schemas.microsoft.com/office/drawing/2014/main" id="{ECE8D88E-6CC0-4795-9999-7A18E105E7F5}"/>
              </a:ext>
            </a:extLst>
          </p:cNvPr>
          <p:cNvSpPr txBox="1">
            <a:spLocks/>
          </p:cNvSpPr>
          <p:nvPr/>
        </p:nvSpPr>
        <p:spPr>
          <a:xfrm>
            <a:off x="8753582" y="1838325"/>
            <a:ext cx="2314132" cy="4592638"/>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err="1">
                <a:solidFill>
                  <a:srgbClr val="09501E"/>
                </a:solidFill>
              </a:rPr>
              <a:t>Verður</a:t>
            </a:r>
            <a:endParaRPr lang="en-GB" sz="1800" b="1">
              <a:solidFill>
                <a:srgbClr val="09501E"/>
              </a:solidFill>
            </a:endParaRPr>
          </a:p>
          <a:p>
            <a:pPr marL="285750" indent="-285750">
              <a:buFont typeface="Arial" panose="020B0604020202020204" pitchFamily="34" charset="0"/>
              <a:buChar char="•"/>
            </a:pPr>
            <a:r>
              <a:rPr lang="en-GB" sz="1800" err="1">
                <a:solidFill>
                  <a:srgbClr val="09501E"/>
                </a:solidFill>
              </a:rPr>
              <a:t>Breyting</a:t>
            </a:r>
            <a:r>
              <a:rPr lang="en-GB" sz="1800">
                <a:solidFill>
                  <a:srgbClr val="09501E"/>
                </a:solidFill>
              </a:rPr>
              <a:t> á </a:t>
            </a:r>
            <a:r>
              <a:rPr lang="en-GB" sz="1800" err="1">
                <a:solidFill>
                  <a:srgbClr val="09501E"/>
                </a:solidFill>
              </a:rPr>
              <a:t>vaktskrá</a:t>
            </a:r>
            <a:r>
              <a:rPr lang="en-GB" sz="1800">
                <a:solidFill>
                  <a:srgbClr val="09501E"/>
                </a:solidFill>
              </a:rPr>
              <a:t> </a:t>
            </a:r>
            <a:r>
              <a:rPr lang="en-GB" sz="1800" err="1">
                <a:solidFill>
                  <a:srgbClr val="09501E"/>
                </a:solidFill>
              </a:rPr>
              <a:t>krefst</a:t>
            </a:r>
            <a:r>
              <a:rPr lang="en-GB" sz="1800">
                <a:solidFill>
                  <a:srgbClr val="09501E"/>
                </a:solidFill>
              </a:rPr>
              <a:t> </a:t>
            </a:r>
            <a:r>
              <a:rPr lang="en-GB" sz="1800" err="1">
                <a:solidFill>
                  <a:srgbClr val="09501E"/>
                </a:solidFill>
              </a:rPr>
              <a:t>almennt</a:t>
            </a:r>
            <a:r>
              <a:rPr lang="en-GB" sz="1800">
                <a:solidFill>
                  <a:srgbClr val="09501E"/>
                </a:solidFill>
              </a:rPr>
              <a:t> </a:t>
            </a:r>
            <a:r>
              <a:rPr lang="en-GB" sz="1800" err="1">
                <a:solidFill>
                  <a:srgbClr val="09501E"/>
                </a:solidFill>
              </a:rPr>
              <a:t>samþykki</a:t>
            </a:r>
            <a:r>
              <a:rPr lang="en-GB" sz="1800">
                <a:solidFill>
                  <a:srgbClr val="09501E"/>
                </a:solidFill>
              </a:rPr>
              <a:t> </a:t>
            </a:r>
            <a:r>
              <a:rPr lang="en-GB" sz="1800" err="1">
                <a:solidFill>
                  <a:srgbClr val="09501E"/>
                </a:solidFill>
              </a:rPr>
              <a:t>starfsmanns</a:t>
            </a:r>
            <a:endParaRPr lang="en-GB" sz="1800">
              <a:solidFill>
                <a:srgbClr val="09501E"/>
              </a:solidFill>
            </a:endParaRPr>
          </a:p>
          <a:p>
            <a:pPr marL="285750" indent="-285750">
              <a:buFont typeface="Arial" panose="020B0604020202020204" pitchFamily="34" charset="0"/>
              <a:buChar char="•"/>
            </a:pPr>
            <a:r>
              <a:rPr lang="en-GB" sz="1800" b="1" err="1">
                <a:solidFill>
                  <a:srgbClr val="09501E"/>
                </a:solidFill>
              </a:rPr>
              <a:t>Breytingagjald</a:t>
            </a:r>
            <a:r>
              <a:rPr lang="en-GB" sz="1800" b="1">
                <a:solidFill>
                  <a:srgbClr val="09501E"/>
                </a:solidFill>
              </a:rPr>
              <a:t> 1,3-2%</a:t>
            </a:r>
            <a:endParaRPr lang="is-IS" sz="1800" b="1">
              <a:solidFill>
                <a:srgbClr val="09501E"/>
              </a:solidFill>
            </a:endParaRPr>
          </a:p>
        </p:txBody>
      </p:sp>
      <p:sp>
        <p:nvSpPr>
          <p:cNvPr id="5" name="Text Placeholder 2">
            <a:extLst>
              <a:ext uri="{FF2B5EF4-FFF2-40B4-BE49-F238E27FC236}">
                <a16:creationId xmlns:a16="http://schemas.microsoft.com/office/drawing/2014/main" id="{C7B3022A-7A48-42BD-87F4-578E0B5ACD61}"/>
              </a:ext>
            </a:extLst>
          </p:cNvPr>
          <p:cNvSpPr txBox="1">
            <a:spLocks/>
          </p:cNvSpPr>
          <p:nvPr/>
        </p:nvSpPr>
        <p:spPr>
          <a:xfrm>
            <a:off x="6199965" y="1838325"/>
            <a:ext cx="2314132" cy="4592638"/>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solidFill>
                  <a:srgbClr val="09501E"/>
                </a:solidFill>
              </a:rPr>
              <a:t>        Var</a:t>
            </a:r>
          </a:p>
          <a:p>
            <a:pPr marL="285750" indent="-285750">
              <a:buFont typeface="Arial" panose="020B0604020202020204" pitchFamily="34" charset="0"/>
              <a:buChar char="•"/>
            </a:pPr>
            <a:r>
              <a:rPr lang="en-GB" sz="2000" b="1">
                <a:solidFill>
                  <a:srgbClr val="09501E"/>
                </a:solidFill>
              </a:rPr>
              <a:t>2-3 </a:t>
            </a:r>
            <a:r>
              <a:rPr lang="en-GB" sz="2000" b="1" err="1">
                <a:solidFill>
                  <a:srgbClr val="09501E"/>
                </a:solidFill>
              </a:rPr>
              <a:t>klst</a:t>
            </a:r>
            <a:r>
              <a:rPr lang="en-GB" sz="2000" b="1">
                <a:solidFill>
                  <a:srgbClr val="09501E"/>
                </a:solidFill>
              </a:rPr>
              <a:t> í </a:t>
            </a:r>
            <a:r>
              <a:rPr lang="en-GB" sz="2000" b="1" err="1">
                <a:solidFill>
                  <a:srgbClr val="09501E"/>
                </a:solidFill>
              </a:rPr>
              <a:t>yfirvinnu</a:t>
            </a:r>
            <a:endParaRPr lang="en-GB" sz="1800">
              <a:solidFill>
                <a:srgbClr val="09501E"/>
              </a:solidFill>
            </a:endParaRPr>
          </a:p>
        </p:txBody>
      </p:sp>
      <p:pic>
        <p:nvPicPr>
          <p:cNvPr id="7" name="Picture 6" descr="Icon&#10;&#10;Description automatically generated">
            <a:extLst>
              <a:ext uri="{FF2B5EF4-FFF2-40B4-BE49-F238E27FC236}">
                <a16:creationId xmlns:a16="http://schemas.microsoft.com/office/drawing/2014/main" id="{2E7C7186-AF09-43EB-85BD-E7AC0AC06EB5}"/>
              </a:ext>
            </a:extLst>
          </p:cNvPr>
          <p:cNvPicPr>
            <a:picLocks noChangeAspect="1"/>
          </p:cNvPicPr>
          <p:nvPr/>
        </p:nvPicPr>
        <p:blipFill>
          <a:blip r:embed="rId3"/>
          <a:stretch>
            <a:fillRect/>
          </a:stretch>
        </p:blipFill>
        <p:spPr>
          <a:xfrm>
            <a:off x="252573" y="4397339"/>
            <a:ext cx="2347645" cy="2347645"/>
          </a:xfrm>
          <a:prstGeom prst="rect">
            <a:avLst/>
          </a:prstGeom>
        </p:spPr>
      </p:pic>
      <p:pic>
        <p:nvPicPr>
          <p:cNvPr id="9" name="Picture 8" descr="Icon&#10;&#10;Description automatically generated">
            <a:extLst>
              <a:ext uri="{FF2B5EF4-FFF2-40B4-BE49-F238E27FC236}">
                <a16:creationId xmlns:a16="http://schemas.microsoft.com/office/drawing/2014/main" id="{8D787939-5943-4E78-BE6E-972F787412E8}"/>
              </a:ext>
            </a:extLst>
          </p:cNvPr>
          <p:cNvPicPr>
            <a:picLocks noChangeAspect="1"/>
          </p:cNvPicPr>
          <p:nvPr/>
        </p:nvPicPr>
        <p:blipFill>
          <a:blip r:embed="rId4"/>
          <a:stretch>
            <a:fillRect/>
          </a:stretch>
        </p:blipFill>
        <p:spPr>
          <a:xfrm>
            <a:off x="2600218" y="4397339"/>
            <a:ext cx="2460661" cy="2460661"/>
          </a:xfrm>
          <a:prstGeom prst="rect">
            <a:avLst/>
          </a:prstGeom>
        </p:spPr>
      </p:pic>
      <p:pic>
        <p:nvPicPr>
          <p:cNvPr id="11" name="Picture 10" descr="Icon&#10;&#10;Description automatically generated">
            <a:extLst>
              <a:ext uri="{FF2B5EF4-FFF2-40B4-BE49-F238E27FC236}">
                <a16:creationId xmlns:a16="http://schemas.microsoft.com/office/drawing/2014/main" id="{7D861EAC-ADF8-4B1A-85B4-682B45D2A408}"/>
              </a:ext>
            </a:extLst>
          </p:cNvPr>
          <p:cNvPicPr>
            <a:picLocks noChangeAspect="1"/>
          </p:cNvPicPr>
          <p:nvPr/>
        </p:nvPicPr>
        <p:blipFill>
          <a:blip r:embed="rId5"/>
          <a:stretch>
            <a:fillRect/>
          </a:stretch>
        </p:blipFill>
        <p:spPr>
          <a:xfrm>
            <a:off x="5127661" y="4334410"/>
            <a:ext cx="2586516" cy="2586516"/>
          </a:xfrm>
          <a:prstGeom prst="rect">
            <a:avLst/>
          </a:prstGeom>
        </p:spPr>
      </p:pic>
    </p:spTree>
    <p:extLst>
      <p:ext uri="{BB962C8B-B14F-4D97-AF65-F5344CB8AC3E}">
        <p14:creationId xmlns:p14="http://schemas.microsoft.com/office/powerpoint/2010/main" val="1336108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holding, ball&#10;&#10;Description automatically generated">
            <a:extLst>
              <a:ext uri="{FF2B5EF4-FFF2-40B4-BE49-F238E27FC236}">
                <a16:creationId xmlns:a16="http://schemas.microsoft.com/office/drawing/2014/main" id="{40CBA6B7-2CD4-5742-AD9D-819E56380EA1}"/>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2D7829D6-DECA-EA4A-88FC-AA1D3D7DFA50}"/>
              </a:ext>
            </a:extLst>
          </p:cNvPr>
          <p:cNvSpPr>
            <a:spLocks noGrp="1"/>
          </p:cNvSpPr>
          <p:nvPr>
            <p:ph type="body" sz="quarter" idx="12"/>
          </p:nvPr>
        </p:nvSpPr>
        <p:spPr/>
        <p:txBody>
          <a:bodyPr/>
          <a:lstStyle/>
          <a:p>
            <a:r>
              <a:rPr lang="en-GB" err="1"/>
              <a:t>Heildarmynd</a:t>
            </a:r>
            <a:endParaRPr lang="en-IS"/>
          </a:p>
        </p:txBody>
      </p:sp>
      <p:graphicFrame>
        <p:nvGraphicFramePr>
          <p:cNvPr id="6" name="Table 5">
            <a:extLst>
              <a:ext uri="{FF2B5EF4-FFF2-40B4-BE49-F238E27FC236}">
                <a16:creationId xmlns:a16="http://schemas.microsoft.com/office/drawing/2014/main" id="{6BD7B481-9D0B-794A-BDCA-0D551C48CF8C}"/>
              </a:ext>
            </a:extLst>
          </p:cNvPr>
          <p:cNvGraphicFramePr>
            <a:graphicFrameLocks noGrp="1"/>
          </p:cNvGraphicFramePr>
          <p:nvPr>
            <p:extLst>
              <p:ext uri="{D42A27DB-BD31-4B8C-83A1-F6EECF244321}">
                <p14:modId xmlns:p14="http://schemas.microsoft.com/office/powerpoint/2010/main" val="2272086723"/>
              </p:ext>
            </p:extLst>
          </p:nvPr>
        </p:nvGraphicFramePr>
        <p:xfrm>
          <a:off x="4465756" y="965060"/>
          <a:ext cx="7224889" cy="5394960"/>
        </p:xfrm>
        <a:graphic>
          <a:graphicData uri="http://schemas.openxmlformats.org/drawingml/2006/table">
            <a:tbl>
              <a:tblPr firstRow="1" bandRow="1">
                <a:tableStyleId>{5940675A-B579-460E-94D1-54222C63F5DA}</a:tableStyleId>
              </a:tblPr>
              <a:tblGrid>
                <a:gridCol w="1615234">
                  <a:extLst>
                    <a:ext uri="{9D8B030D-6E8A-4147-A177-3AD203B41FA5}">
                      <a16:colId xmlns:a16="http://schemas.microsoft.com/office/drawing/2014/main" val="1570922481"/>
                    </a:ext>
                  </a:extLst>
                </a:gridCol>
                <a:gridCol w="1236912">
                  <a:extLst>
                    <a:ext uri="{9D8B030D-6E8A-4147-A177-3AD203B41FA5}">
                      <a16:colId xmlns:a16="http://schemas.microsoft.com/office/drawing/2014/main" val="2827591834"/>
                    </a:ext>
                  </a:extLst>
                </a:gridCol>
                <a:gridCol w="4372743">
                  <a:extLst>
                    <a:ext uri="{9D8B030D-6E8A-4147-A177-3AD203B41FA5}">
                      <a16:colId xmlns:a16="http://schemas.microsoft.com/office/drawing/2014/main" val="2689441837"/>
                    </a:ext>
                  </a:extLst>
                </a:gridCol>
              </a:tblGrid>
              <a:tr h="244333">
                <a:tc>
                  <a:txBody>
                    <a:bodyPr/>
                    <a:lstStyle/>
                    <a:p>
                      <a:pPr algn="l"/>
                      <a:br>
                        <a:rPr lang="en-IS" sz="900" b="1" i="0">
                          <a:effectLst/>
                          <a:latin typeface="FiraGO SemiBold" panose="020B0503050000020004" pitchFamily="34" charset="0"/>
                          <a:cs typeface="FiraGO SemiBold" panose="020B0503050000020004" pitchFamily="34" charset="0"/>
                        </a:rPr>
                      </a:br>
                      <a:r>
                        <a:rPr lang="en-IS" sz="900" b="1" i="0">
                          <a:effectLst/>
                          <a:latin typeface="FiraGO SemiBold" panose="020B0503050000020004" pitchFamily="34" charset="0"/>
                          <a:cs typeface="FiraGO SemiBold" panose="020B0503050000020004" pitchFamily="34" charset="0"/>
                        </a:rPr>
                        <a:t>Atriði</a:t>
                      </a:r>
                    </a:p>
                  </a:txBody>
                  <a:tcPr marL="45720" marR="45720" anchor="b">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900" b="1" i="0">
                          <a:effectLst/>
                          <a:latin typeface="FiraGO SemiBold" panose="020B0503050000020004" pitchFamily="34" charset="0"/>
                          <a:cs typeface="FiraGO SemiBold" panose="020B0503050000020004" pitchFamily="34" charset="0"/>
                        </a:rPr>
                        <a:t>Núverandi samningur</a:t>
                      </a:r>
                    </a:p>
                  </a:txBody>
                  <a:tcPr marL="45720" marR="4572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900" b="1" i="0">
                          <a:effectLst/>
                          <a:latin typeface="FiraGO SemiBold" panose="020B0503050000020004" pitchFamily="34" charset="0"/>
                          <a:cs typeface="FiraGO SemiBold" panose="020B0503050000020004" pitchFamily="34" charset="0"/>
                        </a:rPr>
                        <a:t>Nýr samningur, fylgiskjal 2</a:t>
                      </a:r>
                    </a:p>
                  </a:txBody>
                  <a:tcPr marL="45720" marR="4572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8598007"/>
                  </a:ext>
                </a:extLst>
              </a:tr>
              <a:tr h="232192">
                <a:tc>
                  <a:txBody>
                    <a:bodyPr/>
                    <a:lstStyle/>
                    <a:p>
                      <a:r>
                        <a:rPr lang="en-GB" sz="900" b="1" i="0" err="1">
                          <a:effectLst/>
                          <a:latin typeface="FiraGO SemiBold" panose="020B0503050000020004" pitchFamily="34" charset="0"/>
                          <a:cs typeface="FiraGO SemiBold" panose="020B0503050000020004" pitchFamily="34" charset="0"/>
                        </a:rPr>
                        <a:t>Mánaðarleg</a:t>
                      </a:r>
                      <a:r>
                        <a:rPr lang="en-GB" sz="900" b="1" i="0">
                          <a:effectLst/>
                          <a:latin typeface="FiraGO SemiBold" panose="020B0503050000020004" pitchFamily="34" charset="0"/>
                          <a:cs typeface="FiraGO SemiBold" panose="020B0503050000020004" pitchFamily="34" charset="0"/>
                        </a:rPr>
                        <a:t> </a:t>
                      </a:r>
                      <a:r>
                        <a:rPr lang="en-GB" sz="900" b="1" i="0" err="1">
                          <a:effectLst/>
                          <a:latin typeface="FiraGO SemiBold" panose="020B0503050000020004" pitchFamily="34" charset="0"/>
                          <a:cs typeface="FiraGO SemiBold" panose="020B0503050000020004" pitchFamily="34" charset="0"/>
                        </a:rPr>
                        <a:t>vinnuskylda</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panose="020B0503050000020004" pitchFamily="34" charset="0"/>
                        </a:rPr>
                        <a:t>173,33 (40 per </a:t>
                      </a:r>
                      <a:r>
                        <a:rPr lang="en-GB" sz="900" err="1">
                          <a:effectLst/>
                          <a:latin typeface="FiraGO" panose="020B0503050000020004" pitchFamily="34" charset="0"/>
                        </a:rPr>
                        <a:t>viku</a:t>
                      </a:r>
                      <a:r>
                        <a:rPr lang="en-GB" sz="900">
                          <a:effectLst/>
                          <a:latin typeface="FiraGO" panose="020B0503050000020004" pitchFamily="34" charset="0"/>
                        </a:rPr>
                        <a:t>)</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a:effectLst/>
                          <a:latin typeface="FiraGO" panose="020B0503050000020004" pitchFamily="34" charset="0"/>
                        </a:rPr>
                        <a:t>156 (36 per </a:t>
                      </a:r>
                      <a:r>
                        <a:rPr lang="en-GB" sz="900" err="1">
                          <a:effectLst/>
                          <a:latin typeface="FiraGO" panose="020B0503050000020004" pitchFamily="34" charset="0"/>
                        </a:rPr>
                        <a:t>viku</a:t>
                      </a:r>
                      <a:r>
                        <a:rPr lang="en-GB" sz="900">
                          <a:effectLst/>
                          <a:latin typeface="FiraGO" panose="020B0503050000020004" pitchFamily="34" charset="0"/>
                        </a:rPr>
                        <a:t>)</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1878619507"/>
                  </a:ext>
                </a:extLst>
              </a:tr>
              <a:tr h="232192">
                <a:tc>
                  <a:txBody>
                    <a:bodyPr/>
                    <a:lstStyle/>
                    <a:p>
                      <a:r>
                        <a:rPr lang="en-GB" sz="900" b="1" i="0" err="1">
                          <a:effectLst/>
                          <a:latin typeface="FiraGO SemiBold" panose="020B0503050000020004" pitchFamily="34" charset="0"/>
                          <a:cs typeface="FiraGO SemiBold" panose="020B0503050000020004" pitchFamily="34" charset="0"/>
                        </a:rPr>
                        <a:t>Helgidagafrí</a:t>
                      </a:r>
                      <a:r>
                        <a:rPr lang="en-GB" sz="900" b="1" i="0">
                          <a:effectLst/>
                          <a:latin typeface="FiraGO SemiBold" panose="020B0503050000020004" pitchFamily="34" charset="0"/>
                          <a:cs typeface="FiraGO SemiBold" panose="020B0503050000020004" pitchFamily="34" charset="0"/>
                        </a:rPr>
                        <a:t> </a:t>
                      </a:r>
                      <a:r>
                        <a:rPr lang="en-GB" sz="900" b="1" i="0" err="1">
                          <a:effectLst/>
                          <a:latin typeface="FiraGO SemiBold" panose="020B0503050000020004" pitchFamily="34" charset="0"/>
                          <a:cs typeface="FiraGO SemiBold" panose="020B0503050000020004" pitchFamily="34" charset="0"/>
                        </a:rPr>
                        <a:t>og</a:t>
                      </a:r>
                      <a:r>
                        <a:rPr lang="en-GB" sz="900" b="1" i="0">
                          <a:effectLst/>
                          <a:latin typeface="FiraGO SemiBold" panose="020B0503050000020004" pitchFamily="34" charset="0"/>
                          <a:cs typeface="FiraGO SemiBold" panose="020B0503050000020004" pitchFamily="34" charset="0"/>
                        </a:rPr>
                        <a:t> </a:t>
                      </a:r>
                      <a:r>
                        <a:rPr lang="en-GB" sz="900" b="1" i="0" err="1">
                          <a:effectLst/>
                          <a:latin typeface="FiraGO SemiBold" panose="020B0503050000020004" pitchFamily="34" charset="0"/>
                          <a:cs typeface="FiraGO SemiBold" panose="020B0503050000020004" pitchFamily="34" charset="0"/>
                        </a:rPr>
                        <a:t>bæting</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a:rPr>
                        <a:t>Í </a:t>
                      </a:r>
                      <a:r>
                        <a:rPr lang="en-GB" sz="900" err="1">
                          <a:effectLst/>
                          <a:latin typeface="FiraGO"/>
                        </a:rPr>
                        <a:t>boði</a:t>
                      </a:r>
                      <a:endParaRPr lang="en-GB" sz="900">
                        <a:effectLst/>
                        <a:latin typeface="FiraGO"/>
                      </a:endParaRP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err="1">
                          <a:effectLst/>
                          <a:latin typeface="FiraGO" panose="020B0503050000020004" pitchFamily="34" charset="0"/>
                        </a:rPr>
                        <a:t>Vinnuskil</a:t>
                      </a:r>
                      <a:r>
                        <a:rPr lang="en-GB" sz="900">
                          <a:effectLst/>
                          <a:latin typeface="FiraGO" panose="020B0503050000020004" pitchFamily="34" charset="0"/>
                        </a:rPr>
                        <a:t> </a:t>
                      </a:r>
                      <a:r>
                        <a:rPr lang="en-GB" sz="900" err="1">
                          <a:effectLst/>
                          <a:latin typeface="FiraGO" panose="020B0503050000020004" pitchFamily="34" charset="0"/>
                        </a:rPr>
                        <a:t>til</a:t>
                      </a:r>
                      <a:r>
                        <a:rPr lang="en-GB" sz="900">
                          <a:effectLst/>
                          <a:latin typeface="FiraGO" panose="020B0503050000020004" pitchFamily="34" charset="0"/>
                        </a:rPr>
                        <a:t> </a:t>
                      </a:r>
                      <a:r>
                        <a:rPr lang="en-GB" sz="900" err="1">
                          <a:effectLst/>
                          <a:latin typeface="FiraGO" panose="020B0503050000020004" pitchFamily="34" charset="0"/>
                        </a:rPr>
                        <a:t>jafns</a:t>
                      </a:r>
                      <a:r>
                        <a:rPr lang="en-GB" sz="900">
                          <a:effectLst/>
                          <a:latin typeface="FiraGO" panose="020B0503050000020004" pitchFamily="34" charset="0"/>
                        </a:rPr>
                        <a:t> </a:t>
                      </a:r>
                      <a:r>
                        <a:rPr lang="en-GB" sz="900" err="1">
                          <a:effectLst/>
                          <a:latin typeface="FiraGO" panose="020B0503050000020004" pitchFamily="34" charset="0"/>
                        </a:rPr>
                        <a:t>við</a:t>
                      </a:r>
                      <a:r>
                        <a:rPr lang="en-GB" sz="900">
                          <a:effectLst/>
                          <a:latin typeface="FiraGO" panose="020B0503050000020004" pitchFamily="34" charset="0"/>
                        </a:rPr>
                        <a:t> </a:t>
                      </a:r>
                      <a:r>
                        <a:rPr lang="en-GB" sz="900" err="1">
                          <a:effectLst/>
                          <a:latin typeface="FiraGO" panose="020B0503050000020004" pitchFamily="34" charset="0"/>
                        </a:rPr>
                        <a:t>dagvinnumenn</a:t>
                      </a:r>
                      <a:r>
                        <a:rPr lang="en-GB" sz="900">
                          <a:effectLst/>
                          <a:latin typeface="FiraGO" panose="020B0503050000020004" pitchFamily="34" charset="0"/>
                        </a:rPr>
                        <a:t> </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297422774"/>
                  </a:ext>
                </a:extLst>
              </a:tr>
              <a:tr h="232192">
                <a:tc>
                  <a:txBody>
                    <a:bodyPr/>
                    <a:lstStyle/>
                    <a:p>
                      <a:r>
                        <a:rPr lang="en-GB" sz="900" b="1" i="0" err="1">
                          <a:effectLst/>
                          <a:latin typeface="FiraGO SemiBold" panose="020B0503050000020004" pitchFamily="34" charset="0"/>
                          <a:cs typeface="FiraGO SemiBold" panose="020B0503050000020004" pitchFamily="34" charset="0"/>
                        </a:rPr>
                        <a:t>Dagvinnuhlutfall</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900">
                          <a:effectLst/>
                          <a:latin typeface="FiraGO" panose="020B0503050000020004" pitchFamily="34" charset="0"/>
                        </a:rPr>
                        <a:t>0,615%</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0,632%</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2900513929"/>
                  </a:ext>
                </a:extLst>
              </a:tr>
              <a:tr h="232192">
                <a:tc>
                  <a:txBody>
                    <a:bodyPr/>
                    <a:lstStyle/>
                    <a:p>
                      <a:r>
                        <a:rPr lang="en-GB" sz="900" b="1" i="0" err="1">
                          <a:effectLst/>
                          <a:latin typeface="FiraGO SemiBold" panose="020B0503050000020004" pitchFamily="34" charset="0"/>
                          <a:cs typeface="FiraGO SemiBold" panose="020B0503050000020004" pitchFamily="34" charset="0"/>
                        </a:rPr>
                        <a:t>Vaktaálag</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900">
                          <a:effectLst/>
                          <a:latin typeface="FiraGO" panose="020B0503050000020004" pitchFamily="34" charset="0"/>
                        </a:rPr>
                        <a:t>33,33%</a:t>
                      </a:r>
                      <a:br>
                        <a:rPr lang="en-IS" sz="900">
                          <a:effectLst/>
                          <a:latin typeface="FiraGO" panose="020B0503050000020004" pitchFamily="34" charset="0"/>
                        </a:rPr>
                      </a:br>
                      <a:r>
                        <a:rPr lang="en-IS" sz="900">
                          <a:effectLst/>
                          <a:latin typeface="FiraGO" panose="020B0503050000020004" pitchFamily="34" charset="0"/>
                        </a:rPr>
                        <a:t>55%</a:t>
                      </a:r>
                      <a:br>
                        <a:rPr lang="en-IS" sz="900">
                          <a:effectLst/>
                          <a:latin typeface="FiraGO" panose="020B0503050000020004" pitchFamily="34" charset="0"/>
                        </a:rPr>
                      </a:br>
                      <a:r>
                        <a:rPr lang="en-IS" sz="900">
                          <a:effectLst/>
                          <a:latin typeface="FiraGO" panose="020B0503050000020004" pitchFamily="34" charset="0"/>
                        </a:rPr>
                        <a:t>90%</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33,33%</a:t>
                      </a:r>
                      <a:br>
                        <a:rPr lang="en-IS" sz="900">
                          <a:effectLst/>
                          <a:latin typeface="FiraGO" panose="020B0503050000020004" pitchFamily="34" charset="0"/>
                        </a:rPr>
                      </a:br>
                      <a:r>
                        <a:rPr lang="en-IS" sz="900">
                          <a:effectLst/>
                          <a:latin typeface="FiraGO" panose="020B0503050000020004" pitchFamily="34" charset="0"/>
                        </a:rPr>
                        <a:t>55%</a:t>
                      </a:r>
                      <a:br>
                        <a:rPr lang="en-IS" sz="900">
                          <a:effectLst/>
                          <a:latin typeface="FiraGO" panose="020B0503050000020004" pitchFamily="34" charset="0"/>
                        </a:rPr>
                      </a:br>
                      <a:r>
                        <a:rPr lang="en-IS" sz="900">
                          <a:effectLst/>
                          <a:latin typeface="FiraGO" panose="020B0503050000020004" pitchFamily="34" charset="0"/>
                        </a:rPr>
                        <a:t>65%</a:t>
                      </a:r>
                      <a:br>
                        <a:rPr lang="en-IS" sz="900">
                          <a:effectLst/>
                          <a:latin typeface="FiraGO" panose="020B0503050000020004" pitchFamily="34" charset="0"/>
                        </a:rPr>
                      </a:br>
                      <a:r>
                        <a:rPr lang="en-IS" sz="900">
                          <a:effectLst/>
                          <a:latin typeface="FiraGO" panose="020B0503050000020004" pitchFamily="34" charset="0"/>
                        </a:rPr>
                        <a:t>75%</a:t>
                      </a:r>
                      <a:br>
                        <a:rPr lang="en-IS" sz="900">
                          <a:effectLst/>
                          <a:latin typeface="FiraGO" panose="020B0503050000020004" pitchFamily="34" charset="0"/>
                        </a:rPr>
                      </a:br>
                      <a:r>
                        <a:rPr lang="en-IS" sz="900">
                          <a:effectLst/>
                          <a:latin typeface="FiraGO" panose="020B0503050000020004" pitchFamily="34" charset="0"/>
                        </a:rPr>
                        <a:t>90%</a:t>
                      </a:r>
                      <a:br>
                        <a:rPr lang="en-IS" sz="900">
                          <a:effectLst/>
                          <a:latin typeface="FiraGO" panose="020B0503050000020004" pitchFamily="34" charset="0"/>
                        </a:rPr>
                      </a:br>
                      <a:r>
                        <a:rPr lang="en-IS" sz="900">
                          <a:effectLst/>
                          <a:latin typeface="FiraGO" panose="020B0503050000020004" pitchFamily="34" charset="0"/>
                        </a:rPr>
                        <a:t>120%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4222815684"/>
                  </a:ext>
                </a:extLst>
              </a:tr>
              <a:tr h="218017">
                <a:tc>
                  <a:txBody>
                    <a:bodyPr/>
                    <a:lstStyle/>
                    <a:p>
                      <a:r>
                        <a:rPr lang="en-GB" sz="900" b="1" i="0" err="1">
                          <a:effectLst/>
                          <a:latin typeface="FiraGO SemiBold" panose="020B0503050000020004" pitchFamily="34" charset="0"/>
                          <a:cs typeface="FiraGO SemiBold" panose="020B0503050000020004" pitchFamily="34" charset="0"/>
                        </a:rPr>
                        <a:t>Bakvaktaálag</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900">
                          <a:effectLst/>
                          <a:latin typeface="FiraGO" panose="020B0503050000020004" pitchFamily="34" charset="0"/>
                        </a:rPr>
                        <a:t>33,33%</a:t>
                      </a:r>
                      <a:br>
                        <a:rPr lang="en-IS" sz="900">
                          <a:effectLst/>
                          <a:latin typeface="FiraGO" panose="020B0503050000020004" pitchFamily="34" charset="0"/>
                        </a:rPr>
                      </a:br>
                      <a:r>
                        <a:rPr lang="en-IS" sz="900">
                          <a:effectLst/>
                          <a:latin typeface="FiraGO" panose="020B0503050000020004" pitchFamily="34" charset="0"/>
                        </a:rPr>
                        <a:t>45%</a:t>
                      </a:r>
                      <a:br>
                        <a:rPr lang="en-IS" sz="900">
                          <a:effectLst/>
                          <a:latin typeface="FiraGO" panose="020B0503050000020004" pitchFamily="34" charset="0"/>
                        </a:rPr>
                      </a:br>
                      <a:r>
                        <a:rPr lang="en-IS" sz="900">
                          <a:effectLst/>
                          <a:latin typeface="FiraGO" panose="020B0503050000020004" pitchFamily="34" charset="0"/>
                        </a:rPr>
                        <a:t>90%</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33,33%</a:t>
                      </a:r>
                      <a:br>
                        <a:rPr lang="en-IS" sz="900">
                          <a:effectLst/>
                          <a:latin typeface="FiraGO" panose="020B0503050000020004" pitchFamily="34" charset="0"/>
                        </a:rPr>
                      </a:br>
                      <a:r>
                        <a:rPr lang="en-IS" sz="900">
                          <a:effectLst/>
                          <a:latin typeface="FiraGO" panose="020B0503050000020004" pitchFamily="34" charset="0"/>
                        </a:rPr>
                        <a:t>45%</a:t>
                      </a:r>
                      <a:br>
                        <a:rPr lang="en-IS" sz="900">
                          <a:effectLst/>
                          <a:latin typeface="FiraGO" panose="020B0503050000020004" pitchFamily="34" charset="0"/>
                        </a:rPr>
                      </a:br>
                      <a:r>
                        <a:rPr lang="en-IS" sz="900">
                          <a:effectLst/>
                          <a:latin typeface="FiraGO" panose="020B0503050000020004" pitchFamily="34" charset="0"/>
                        </a:rPr>
                        <a:t>90%</a:t>
                      </a:r>
                      <a:br>
                        <a:rPr lang="en-IS" sz="900">
                          <a:effectLst/>
                          <a:latin typeface="FiraGO" panose="020B0503050000020004" pitchFamily="34" charset="0"/>
                        </a:rPr>
                      </a:br>
                      <a:r>
                        <a:rPr lang="en-IS" sz="900">
                          <a:effectLst/>
                          <a:latin typeface="FiraGO" panose="020B0503050000020004" pitchFamily="34" charset="0"/>
                        </a:rPr>
                        <a:t>120%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607536693"/>
                  </a:ext>
                </a:extLst>
              </a:tr>
              <a:tr h="218017">
                <a:tc>
                  <a:txBody>
                    <a:bodyPr/>
                    <a:lstStyle/>
                    <a:p>
                      <a:r>
                        <a:rPr lang="en-GB" sz="900" b="1" i="0" err="1">
                          <a:effectLst/>
                          <a:latin typeface="FiraGO SemiBold" panose="020B0503050000020004" pitchFamily="34" charset="0"/>
                          <a:cs typeface="FiraGO SemiBold" panose="020B0503050000020004" pitchFamily="34" charset="0"/>
                        </a:rPr>
                        <a:t>Vægi</a:t>
                      </a:r>
                      <a:r>
                        <a:rPr lang="en-GB" sz="900" b="1" i="0">
                          <a:effectLst/>
                          <a:latin typeface="FiraGO SemiBold" panose="020B0503050000020004" pitchFamily="34" charset="0"/>
                          <a:cs typeface="FiraGO SemiBold" panose="020B0503050000020004" pitchFamily="34" charset="0"/>
                        </a:rPr>
                        <a:t> </a:t>
                      </a:r>
                      <a:r>
                        <a:rPr lang="en-GB" sz="900" b="1" i="0" err="1">
                          <a:effectLst/>
                          <a:latin typeface="FiraGO SemiBold" panose="020B0503050000020004" pitchFamily="34" charset="0"/>
                          <a:cs typeface="FiraGO SemiBold" panose="020B0503050000020004" pitchFamily="34" charset="0"/>
                        </a:rPr>
                        <a:t>vinnuskyldustunda</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a:rPr>
                        <a:t>Engar</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a:effectLst/>
                          <a:latin typeface="FiraGO"/>
                        </a:rPr>
                        <a:t>1,05 - á </a:t>
                      </a:r>
                      <a:r>
                        <a:rPr lang="en-GB" sz="900" err="1">
                          <a:effectLst/>
                          <a:latin typeface="FiraGO"/>
                        </a:rPr>
                        <a:t>sama</a:t>
                      </a:r>
                      <a:r>
                        <a:rPr lang="en-GB" sz="900">
                          <a:effectLst/>
                          <a:latin typeface="FiraGO"/>
                        </a:rPr>
                        <a:t> </a:t>
                      </a:r>
                      <a:r>
                        <a:rPr lang="en-GB" sz="900" err="1">
                          <a:effectLst/>
                          <a:latin typeface="FiraGO"/>
                        </a:rPr>
                        <a:t>tíma</a:t>
                      </a:r>
                      <a:r>
                        <a:rPr lang="en-GB" sz="900">
                          <a:effectLst/>
                          <a:latin typeface="FiraGO"/>
                        </a:rPr>
                        <a:t> </a:t>
                      </a:r>
                      <a:r>
                        <a:rPr lang="en-GB" sz="900" err="1">
                          <a:effectLst/>
                          <a:latin typeface="FiraGO"/>
                        </a:rPr>
                        <a:t>og</a:t>
                      </a:r>
                      <a:r>
                        <a:rPr lang="en-GB" sz="900">
                          <a:effectLst/>
                          <a:latin typeface="FiraGO"/>
                        </a:rPr>
                        <a:t> 33,33% </a:t>
                      </a:r>
                      <a:r>
                        <a:rPr lang="en-GB" sz="900" err="1">
                          <a:effectLst/>
                          <a:latin typeface="FiraGO"/>
                        </a:rPr>
                        <a:t>og</a:t>
                      </a:r>
                      <a:r>
                        <a:rPr lang="en-GB" sz="900">
                          <a:effectLst/>
                          <a:latin typeface="FiraGO"/>
                        </a:rPr>
                        <a:t> 55% </a:t>
                      </a:r>
                      <a:r>
                        <a:rPr lang="en-GB" sz="900" err="1">
                          <a:effectLst/>
                          <a:latin typeface="FiraGO"/>
                        </a:rPr>
                        <a:t>álag</a:t>
                      </a:r>
                      <a:br>
                        <a:rPr lang="en-GB" sz="900">
                          <a:effectLst/>
                          <a:latin typeface="FiraGO"/>
                        </a:rPr>
                      </a:br>
                      <a:r>
                        <a:rPr lang="en-GB" sz="900">
                          <a:effectLst/>
                          <a:latin typeface="FiraGO"/>
                        </a:rPr>
                        <a:t>1,2 - á </a:t>
                      </a:r>
                      <a:r>
                        <a:rPr lang="en-GB" sz="900" err="1">
                          <a:effectLst/>
                          <a:latin typeface="FiraGO"/>
                        </a:rPr>
                        <a:t>sama</a:t>
                      </a:r>
                      <a:r>
                        <a:rPr lang="en-GB" sz="900">
                          <a:effectLst/>
                          <a:latin typeface="FiraGO"/>
                        </a:rPr>
                        <a:t> </a:t>
                      </a:r>
                      <a:r>
                        <a:rPr lang="en-GB" sz="900" err="1">
                          <a:effectLst/>
                          <a:latin typeface="FiraGO"/>
                        </a:rPr>
                        <a:t>tíma</a:t>
                      </a:r>
                      <a:r>
                        <a:rPr lang="en-GB" sz="900">
                          <a:effectLst/>
                          <a:latin typeface="FiraGO"/>
                        </a:rPr>
                        <a:t> </a:t>
                      </a:r>
                      <a:r>
                        <a:rPr lang="en-GB" sz="900" err="1">
                          <a:effectLst/>
                          <a:latin typeface="FiraGO"/>
                        </a:rPr>
                        <a:t>og</a:t>
                      </a:r>
                      <a:r>
                        <a:rPr lang="en-GB" sz="900">
                          <a:effectLst/>
                          <a:latin typeface="FiraGO"/>
                        </a:rPr>
                        <a:t> 65%, 75%</a:t>
                      </a:r>
                      <a:endParaRPr lang="en-GB" sz="900">
                        <a:effectLst/>
                        <a:latin typeface="FiraGO" panose="020B0503050000020004" pitchFamily="34" charset="0"/>
                      </a:endParaRP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6422104"/>
                  </a:ext>
                </a:extLst>
              </a:tr>
              <a:tr h="218017">
                <a:tc>
                  <a:txBody>
                    <a:bodyPr/>
                    <a:lstStyle/>
                    <a:p>
                      <a:r>
                        <a:rPr lang="en-GB" sz="900" b="1" i="0" err="1">
                          <a:effectLst/>
                          <a:latin typeface="FiraGO SemiBold"/>
                          <a:cs typeface="FiraGO SemiBold" panose="020B0503050000020004" pitchFamily="34" charset="0"/>
                        </a:rPr>
                        <a:t>Gólf</a:t>
                      </a:r>
                      <a:r>
                        <a:rPr lang="en-GB" sz="900" b="1" i="0">
                          <a:effectLst/>
                          <a:latin typeface="FiraGO SemiBold"/>
                          <a:cs typeface="FiraGO SemiBold" panose="020B0503050000020004" pitchFamily="34" charset="0"/>
                        </a:rPr>
                        <a:t> á </a:t>
                      </a:r>
                      <a:r>
                        <a:rPr lang="en-GB" sz="900" b="1" i="0" err="1">
                          <a:effectLst/>
                          <a:latin typeface="FiraGO SemiBold"/>
                          <a:cs typeface="FiraGO SemiBold" panose="020B0503050000020004" pitchFamily="34" charset="0"/>
                        </a:rPr>
                        <a:t>vinnuskyldu</a:t>
                      </a:r>
                      <a:endParaRPr lang="en-GB" sz="900" b="1" i="0">
                        <a:effectLst/>
                        <a:latin typeface="FiraGO SemiBold"/>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900">
                          <a:effectLst/>
                          <a:latin typeface="FiraGO" panose="020B0503050000020004" pitchFamily="34" charset="0"/>
                        </a:rPr>
                        <a:t>40</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32</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8769595"/>
                  </a:ext>
                </a:extLst>
              </a:tr>
              <a:tr h="218017">
                <a:tc>
                  <a:txBody>
                    <a:bodyPr/>
                    <a:lstStyle/>
                    <a:p>
                      <a:r>
                        <a:rPr lang="en-GB" sz="900" b="1" i="0" err="1">
                          <a:effectLst/>
                          <a:latin typeface="FiraGO SemiBold" panose="020B0503050000020004" pitchFamily="34" charset="0"/>
                          <a:cs typeface="FiraGO SemiBold" panose="020B0503050000020004" pitchFamily="34" charset="0"/>
                        </a:rPr>
                        <a:t>Vaktahvati</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a:rPr>
                        <a:t>Ekki í </a:t>
                      </a:r>
                      <a:r>
                        <a:rPr lang="en-GB" sz="900" err="1">
                          <a:effectLst/>
                          <a:latin typeface="FiraGO"/>
                        </a:rPr>
                        <a:t>samningi</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0-12,5%</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132353472"/>
                  </a:ext>
                </a:extLst>
              </a:tr>
              <a:tr h="218017">
                <a:tc>
                  <a:txBody>
                    <a:bodyPr/>
                    <a:lstStyle/>
                    <a:p>
                      <a:r>
                        <a:rPr lang="en-GB" sz="900" b="1" i="0" err="1">
                          <a:effectLst/>
                          <a:latin typeface="FiraGO SemiBold" panose="020B0503050000020004" pitchFamily="34" charset="0"/>
                          <a:cs typeface="FiraGO SemiBold" panose="020B0503050000020004" pitchFamily="34" charset="0"/>
                        </a:rPr>
                        <a:t>Yfirvinna</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900">
                          <a:effectLst/>
                          <a:latin typeface="FiraGO" panose="020B0503050000020004" pitchFamily="34" charset="0"/>
                        </a:rPr>
                        <a:t>1,0385%</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err="1">
                          <a:effectLst/>
                          <a:latin typeface="FiraGO"/>
                        </a:rPr>
                        <a:t>Tvískipt</a:t>
                      </a:r>
                      <a:r>
                        <a:rPr lang="en-GB" sz="900">
                          <a:effectLst/>
                          <a:latin typeface="FiraGO"/>
                        </a:rPr>
                        <a:t>:</a:t>
                      </a:r>
                      <a:br>
                        <a:rPr lang="en-GB" sz="900">
                          <a:effectLst/>
                          <a:latin typeface="FiraGO"/>
                        </a:rPr>
                      </a:br>
                      <a:r>
                        <a:rPr lang="en-GB" sz="900">
                          <a:effectLst/>
                          <a:latin typeface="FiraGO"/>
                        </a:rPr>
                        <a:t>0,9385% á milli kl. 08:00-17:00 </a:t>
                      </a:r>
                      <a:r>
                        <a:rPr lang="en-GB" sz="900" err="1">
                          <a:effectLst/>
                          <a:latin typeface="FiraGO"/>
                        </a:rPr>
                        <a:t>virka</a:t>
                      </a:r>
                      <a:r>
                        <a:rPr lang="en-GB" sz="900">
                          <a:effectLst/>
                          <a:latin typeface="FiraGO"/>
                        </a:rPr>
                        <a:t> </a:t>
                      </a:r>
                      <a:r>
                        <a:rPr lang="en-GB" sz="900" err="1">
                          <a:effectLst/>
                          <a:latin typeface="FiraGO"/>
                        </a:rPr>
                        <a:t>daga</a:t>
                      </a:r>
                      <a:r>
                        <a:rPr lang="en-GB" sz="900">
                          <a:effectLst/>
                          <a:latin typeface="FiraGO"/>
                        </a:rPr>
                        <a:t> </a:t>
                      </a:r>
                      <a:r>
                        <a:rPr lang="en-GB" sz="900" err="1">
                          <a:effectLst/>
                          <a:latin typeface="FiraGO"/>
                        </a:rPr>
                        <a:t>upp</a:t>
                      </a:r>
                      <a:r>
                        <a:rPr lang="en-GB" sz="900">
                          <a:effectLst/>
                          <a:latin typeface="FiraGO"/>
                        </a:rPr>
                        <a:t> </a:t>
                      </a:r>
                      <a:r>
                        <a:rPr lang="en-GB" sz="900" err="1">
                          <a:effectLst/>
                          <a:latin typeface="FiraGO"/>
                        </a:rPr>
                        <a:t>að</a:t>
                      </a:r>
                      <a:r>
                        <a:rPr lang="en-GB" sz="900">
                          <a:effectLst/>
                          <a:latin typeface="FiraGO"/>
                        </a:rPr>
                        <a:t> 38,92 </a:t>
                      </a:r>
                      <a:r>
                        <a:rPr lang="en-GB" sz="900" err="1">
                          <a:effectLst/>
                          <a:latin typeface="FiraGO"/>
                        </a:rPr>
                        <a:t>stundum</a:t>
                      </a:r>
                      <a:br>
                        <a:rPr lang="en-GB" sz="900">
                          <a:effectLst/>
                          <a:latin typeface="FiraGO"/>
                        </a:rPr>
                      </a:br>
                      <a:r>
                        <a:rPr lang="en-GB" sz="900">
                          <a:effectLst/>
                          <a:latin typeface="FiraGO"/>
                        </a:rPr>
                        <a:t>1,0385% á milli kl. 17:00-08:00 </a:t>
                      </a:r>
                      <a:r>
                        <a:rPr lang="en-GB" sz="900" err="1">
                          <a:effectLst/>
                          <a:latin typeface="FiraGO"/>
                        </a:rPr>
                        <a:t>virka</a:t>
                      </a:r>
                      <a:r>
                        <a:rPr lang="en-GB" sz="900">
                          <a:effectLst/>
                          <a:latin typeface="FiraGO"/>
                        </a:rPr>
                        <a:t> </a:t>
                      </a:r>
                      <a:r>
                        <a:rPr lang="en-GB" sz="900" err="1">
                          <a:effectLst/>
                          <a:latin typeface="FiraGO"/>
                        </a:rPr>
                        <a:t>daga</a:t>
                      </a:r>
                      <a:r>
                        <a:rPr lang="en-GB" sz="900">
                          <a:effectLst/>
                          <a:latin typeface="FiraGO"/>
                        </a:rPr>
                        <a:t>, um </a:t>
                      </a:r>
                      <a:r>
                        <a:rPr lang="en-GB" sz="900" err="1">
                          <a:effectLst/>
                          <a:latin typeface="FiraGO"/>
                        </a:rPr>
                        <a:t>helgar</a:t>
                      </a:r>
                      <a:r>
                        <a:rPr lang="en-GB" sz="900">
                          <a:effectLst/>
                          <a:latin typeface="FiraGO"/>
                        </a:rPr>
                        <a:t> </a:t>
                      </a:r>
                      <a:r>
                        <a:rPr lang="en-GB" sz="900" err="1">
                          <a:effectLst/>
                          <a:latin typeface="FiraGO"/>
                        </a:rPr>
                        <a:t>og</a:t>
                      </a:r>
                      <a:r>
                        <a:rPr lang="en-GB" sz="900">
                          <a:effectLst/>
                          <a:latin typeface="FiraGO"/>
                        </a:rPr>
                        <a:t> </a:t>
                      </a:r>
                      <a:r>
                        <a:rPr lang="en-GB" sz="900" err="1">
                          <a:effectLst/>
                          <a:latin typeface="FiraGO"/>
                        </a:rPr>
                        <a:t>eftir</a:t>
                      </a:r>
                      <a:r>
                        <a:rPr lang="en-GB" sz="900">
                          <a:effectLst/>
                          <a:latin typeface="FiraGO"/>
                        </a:rPr>
                        <a:t> 38,92 </a:t>
                      </a:r>
                      <a:r>
                        <a:rPr lang="en-GB" sz="900" err="1">
                          <a:effectLst/>
                          <a:latin typeface="FiraGO"/>
                        </a:rPr>
                        <a:t>stunda</a:t>
                      </a:r>
                      <a:r>
                        <a:rPr lang="en-GB" sz="900">
                          <a:effectLst/>
                          <a:latin typeface="FiraGO"/>
                        </a:rPr>
                        <a:t> </a:t>
                      </a:r>
                      <a:r>
                        <a:rPr lang="en-GB" sz="900" err="1">
                          <a:effectLst/>
                          <a:latin typeface="FiraGO"/>
                        </a:rPr>
                        <a:t>vinnuskil</a:t>
                      </a:r>
                      <a:endParaRPr lang="en-GB" sz="900">
                        <a:effectLst/>
                        <a:latin typeface="FiraGO"/>
                      </a:endParaRP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2597690426"/>
                  </a:ext>
                </a:extLst>
              </a:tr>
              <a:tr h="218017">
                <a:tc>
                  <a:txBody>
                    <a:bodyPr/>
                    <a:lstStyle/>
                    <a:p>
                      <a:r>
                        <a:rPr lang="en-GB" sz="900" b="1" i="0" err="1">
                          <a:effectLst/>
                          <a:latin typeface="FiraGO SemiBold" panose="020B0503050000020004" pitchFamily="34" charset="0"/>
                          <a:cs typeface="FiraGO SemiBold" panose="020B0503050000020004" pitchFamily="34" charset="0"/>
                        </a:rPr>
                        <a:t>Kaffitímar</a:t>
                      </a:r>
                      <a:r>
                        <a:rPr lang="en-GB" sz="900" b="1" i="0">
                          <a:effectLst/>
                          <a:latin typeface="FiraGO SemiBold" panose="020B0503050000020004" pitchFamily="34" charset="0"/>
                          <a:cs typeface="FiraGO SemiBold" panose="020B0503050000020004" pitchFamily="34" charset="0"/>
                        </a:rPr>
                        <a:t> per </a:t>
                      </a:r>
                      <a:r>
                        <a:rPr lang="en-GB" sz="900" b="1" i="0" err="1">
                          <a:effectLst/>
                          <a:latin typeface="FiraGO SemiBold" panose="020B0503050000020004" pitchFamily="34" charset="0"/>
                          <a:cs typeface="FiraGO SemiBold" panose="020B0503050000020004" pitchFamily="34" charset="0"/>
                        </a:rPr>
                        <a:t>vakt</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panose="020B0503050000020004" pitchFamily="34" charset="0"/>
                        </a:rPr>
                        <a:t>0,42 (25 </a:t>
                      </a:r>
                      <a:r>
                        <a:rPr lang="en-GB" sz="900" err="1">
                          <a:effectLst/>
                          <a:latin typeface="FiraGO" panose="020B0503050000020004" pitchFamily="34" charset="0"/>
                        </a:rPr>
                        <a:t>mín</a:t>
                      </a:r>
                      <a:r>
                        <a:rPr lang="en-GB" sz="900">
                          <a:effectLst/>
                          <a:latin typeface="FiraGO" panose="020B0503050000020004" pitchFamily="34" charset="0"/>
                        </a:rPr>
                        <a:t>)</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330750410"/>
                  </a:ext>
                </a:extLst>
              </a:tr>
              <a:tr h="218017">
                <a:tc>
                  <a:txBody>
                    <a:bodyPr/>
                    <a:lstStyle/>
                    <a:p>
                      <a:r>
                        <a:rPr lang="en-GB" sz="900" b="1" i="0" err="1">
                          <a:effectLst/>
                          <a:latin typeface="FiraGO SemiBold"/>
                          <a:cs typeface="FiraGO SemiBold" panose="020B0503050000020004" pitchFamily="34" charset="0"/>
                        </a:rPr>
                        <a:t>Kaffitímar</a:t>
                      </a:r>
                      <a:r>
                        <a:rPr lang="en-GB" sz="900" b="1" i="0">
                          <a:effectLst/>
                          <a:latin typeface="FiraGO SemiBold"/>
                          <a:cs typeface="FiraGO SemiBold" panose="020B0503050000020004" pitchFamily="34" charset="0"/>
                        </a:rPr>
                        <a:t> per </a:t>
                      </a:r>
                      <a:r>
                        <a:rPr lang="en-GB" sz="900" b="1" i="0" err="1">
                          <a:effectLst/>
                          <a:latin typeface="FiraGO SemiBold"/>
                          <a:cs typeface="FiraGO SemiBold" panose="020B0503050000020004" pitchFamily="34" charset="0"/>
                        </a:rPr>
                        <a:t>klst</a:t>
                      </a:r>
                      <a:r>
                        <a:rPr lang="en-GB" sz="900" b="1" i="0">
                          <a:effectLst/>
                          <a:latin typeface="FiraGO SemiBold"/>
                          <a:cs typeface="FiraGO SemiBold" panose="020B0503050000020004" pitchFamily="34" charset="0"/>
                        </a:rPr>
                        <a:t> í </a:t>
                      </a:r>
                      <a:r>
                        <a:rPr lang="en-GB" sz="900" b="1" i="0" err="1">
                          <a:effectLst/>
                          <a:latin typeface="FiraGO SemiBold"/>
                          <a:cs typeface="FiraGO SemiBold" panose="020B0503050000020004" pitchFamily="34" charset="0"/>
                        </a:rPr>
                        <a:t>yfirvinnu</a:t>
                      </a:r>
                      <a:endParaRPr lang="en-GB" sz="900" b="1" i="0">
                        <a:effectLst/>
                        <a:latin typeface="FiraGO SemiBold"/>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panose="020B0503050000020004" pitchFamily="34" charset="0"/>
                        </a:rPr>
                        <a:t>0,10 (12 </a:t>
                      </a:r>
                      <a:r>
                        <a:rPr lang="en-GB" sz="900" err="1">
                          <a:effectLst/>
                          <a:latin typeface="FiraGO" panose="020B0503050000020004" pitchFamily="34" charset="0"/>
                        </a:rPr>
                        <a:t>mín</a:t>
                      </a:r>
                      <a:r>
                        <a:rPr lang="en-GB" sz="900">
                          <a:effectLst/>
                          <a:latin typeface="FiraGO" panose="020B0503050000020004" pitchFamily="34" charset="0"/>
                        </a:rPr>
                        <a:t>)</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1349988208"/>
                  </a:ext>
                </a:extLst>
              </a:tr>
              <a:tr h="218017">
                <a:tc>
                  <a:txBody>
                    <a:bodyPr/>
                    <a:lstStyle/>
                    <a:p>
                      <a:r>
                        <a:rPr lang="en-GB" sz="900" b="1" i="0" err="1">
                          <a:effectLst/>
                          <a:latin typeface="FiraGO SemiBold" panose="020B0503050000020004" pitchFamily="34" charset="0"/>
                          <a:cs typeface="FiraGO SemiBold" panose="020B0503050000020004" pitchFamily="34" charset="0"/>
                        </a:rPr>
                        <a:t>Aukatímar</a:t>
                      </a:r>
                      <a:r>
                        <a:rPr lang="en-GB" sz="900" b="1" i="0">
                          <a:effectLst/>
                          <a:latin typeface="FiraGO SemiBold" panose="020B0503050000020004" pitchFamily="34" charset="0"/>
                          <a:cs typeface="FiraGO SemiBold" panose="020B0503050000020004" pitchFamily="34" charset="0"/>
                        </a:rPr>
                        <a:t> &lt;</a:t>
                      </a:r>
                      <a:r>
                        <a:rPr lang="en-GB" sz="900" b="1" i="0" err="1">
                          <a:effectLst/>
                          <a:latin typeface="FiraGO SemiBold" panose="020B0503050000020004" pitchFamily="34" charset="0"/>
                          <a:cs typeface="FiraGO SemiBold" panose="020B0503050000020004" pitchFamily="34" charset="0"/>
                        </a:rPr>
                        <a:t>sólarhringur</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a:rPr>
                        <a:t>3 </a:t>
                      </a:r>
                      <a:r>
                        <a:rPr lang="en-GB" sz="900" err="1">
                          <a:effectLst/>
                          <a:latin typeface="FiraGO"/>
                        </a:rPr>
                        <a:t>klst</a:t>
                      </a:r>
                      <a:r>
                        <a:rPr lang="en-GB" sz="900">
                          <a:effectLst/>
                          <a:latin typeface="FiraGO"/>
                        </a:rPr>
                        <a:t>. í </a:t>
                      </a:r>
                      <a:r>
                        <a:rPr lang="en-GB" sz="900" err="1">
                          <a:effectLst/>
                          <a:latin typeface="FiraGO"/>
                        </a:rPr>
                        <a:t>yfirvinnu</a:t>
                      </a:r>
                      <a:endParaRPr lang="en-GB" sz="900">
                        <a:effectLst/>
                        <a:latin typeface="FiraGO"/>
                      </a:endParaRP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err="1">
                          <a:effectLst/>
                          <a:latin typeface="FiraGO" panose="020B0503050000020004" pitchFamily="34" charset="0"/>
                        </a:rPr>
                        <a:t>Breytingargjald</a:t>
                      </a:r>
                      <a:r>
                        <a:rPr lang="en-GB" sz="900">
                          <a:effectLst/>
                          <a:latin typeface="FiraGO" panose="020B0503050000020004" pitchFamily="34" charset="0"/>
                        </a:rPr>
                        <a:t> 2% </a:t>
                      </a:r>
                      <a:r>
                        <a:rPr lang="en-GB" sz="900" err="1">
                          <a:effectLst/>
                          <a:latin typeface="FiraGO" panose="020B0503050000020004" pitchFamily="34" charset="0"/>
                        </a:rPr>
                        <a:t>af</a:t>
                      </a:r>
                      <a:r>
                        <a:rPr lang="en-GB" sz="900">
                          <a:effectLst/>
                          <a:latin typeface="FiraGO" panose="020B0503050000020004" pitchFamily="34" charset="0"/>
                        </a:rPr>
                        <a:t> </a:t>
                      </a:r>
                      <a:r>
                        <a:rPr lang="en-GB" sz="900" err="1">
                          <a:effectLst/>
                          <a:latin typeface="FiraGO" panose="020B0503050000020004" pitchFamily="34" charset="0"/>
                        </a:rPr>
                        <a:t>mánaðarlaunum</a:t>
                      </a:r>
                      <a:endParaRPr lang="en-GB" sz="900">
                        <a:effectLst/>
                        <a:latin typeface="FiraGO" panose="020B0503050000020004" pitchFamily="34" charset="0"/>
                      </a:endParaRP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286018002"/>
                  </a:ext>
                </a:extLst>
              </a:tr>
              <a:tr h="218017">
                <a:tc>
                  <a:txBody>
                    <a:bodyPr/>
                    <a:lstStyle/>
                    <a:p>
                      <a:r>
                        <a:rPr lang="en-GB" sz="900" b="1" i="0" err="1">
                          <a:effectLst/>
                          <a:latin typeface="FiraGO SemiBold" panose="020B0503050000020004" pitchFamily="34" charset="0"/>
                          <a:cs typeface="FiraGO SemiBold" panose="020B0503050000020004" pitchFamily="34" charset="0"/>
                        </a:rPr>
                        <a:t>Aukatímar</a:t>
                      </a:r>
                      <a:r>
                        <a:rPr lang="en-GB" sz="900" b="1" i="0">
                          <a:effectLst/>
                          <a:latin typeface="FiraGO SemiBold" panose="020B0503050000020004" pitchFamily="34" charset="0"/>
                          <a:cs typeface="FiraGO SemiBold" panose="020B0503050000020004" pitchFamily="34" charset="0"/>
                        </a:rPr>
                        <a:t> &lt;</a:t>
                      </a:r>
                      <a:r>
                        <a:rPr lang="en-GB" sz="900" b="1" i="0" err="1">
                          <a:effectLst/>
                          <a:latin typeface="FiraGO SemiBold" panose="020B0503050000020004" pitchFamily="34" charset="0"/>
                          <a:cs typeface="FiraGO SemiBold" panose="020B0503050000020004" pitchFamily="34" charset="0"/>
                        </a:rPr>
                        <a:t>vika</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a:rPr>
                        <a:t>2 </a:t>
                      </a:r>
                      <a:r>
                        <a:rPr lang="en-GB" sz="900" err="1">
                          <a:effectLst/>
                          <a:latin typeface="FiraGO"/>
                        </a:rPr>
                        <a:t>klst</a:t>
                      </a:r>
                      <a:r>
                        <a:rPr lang="en-GB" sz="900">
                          <a:effectLst/>
                          <a:latin typeface="FiraGO"/>
                        </a:rPr>
                        <a:t>. í </a:t>
                      </a:r>
                      <a:r>
                        <a:rPr lang="en-GB" sz="900" err="1">
                          <a:effectLst/>
                          <a:latin typeface="FiraGO"/>
                        </a:rPr>
                        <a:t>yfirvinnu</a:t>
                      </a:r>
                      <a:endParaRPr lang="en-GB" sz="900">
                        <a:effectLst/>
                        <a:latin typeface="FiraGO"/>
                      </a:endParaRP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err="1">
                          <a:effectLst/>
                          <a:latin typeface="FiraGO" panose="020B0503050000020004" pitchFamily="34" charset="0"/>
                        </a:rPr>
                        <a:t>Breytingargjald</a:t>
                      </a:r>
                      <a:r>
                        <a:rPr lang="en-GB" sz="900">
                          <a:effectLst/>
                          <a:latin typeface="FiraGO" panose="020B0503050000020004" pitchFamily="34" charset="0"/>
                        </a:rPr>
                        <a:t> 1,3% </a:t>
                      </a:r>
                      <a:r>
                        <a:rPr lang="en-GB" sz="900" err="1">
                          <a:effectLst/>
                          <a:latin typeface="FiraGO" panose="020B0503050000020004" pitchFamily="34" charset="0"/>
                        </a:rPr>
                        <a:t>af</a:t>
                      </a:r>
                      <a:r>
                        <a:rPr lang="en-GB" sz="900">
                          <a:effectLst/>
                          <a:latin typeface="FiraGO" panose="020B0503050000020004" pitchFamily="34" charset="0"/>
                        </a:rPr>
                        <a:t> </a:t>
                      </a:r>
                      <a:r>
                        <a:rPr lang="en-GB" sz="900" err="1">
                          <a:effectLst/>
                          <a:latin typeface="FiraGO" panose="020B0503050000020004" pitchFamily="34" charset="0"/>
                        </a:rPr>
                        <a:t>mánaðarlaunum</a:t>
                      </a:r>
                      <a:endParaRPr lang="en-GB" sz="900">
                        <a:effectLst/>
                        <a:latin typeface="FiraGO" panose="020B0503050000020004" pitchFamily="34" charset="0"/>
                      </a:endParaRP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2757226776"/>
                  </a:ext>
                </a:extLst>
              </a:tr>
              <a:tr h="0">
                <a:tc>
                  <a:txBody>
                    <a:bodyPr/>
                    <a:lstStyle/>
                    <a:p>
                      <a:r>
                        <a:rPr lang="en-GB" sz="900" b="1" i="0" err="1">
                          <a:effectLst/>
                          <a:latin typeface="FiraGO SemiBold" panose="020B0503050000020004" pitchFamily="34" charset="0"/>
                          <a:cs typeface="FiraGO SemiBold" panose="020B0503050000020004" pitchFamily="34" charset="0"/>
                        </a:rPr>
                        <a:t>Refsitímar</a:t>
                      </a:r>
                      <a:r>
                        <a:rPr lang="en-GB" sz="900" b="1" i="0">
                          <a:effectLst/>
                          <a:latin typeface="FiraGO SemiBold" panose="020B0503050000020004" pitchFamily="34" charset="0"/>
                          <a:cs typeface="FiraGO SemiBold" panose="020B0503050000020004" pitchFamily="34" charset="0"/>
                        </a:rPr>
                        <a:t> </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a:rPr>
                        <a:t>2 </a:t>
                      </a:r>
                      <a:r>
                        <a:rPr lang="en-GB" sz="900" err="1">
                          <a:effectLst/>
                          <a:latin typeface="FiraGO"/>
                        </a:rPr>
                        <a:t>klst</a:t>
                      </a:r>
                      <a:r>
                        <a:rPr lang="en-GB" sz="900">
                          <a:effectLst/>
                          <a:latin typeface="FiraGO"/>
                        </a:rPr>
                        <a:t>. í </a:t>
                      </a:r>
                      <a:r>
                        <a:rPr lang="en-GB" sz="900" err="1">
                          <a:effectLst/>
                          <a:latin typeface="FiraGO"/>
                        </a:rPr>
                        <a:t>yfirvinnu</a:t>
                      </a:r>
                      <a:endParaRPr lang="en-GB" sz="900">
                        <a:effectLst/>
                        <a:latin typeface="FiraGO"/>
                      </a:endParaRP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err="1">
                          <a:effectLst/>
                          <a:latin typeface="FiraGO" panose="020B0503050000020004" pitchFamily="34" charset="0"/>
                        </a:rPr>
                        <a:t>Breytingargjald</a:t>
                      </a:r>
                      <a:r>
                        <a:rPr lang="en-GB" sz="900">
                          <a:effectLst/>
                          <a:latin typeface="FiraGO" panose="020B0503050000020004" pitchFamily="34" charset="0"/>
                        </a:rPr>
                        <a:t> 1,3% </a:t>
                      </a:r>
                      <a:r>
                        <a:rPr lang="en-GB" sz="900" err="1">
                          <a:effectLst/>
                          <a:latin typeface="FiraGO" panose="020B0503050000020004" pitchFamily="34" charset="0"/>
                        </a:rPr>
                        <a:t>af</a:t>
                      </a:r>
                      <a:r>
                        <a:rPr lang="en-GB" sz="900">
                          <a:effectLst/>
                          <a:latin typeface="FiraGO" panose="020B0503050000020004" pitchFamily="34" charset="0"/>
                        </a:rPr>
                        <a:t> </a:t>
                      </a:r>
                      <a:r>
                        <a:rPr lang="en-GB" sz="900" err="1">
                          <a:effectLst/>
                          <a:latin typeface="FiraGO" panose="020B0503050000020004" pitchFamily="34" charset="0"/>
                        </a:rPr>
                        <a:t>mánaðarlaunum</a:t>
                      </a:r>
                      <a:endParaRPr lang="en-GB" sz="900">
                        <a:effectLst/>
                        <a:latin typeface="FiraGO" panose="020B0503050000020004" pitchFamily="34" charset="0"/>
                      </a:endParaRP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363196601"/>
                  </a:ext>
                </a:extLst>
              </a:tr>
            </a:tbl>
          </a:graphicData>
        </a:graphic>
      </p:graphicFrame>
    </p:spTree>
    <p:extLst>
      <p:ext uri="{BB962C8B-B14F-4D97-AF65-F5344CB8AC3E}">
        <p14:creationId xmlns:p14="http://schemas.microsoft.com/office/powerpoint/2010/main" val="734192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 Placeholder 4">
            <a:extLst>
              <a:ext uri="{FF2B5EF4-FFF2-40B4-BE49-F238E27FC236}">
                <a16:creationId xmlns:a16="http://schemas.microsoft.com/office/drawing/2014/main" id="{9C8E7FDD-8C84-41E2-970E-3565B877F273}"/>
              </a:ext>
            </a:extLst>
          </p:cNvPr>
          <p:cNvSpPr>
            <a:spLocks noGrp="1"/>
          </p:cNvSpPr>
          <p:nvPr>
            <p:ph type="body" sz="quarter" idx="10"/>
          </p:nvPr>
        </p:nvSpPr>
        <p:spPr>
          <a:xfrm>
            <a:off x="695323" y="2886740"/>
            <a:ext cx="5514091" cy="1304019"/>
          </a:xfrm>
        </p:spPr>
        <p:txBody>
          <a:bodyPr/>
          <a:lstStyle/>
          <a:p>
            <a:r>
              <a:rPr lang="en-GB" err="1"/>
              <a:t>Betri</a:t>
            </a:r>
            <a:r>
              <a:rPr lang="en-GB"/>
              <a:t> </a:t>
            </a:r>
            <a:r>
              <a:rPr lang="en-GB" err="1"/>
              <a:t>vinnutími</a:t>
            </a:r>
            <a:r>
              <a:rPr lang="en-GB"/>
              <a:t> </a:t>
            </a:r>
          </a:p>
          <a:p>
            <a:r>
              <a:rPr lang="en-GB" err="1"/>
              <a:t>vaktavinnufólks</a:t>
            </a:r>
            <a:endParaRPr lang="en-GB"/>
          </a:p>
          <a:p>
            <a:endParaRPr lang="en-GB"/>
          </a:p>
          <a:p>
            <a:endParaRPr lang="en-GB"/>
          </a:p>
          <a:p>
            <a:r>
              <a:rPr lang="en-GB" err="1"/>
              <a:t>Kynning</a:t>
            </a:r>
            <a:r>
              <a:rPr lang="en-GB"/>
              <a:t> </a:t>
            </a:r>
            <a:r>
              <a:rPr lang="en-GB" err="1"/>
              <a:t>fyrir</a:t>
            </a:r>
            <a:r>
              <a:rPr lang="en-GB"/>
              <a:t> </a:t>
            </a:r>
            <a:r>
              <a:rPr lang="en-GB" err="1"/>
              <a:t>starfsfólk</a:t>
            </a:r>
            <a:endParaRPr lang="en-GB"/>
          </a:p>
          <a:p>
            <a:endParaRPr lang="en-IS"/>
          </a:p>
        </p:txBody>
      </p:sp>
    </p:spTree>
    <p:extLst>
      <p:ext uri="{BB962C8B-B14F-4D97-AF65-F5344CB8AC3E}">
        <p14:creationId xmlns:p14="http://schemas.microsoft.com/office/powerpoint/2010/main" val="2494165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8F497B-C3AC-40A9-A708-24FFD6C072FA}"/>
              </a:ext>
            </a:extLst>
          </p:cNvPr>
          <p:cNvSpPr>
            <a:spLocks noGrp="1"/>
          </p:cNvSpPr>
          <p:nvPr>
            <p:ph type="body" sz="quarter" idx="10"/>
          </p:nvPr>
        </p:nvSpPr>
        <p:spPr>
          <a:xfrm>
            <a:off x="1078095" y="3096228"/>
            <a:ext cx="9038178" cy="1729399"/>
          </a:xfrm>
        </p:spPr>
        <p:txBody>
          <a:bodyPr/>
          <a:lstStyle/>
          <a:p>
            <a:r>
              <a:rPr lang="is-IS"/>
              <a:t>Vegferðin </a:t>
            </a:r>
            <a:r>
              <a:rPr lang="is-IS" err="1"/>
              <a:t>framundan</a:t>
            </a:r>
            <a:endParaRPr lang="is-IS"/>
          </a:p>
        </p:txBody>
      </p:sp>
      <p:sp>
        <p:nvSpPr>
          <p:cNvPr id="4" name="Textastaðgengill 3">
            <a:extLst>
              <a:ext uri="{FF2B5EF4-FFF2-40B4-BE49-F238E27FC236}">
                <a16:creationId xmlns:a16="http://schemas.microsoft.com/office/drawing/2014/main" id="{81B4268F-5170-4428-8E96-348279F4AE60}"/>
              </a:ext>
            </a:extLst>
          </p:cNvPr>
          <p:cNvSpPr>
            <a:spLocks noGrp="1"/>
          </p:cNvSpPr>
          <p:nvPr>
            <p:ph type="body" sz="quarter" idx="11"/>
          </p:nvPr>
        </p:nvSpPr>
        <p:spPr/>
        <p:txBody>
          <a:bodyPr/>
          <a:lstStyle/>
          <a:p>
            <a:r>
              <a:rPr lang="is-IS"/>
              <a:t>Myndband 5</a:t>
            </a:r>
          </a:p>
        </p:txBody>
      </p:sp>
    </p:spTree>
    <p:extLst>
      <p:ext uri="{BB962C8B-B14F-4D97-AF65-F5344CB8AC3E}">
        <p14:creationId xmlns:p14="http://schemas.microsoft.com/office/powerpoint/2010/main" val="2328049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F6D376-74C9-1245-B949-10CC21B0404B}"/>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0481F8E3-4637-4B4B-B01F-642DE09F359D}"/>
              </a:ext>
            </a:extLst>
          </p:cNvPr>
          <p:cNvSpPr>
            <a:spLocks noGrp="1"/>
          </p:cNvSpPr>
          <p:nvPr>
            <p:ph type="body" sz="quarter" idx="12"/>
          </p:nvPr>
        </p:nvSpPr>
        <p:spPr>
          <a:xfrm>
            <a:off x="1141590" y="888146"/>
            <a:ext cx="10728518" cy="789927"/>
          </a:xfrm>
        </p:spPr>
        <p:txBody>
          <a:bodyPr/>
          <a:lstStyle/>
          <a:p>
            <a:r>
              <a:rPr lang="en-GB" err="1"/>
              <a:t>Undirbúningur</a:t>
            </a:r>
            <a:r>
              <a:rPr lang="en-GB"/>
              <a:t>, </a:t>
            </a:r>
            <a:r>
              <a:rPr lang="en-GB" err="1"/>
              <a:t>innleiðing</a:t>
            </a:r>
            <a:r>
              <a:rPr lang="en-GB"/>
              <a:t>, </a:t>
            </a:r>
            <a:r>
              <a:rPr lang="en-GB" err="1"/>
              <a:t>eftirfylgni</a:t>
            </a:r>
            <a:r>
              <a:rPr lang="en-GB"/>
              <a:t> </a:t>
            </a:r>
            <a:r>
              <a:rPr lang="en-GB" err="1"/>
              <a:t>og</a:t>
            </a:r>
            <a:r>
              <a:rPr lang="en-GB"/>
              <a:t> </a:t>
            </a:r>
            <a:r>
              <a:rPr lang="en-GB" err="1"/>
              <a:t>endurskoðun</a:t>
            </a:r>
            <a:endParaRPr lang="en-IS"/>
          </a:p>
        </p:txBody>
      </p:sp>
      <p:sp>
        <p:nvSpPr>
          <p:cNvPr id="6" name="TextBox 5">
            <a:extLst>
              <a:ext uri="{FF2B5EF4-FFF2-40B4-BE49-F238E27FC236}">
                <a16:creationId xmlns:a16="http://schemas.microsoft.com/office/drawing/2014/main" id="{ADBD0896-B9CC-D643-B3AB-EF48060B5268}"/>
              </a:ext>
            </a:extLst>
          </p:cNvPr>
          <p:cNvSpPr txBox="1"/>
          <p:nvPr/>
        </p:nvSpPr>
        <p:spPr>
          <a:xfrm>
            <a:off x="965675" y="5409488"/>
            <a:ext cx="1666429" cy="697370"/>
          </a:xfrm>
          <a:prstGeom prst="rect">
            <a:avLst/>
          </a:prstGeom>
          <a:noFill/>
        </p:spPr>
        <p:txBody>
          <a:bodyPr wrap="square" rtlCol="0">
            <a:spAutoFit/>
          </a:bodyPr>
          <a:lstStyle/>
          <a:p>
            <a:pPr>
              <a:lnSpc>
                <a:spcPts val="1640"/>
              </a:lnSpc>
            </a:pPr>
            <a:r>
              <a:rPr lang="en-GB" sz="1200" err="1">
                <a:latin typeface="FiraGO Light" panose="020B0403050000020004" pitchFamily="34" charset="0"/>
                <a:cs typeface="FiraGO Light" panose="020B0403050000020004" pitchFamily="34" charset="0"/>
              </a:rPr>
              <a:t>Útbúa</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leiðbeiningar</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og</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stuðningsefni</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fyrir</a:t>
            </a:r>
            <a:r>
              <a:rPr lang="en-GB" sz="1200">
                <a:latin typeface="FiraGO Light" panose="020B0403050000020004" pitchFamily="34" charset="0"/>
                <a:cs typeface="FiraGO Light" panose="020B0403050000020004" pitchFamily="34" charset="0"/>
              </a:rPr>
              <a:t> 1. </a:t>
            </a:r>
            <a:r>
              <a:rPr lang="en-GB" sz="1200" err="1">
                <a:latin typeface="FiraGO Light" panose="020B0403050000020004" pitchFamily="34" charset="0"/>
                <a:cs typeface="FiraGO Light" panose="020B0403050000020004" pitchFamily="34" charset="0"/>
              </a:rPr>
              <a:t>október</a:t>
            </a:r>
            <a:r>
              <a:rPr lang="en-GB" sz="1200">
                <a:latin typeface="FiraGO Light" panose="020B0403050000020004" pitchFamily="34" charset="0"/>
                <a:cs typeface="FiraGO Light" panose="020B0403050000020004" pitchFamily="34" charset="0"/>
              </a:rPr>
              <a:t> 2020</a:t>
            </a:r>
            <a:endParaRPr lang="en-IS" sz="1200">
              <a:latin typeface="FiraGO Light" panose="020B0403050000020004" pitchFamily="34" charset="0"/>
              <a:cs typeface="FiraGO Light" panose="020B0403050000020004" pitchFamily="34" charset="0"/>
            </a:endParaRPr>
          </a:p>
        </p:txBody>
      </p:sp>
      <p:sp>
        <p:nvSpPr>
          <p:cNvPr id="8" name="TextBox 7">
            <a:extLst>
              <a:ext uri="{FF2B5EF4-FFF2-40B4-BE49-F238E27FC236}">
                <a16:creationId xmlns:a16="http://schemas.microsoft.com/office/drawing/2014/main" id="{F78F8B1F-ECC2-5F44-9E49-A131F5D6D6B7}"/>
              </a:ext>
            </a:extLst>
          </p:cNvPr>
          <p:cNvSpPr txBox="1"/>
          <p:nvPr/>
        </p:nvSpPr>
        <p:spPr>
          <a:xfrm>
            <a:off x="3247402" y="5409488"/>
            <a:ext cx="1666429" cy="492186"/>
          </a:xfrm>
          <a:prstGeom prst="rect">
            <a:avLst/>
          </a:prstGeom>
          <a:noFill/>
        </p:spPr>
        <p:txBody>
          <a:bodyPr wrap="square" rtlCol="0">
            <a:spAutoFit/>
          </a:bodyPr>
          <a:lstStyle/>
          <a:p>
            <a:pPr>
              <a:lnSpc>
                <a:spcPts val="1640"/>
              </a:lnSpc>
            </a:pPr>
            <a:r>
              <a:rPr lang="en-GB" sz="1200" err="1">
                <a:latin typeface="FiraGO Light" panose="020B0403050000020004" pitchFamily="34" charset="0"/>
                <a:cs typeface="FiraGO Light" panose="020B0403050000020004" pitchFamily="34" charset="0"/>
              </a:rPr>
              <a:t>Fræðsla</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og</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ráðgjöf</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fram</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að</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gildistöku</a:t>
            </a:r>
            <a:endParaRPr lang="en-IS" sz="1200">
              <a:latin typeface="FiraGO Light" panose="020B0403050000020004" pitchFamily="34" charset="0"/>
              <a:cs typeface="FiraGO Light" panose="020B0403050000020004" pitchFamily="34" charset="0"/>
            </a:endParaRPr>
          </a:p>
        </p:txBody>
      </p:sp>
      <p:sp>
        <p:nvSpPr>
          <p:cNvPr id="9" name="TextBox 8">
            <a:extLst>
              <a:ext uri="{FF2B5EF4-FFF2-40B4-BE49-F238E27FC236}">
                <a16:creationId xmlns:a16="http://schemas.microsoft.com/office/drawing/2014/main" id="{411E3912-0C40-534E-8CAB-BE92567547AC}"/>
              </a:ext>
            </a:extLst>
          </p:cNvPr>
          <p:cNvSpPr txBox="1"/>
          <p:nvPr/>
        </p:nvSpPr>
        <p:spPr>
          <a:xfrm>
            <a:off x="5700045" y="5409488"/>
            <a:ext cx="1666429" cy="492186"/>
          </a:xfrm>
          <a:prstGeom prst="rect">
            <a:avLst/>
          </a:prstGeom>
          <a:noFill/>
        </p:spPr>
        <p:txBody>
          <a:bodyPr wrap="square" rtlCol="0">
            <a:spAutoFit/>
          </a:bodyPr>
          <a:lstStyle/>
          <a:p>
            <a:pPr>
              <a:lnSpc>
                <a:spcPts val="1640"/>
              </a:lnSpc>
            </a:pPr>
            <a:r>
              <a:rPr lang="en-GB" sz="1200" b="1" err="1">
                <a:latin typeface="FiraGO SemiBold" panose="020B0503050000020004" pitchFamily="34" charset="0"/>
                <a:cs typeface="FiraGO SemiBold" panose="020B0503050000020004" pitchFamily="34" charset="0"/>
              </a:rPr>
              <a:t>Nýtt</a:t>
            </a:r>
            <a:r>
              <a:rPr lang="en-GB" sz="1200" b="1">
                <a:latin typeface="FiraGO SemiBold" panose="020B0503050000020004" pitchFamily="34" charset="0"/>
                <a:cs typeface="FiraGO SemiBold" panose="020B0503050000020004" pitchFamily="34" charset="0"/>
              </a:rPr>
              <a:t> </a:t>
            </a:r>
            <a:r>
              <a:rPr lang="en-GB" sz="1200" b="1" err="1">
                <a:latin typeface="FiraGO SemiBold" panose="020B0503050000020004" pitchFamily="34" charset="0"/>
                <a:cs typeface="FiraGO SemiBold" panose="020B0503050000020004" pitchFamily="34" charset="0"/>
              </a:rPr>
              <a:t>kerfi</a:t>
            </a:r>
            <a:r>
              <a:rPr lang="en-GB" sz="1200" b="1">
                <a:latin typeface="FiraGO SemiBold" panose="020B0503050000020004" pitchFamily="34" charset="0"/>
                <a:cs typeface="FiraGO SemiBold" panose="020B0503050000020004" pitchFamily="34" charset="0"/>
              </a:rPr>
              <a:t> </a:t>
            </a:r>
            <a:r>
              <a:rPr lang="en-GB" sz="1200" b="1" err="1">
                <a:latin typeface="FiraGO SemiBold" panose="020B0503050000020004" pitchFamily="34" charset="0"/>
                <a:cs typeface="FiraGO SemiBold" panose="020B0503050000020004" pitchFamily="34" charset="0"/>
              </a:rPr>
              <a:t>tekur</a:t>
            </a:r>
            <a:r>
              <a:rPr lang="en-GB" sz="1200" b="1">
                <a:latin typeface="FiraGO SemiBold" panose="020B0503050000020004" pitchFamily="34" charset="0"/>
                <a:cs typeface="FiraGO SemiBold" panose="020B0503050000020004" pitchFamily="34" charset="0"/>
              </a:rPr>
              <a:t> </a:t>
            </a:r>
            <a:br>
              <a:rPr lang="en-GB" sz="1200" b="1">
                <a:latin typeface="FiraGO SemiBold" panose="020B0503050000020004" pitchFamily="34" charset="0"/>
                <a:cs typeface="FiraGO SemiBold" panose="020B0503050000020004" pitchFamily="34" charset="0"/>
              </a:rPr>
            </a:br>
            <a:r>
              <a:rPr lang="en-GB" sz="1200" b="1" err="1">
                <a:latin typeface="FiraGO SemiBold" panose="020B0503050000020004" pitchFamily="34" charset="0"/>
                <a:cs typeface="FiraGO SemiBold" panose="020B0503050000020004" pitchFamily="34" charset="0"/>
              </a:rPr>
              <a:t>gildi</a:t>
            </a:r>
            <a:r>
              <a:rPr lang="en-GB" sz="1200" b="1">
                <a:latin typeface="FiraGO SemiBold" panose="020B0503050000020004" pitchFamily="34" charset="0"/>
                <a:cs typeface="FiraGO SemiBold" panose="020B0503050000020004" pitchFamily="34" charset="0"/>
              </a:rPr>
              <a:t> 1. </a:t>
            </a:r>
            <a:r>
              <a:rPr lang="en-GB" sz="1200" b="1" err="1">
                <a:latin typeface="FiraGO SemiBold" panose="020B0503050000020004" pitchFamily="34" charset="0"/>
                <a:cs typeface="FiraGO SemiBold" panose="020B0503050000020004" pitchFamily="34" charset="0"/>
              </a:rPr>
              <a:t>maí</a:t>
            </a:r>
            <a:r>
              <a:rPr lang="en-GB" sz="1200" b="1">
                <a:latin typeface="FiraGO SemiBold" panose="020B0503050000020004" pitchFamily="34" charset="0"/>
                <a:cs typeface="FiraGO SemiBold" panose="020B0503050000020004" pitchFamily="34" charset="0"/>
              </a:rPr>
              <a:t> 2021</a:t>
            </a:r>
            <a:endParaRPr lang="en-IS" sz="1200" b="1">
              <a:latin typeface="FiraGO SemiBold" panose="020B0503050000020004" pitchFamily="34" charset="0"/>
              <a:cs typeface="FiraGO SemiBold" panose="020B0503050000020004" pitchFamily="34" charset="0"/>
            </a:endParaRPr>
          </a:p>
        </p:txBody>
      </p:sp>
      <p:sp>
        <p:nvSpPr>
          <p:cNvPr id="10" name="TextBox 9">
            <a:extLst>
              <a:ext uri="{FF2B5EF4-FFF2-40B4-BE49-F238E27FC236}">
                <a16:creationId xmlns:a16="http://schemas.microsoft.com/office/drawing/2014/main" id="{068B6619-E05D-424B-BA25-21F01C7742EE}"/>
              </a:ext>
            </a:extLst>
          </p:cNvPr>
          <p:cNvSpPr txBox="1"/>
          <p:nvPr/>
        </p:nvSpPr>
        <p:spPr>
          <a:xfrm>
            <a:off x="7494662" y="5409488"/>
            <a:ext cx="1760433" cy="697370"/>
          </a:xfrm>
          <a:prstGeom prst="rect">
            <a:avLst/>
          </a:prstGeom>
          <a:noFill/>
        </p:spPr>
        <p:txBody>
          <a:bodyPr wrap="square" rtlCol="0">
            <a:spAutoFit/>
          </a:bodyPr>
          <a:lstStyle/>
          <a:p>
            <a:pPr>
              <a:lnSpc>
                <a:spcPts val="1640"/>
              </a:lnSpc>
            </a:pPr>
            <a:r>
              <a:rPr lang="en-GB" sz="1200" err="1">
                <a:latin typeface="FiraGO Light" panose="020B0403050000020004" pitchFamily="34" charset="0"/>
                <a:cs typeface="FiraGO Light" panose="020B0403050000020004" pitchFamily="34" charset="0"/>
              </a:rPr>
              <a:t>Ábendingar</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úrlausnar-efni</a:t>
            </a:r>
            <a:r>
              <a:rPr lang="en-GB" sz="1200">
                <a:latin typeface="FiraGO Light" panose="020B0403050000020004" pitchFamily="34" charset="0"/>
                <a:cs typeface="FiraGO Light" panose="020B0403050000020004" pitchFamily="34" charset="0"/>
              </a:rPr>
              <a:t>, mat </a:t>
            </a:r>
            <a:r>
              <a:rPr lang="en-GB" sz="1200" err="1">
                <a:latin typeface="FiraGO Light" panose="020B0403050000020004" pitchFamily="34" charset="0"/>
                <a:cs typeface="FiraGO Light" panose="020B0403050000020004" pitchFamily="34" charset="0"/>
              </a:rPr>
              <a:t>á</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framgangi</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breytinga</a:t>
            </a:r>
            <a:endParaRPr lang="en-IS" sz="1200">
              <a:latin typeface="FiraGO Light" panose="020B0403050000020004" pitchFamily="34" charset="0"/>
              <a:cs typeface="FiraGO Light" panose="020B0403050000020004" pitchFamily="34" charset="0"/>
            </a:endParaRPr>
          </a:p>
        </p:txBody>
      </p:sp>
      <p:sp>
        <p:nvSpPr>
          <p:cNvPr id="11" name="TextBox 10">
            <a:extLst>
              <a:ext uri="{FF2B5EF4-FFF2-40B4-BE49-F238E27FC236}">
                <a16:creationId xmlns:a16="http://schemas.microsoft.com/office/drawing/2014/main" id="{1E88B9B4-5370-E04D-A268-ACFA0CC78C50}"/>
              </a:ext>
            </a:extLst>
          </p:cNvPr>
          <p:cNvSpPr txBox="1"/>
          <p:nvPr/>
        </p:nvSpPr>
        <p:spPr>
          <a:xfrm>
            <a:off x="9861847" y="5409488"/>
            <a:ext cx="1760433" cy="697370"/>
          </a:xfrm>
          <a:prstGeom prst="rect">
            <a:avLst/>
          </a:prstGeom>
          <a:noFill/>
        </p:spPr>
        <p:txBody>
          <a:bodyPr wrap="square" rtlCol="0">
            <a:spAutoFit/>
          </a:bodyPr>
          <a:lstStyle/>
          <a:p>
            <a:pPr>
              <a:lnSpc>
                <a:spcPts val="1640"/>
              </a:lnSpc>
            </a:pPr>
            <a:r>
              <a:rPr lang="en-GB" sz="1200" err="1">
                <a:latin typeface="FiraGO Light" panose="020B0403050000020004" pitchFamily="34" charset="0"/>
                <a:cs typeface="FiraGO Light" panose="020B0403050000020004" pitchFamily="34" charset="0"/>
              </a:rPr>
              <a:t>Endurskoðun</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fyrir</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lok</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samningstímans</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sem</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er</a:t>
            </a:r>
            <a:r>
              <a:rPr lang="en-GB" sz="1200">
                <a:latin typeface="FiraGO Light" panose="020B0403050000020004" pitchFamily="34" charset="0"/>
                <a:cs typeface="FiraGO Light" panose="020B0403050000020004" pitchFamily="34" charset="0"/>
              </a:rPr>
              <a:t> 31. mars 2023</a:t>
            </a:r>
            <a:endParaRPr lang="en-IS" sz="1200">
              <a:latin typeface="FiraGO Light" panose="020B0403050000020004" pitchFamily="34" charset="0"/>
              <a:cs typeface="FiraGO Light" panose="020B0403050000020004" pitchFamily="34" charset="0"/>
            </a:endParaRPr>
          </a:p>
        </p:txBody>
      </p:sp>
    </p:spTree>
    <p:extLst>
      <p:ext uri="{BB962C8B-B14F-4D97-AF65-F5344CB8AC3E}">
        <p14:creationId xmlns:p14="http://schemas.microsoft.com/office/powerpoint/2010/main" val="2544331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ynd 2">
            <a:extLst>
              <a:ext uri="{FF2B5EF4-FFF2-40B4-BE49-F238E27FC236}">
                <a16:creationId xmlns:a16="http://schemas.microsoft.com/office/drawing/2014/main" id="{724AA7C5-E622-4A75-89BC-8D22F54A8EE9}"/>
              </a:ext>
            </a:extLst>
          </p:cNvPr>
          <p:cNvPicPr>
            <a:picLocks noChangeAspect="1"/>
          </p:cNvPicPr>
          <p:nvPr/>
        </p:nvPicPr>
        <p:blipFill rotWithShape="1">
          <a:blip r:embed="rId3"/>
          <a:srcRect t="10380"/>
          <a:stretch/>
        </p:blipFill>
        <p:spPr>
          <a:xfrm>
            <a:off x="2514600" y="1101657"/>
            <a:ext cx="7211916" cy="5371117"/>
          </a:xfrm>
          <a:prstGeom prst="rect">
            <a:avLst/>
          </a:prstGeom>
        </p:spPr>
      </p:pic>
      <p:sp>
        <p:nvSpPr>
          <p:cNvPr id="5" name="Textastaðgengill 4">
            <a:extLst>
              <a:ext uri="{FF2B5EF4-FFF2-40B4-BE49-F238E27FC236}">
                <a16:creationId xmlns:a16="http://schemas.microsoft.com/office/drawing/2014/main" id="{6A20B51F-D83F-4FA5-A66A-2B1C6ECF1C37}"/>
              </a:ext>
            </a:extLst>
          </p:cNvPr>
          <p:cNvSpPr>
            <a:spLocks noGrp="1"/>
          </p:cNvSpPr>
          <p:nvPr>
            <p:ph type="body" sz="quarter" idx="12"/>
          </p:nvPr>
        </p:nvSpPr>
        <p:spPr>
          <a:xfrm>
            <a:off x="1332090" y="385226"/>
            <a:ext cx="9901547" cy="789927"/>
          </a:xfrm>
        </p:spPr>
        <p:txBody>
          <a:bodyPr/>
          <a:lstStyle/>
          <a:p>
            <a:r>
              <a:rPr lang="is-IS"/>
              <a:t>Ferlið við innleiðingu betri vinnutíma í vaktavinnu</a:t>
            </a:r>
          </a:p>
        </p:txBody>
      </p:sp>
    </p:spTree>
    <p:extLst>
      <p:ext uri="{BB962C8B-B14F-4D97-AF65-F5344CB8AC3E}">
        <p14:creationId xmlns:p14="http://schemas.microsoft.com/office/powerpoint/2010/main" val="53800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9BD7F647-CCFC-5F49-AD75-FCA545D2C645}"/>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8FAC2AF1-10A6-334F-BAC7-FEDF195271D9}"/>
              </a:ext>
            </a:extLst>
          </p:cNvPr>
          <p:cNvSpPr>
            <a:spLocks noGrp="1"/>
          </p:cNvSpPr>
          <p:nvPr>
            <p:ph type="body" sz="quarter" idx="12"/>
          </p:nvPr>
        </p:nvSpPr>
        <p:spPr/>
        <p:txBody>
          <a:bodyPr/>
          <a:lstStyle/>
          <a:p>
            <a:r>
              <a:rPr lang="en-GB" err="1"/>
              <a:t>Samkomulag</a:t>
            </a:r>
            <a:r>
              <a:rPr lang="en-GB"/>
              <a:t> um </a:t>
            </a:r>
            <a:r>
              <a:rPr lang="en-GB" err="1"/>
              <a:t>útfærslu</a:t>
            </a:r>
            <a:br>
              <a:rPr lang="en-GB"/>
            </a:br>
            <a:r>
              <a:rPr lang="en-GB" err="1"/>
              <a:t>vinnutíma</a:t>
            </a:r>
            <a:r>
              <a:rPr lang="en-GB"/>
              <a:t> </a:t>
            </a:r>
            <a:r>
              <a:rPr lang="en-GB" err="1"/>
              <a:t>vaktavinnufólks</a:t>
            </a:r>
            <a:endParaRPr lang="en-GB"/>
          </a:p>
        </p:txBody>
      </p:sp>
      <p:sp>
        <p:nvSpPr>
          <p:cNvPr id="3" name="Text Placeholder 2">
            <a:extLst>
              <a:ext uri="{FF2B5EF4-FFF2-40B4-BE49-F238E27FC236}">
                <a16:creationId xmlns:a16="http://schemas.microsoft.com/office/drawing/2014/main" id="{9C7DB9D8-D33B-934C-9AAF-E93664D3E954}"/>
              </a:ext>
            </a:extLst>
          </p:cNvPr>
          <p:cNvSpPr>
            <a:spLocks noGrp="1"/>
          </p:cNvSpPr>
          <p:nvPr>
            <p:ph type="body" sz="quarter" idx="13"/>
          </p:nvPr>
        </p:nvSpPr>
        <p:spPr>
          <a:xfrm>
            <a:off x="1141413" y="2650736"/>
            <a:ext cx="5601031" cy="4592638"/>
          </a:xfrm>
        </p:spPr>
        <p:txBody>
          <a:bodyPr lIns="91440" tIns="45720" rIns="91440" bIns="45720" anchor="t"/>
          <a:lstStyle/>
          <a:p>
            <a:r>
              <a:rPr lang="is-IS" sz="2000">
                <a:latin typeface="FiraGO Book"/>
              </a:rPr>
              <a:t>Í kjarasamningum vorið 2020 var samið um miklar breytingar á vinnutíma vaktavinnufólks.</a:t>
            </a:r>
            <a:endParaRPr lang="en-US" sz="2000">
              <a:latin typeface="FiraGO Book"/>
            </a:endParaRPr>
          </a:p>
          <a:p>
            <a:endParaRPr lang="is-IS" sz="2000"/>
          </a:p>
          <a:p>
            <a:r>
              <a:rPr lang="is-IS" sz="2000">
                <a:latin typeface="FiraGO Book"/>
              </a:rPr>
              <a:t>Breytingar verða gerðar á vinnufyrirkomulagi og launamyndunarkerfi í vaktavinnu til að bæta starfsumhverfi starfsfólks og stjórnenda og mæta þannig ákalli um betra skipulag vinnutíma.</a:t>
            </a:r>
          </a:p>
        </p:txBody>
      </p:sp>
    </p:spTree>
    <p:extLst>
      <p:ext uri="{BB962C8B-B14F-4D97-AF65-F5344CB8AC3E}">
        <p14:creationId xmlns:p14="http://schemas.microsoft.com/office/powerpoint/2010/main" val="1403621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27ED34-5F04-2B44-9CCF-8B1616D48D42}"/>
              </a:ext>
            </a:extLst>
          </p:cNvPr>
          <p:cNvSpPr>
            <a:spLocks noGrp="1"/>
          </p:cNvSpPr>
          <p:nvPr>
            <p:ph type="body" sz="quarter" idx="12"/>
          </p:nvPr>
        </p:nvSpPr>
        <p:spPr>
          <a:xfrm>
            <a:off x="1141590" y="688121"/>
            <a:ext cx="9901547" cy="789927"/>
          </a:xfrm>
        </p:spPr>
        <p:txBody>
          <a:bodyPr/>
          <a:lstStyle/>
          <a:p>
            <a:r>
              <a:rPr lang="is-IS"/>
              <a:t>Umbótasamtöl</a:t>
            </a:r>
          </a:p>
        </p:txBody>
      </p:sp>
      <p:sp>
        <p:nvSpPr>
          <p:cNvPr id="3" name="Text Placeholder 2">
            <a:extLst>
              <a:ext uri="{FF2B5EF4-FFF2-40B4-BE49-F238E27FC236}">
                <a16:creationId xmlns:a16="http://schemas.microsoft.com/office/drawing/2014/main" id="{8D9BDF9E-9C92-294B-B6DF-25CA3CC765F9}"/>
              </a:ext>
            </a:extLst>
          </p:cNvPr>
          <p:cNvSpPr>
            <a:spLocks noGrp="1"/>
          </p:cNvSpPr>
          <p:nvPr>
            <p:ph type="body" sz="quarter" idx="13"/>
          </p:nvPr>
        </p:nvSpPr>
        <p:spPr>
          <a:xfrm>
            <a:off x="1141590" y="2416832"/>
            <a:ext cx="5127995" cy="5129921"/>
          </a:xfrm>
        </p:spPr>
        <p:txBody>
          <a:bodyPr lIns="91440" tIns="45720" rIns="91440" bIns="45720" anchor="t"/>
          <a:lstStyle/>
          <a:p>
            <a:pPr marL="285750" indent="-285750">
              <a:buFont typeface="Arial" panose="020B0604020202020204" pitchFamily="34" charset="0"/>
              <a:buChar char="•"/>
            </a:pPr>
            <a:r>
              <a:rPr lang="is-IS" sz="2000"/>
              <a:t>Milli starfsfólks og stjórnenda á hverjum vinnustað</a:t>
            </a:r>
            <a:endParaRPr lang="is-IS" sz="2000">
              <a:solidFill>
                <a:srgbClr val="60986E"/>
              </a:solidFill>
            </a:endParaRPr>
          </a:p>
          <a:p>
            <a:pPr marL="285750" indent="-285750">
              <a:buFont typeface="Arial" panose="020B0604020202020204" pitchFamily="34" charset="0"/>
              <a:buChar char="•"/>
            </a:pPr>
            <a:r>
              <a:rPr lang="is-IS" sz="2000">
                <a:solidFill>
                  <a:srgbClr val="09321E"/>
                </a:solidFill>
                <a:latin typeface="FiraGO Book"/>
              </a:rPr>
              <a:t>Byggja á greiningu</a:t>
            </a:r>
          </a:p>
          <a:p>
            <a:pPr marL="285750" indent="-285750">
              <a:buFont typeface="Arial" panose="020B0604020202020204" pitchFamily="34" charset="0"/>
              <a:buChar char="•"/>
            </a:pPr>
            <a:r>
              <a:rPr lang="is-IS" sz="2000">
                <a:solidFill>
                  <a:srgbClr val="09321E"/>
                </a:solidFill>
                <a:latin typeface="FiraGO Book"/>
              </a:rPr>
              <a:t>Fara fram haustið 2020</a:t>
            </a:r>
            <a:endParaRPr lang="is-IS" sz="2000">
              <a:solidFill>
                <a:srgbClr val="092E1E"/>
              </a:solidFill>
            </a:endParaRPr>
          </a:p>
          <a:p>
            <a:pPr marL="285750" indent="-285750">
              <a:buFont typeface="Arial" panose="020B0604020202020204" pitchFamily="34" charset="0"/>
              <a:buChar char="•"/>
            </a:pPr>
            <a:r>
              <a:rPr lang="is-IS" sz="2000">
                <a:solidFill>
                  <a:srgbClr val="09321E"/>
                </a:solidFill>
                <a:latin typeface="FiraGO Book"/>
              </a:rPr>
              <a:t>Leiðbeiningar má finna á betrivinnutimi.is</a:t>
            </a:r>
            <a:endParaRPr lang="is-IS" sz="2000">
              <a:solidFill>
                <a:srgbClr val="60986E"/>
              </a:solidFill>
              <a:latin typeface="FiraGO Book"/>
            </a:endParaRPr>
          </a:p>
          <a:p>
            <a:endParaRPr lang="en-IS" sz="1400"/>
          </a:p>
        </p:txBody>
      </p:sp>
      <p:pic>
        <p:nvPicPr>
          <p:cNvPr id="6" name="Mynd 5">
            <a:extLst>
              <a:ext uri="{FF2B5EF4-FFF2-40B4-BE49-F238E27FC236}">
                <a16:creationId xmlns:a16="http://schemas.microsoft.com/office/drawing/2014/main" id="{3682CE55-7F64-44E1-89FC-0E91B1819AAF}"/>
              </a:ext>
            </a:extLst>
          </p:cNvPr>
          <p:cNvPicPr>
            <a:picLocks noChangeAspect="1"/>
          </p:cNvPicPr>
          <p:nvPr/>
        </p:nvPicPr>
        <p:blipFill>
          <a:blip r:embed="rId3"/>
          <a:stretch>
            <a:fillRect/>
          </a:stretch>
        </p:blipFill>
        <p:spPr>
          <a:xfrm>
            <a:off x="5645284" y="311284"/>
            <a:ext cx="6546716" cy="6546716"/>
          </a:xfrm>
          <a:prstGeom prst="rect">
            <a:avLst/>
          </a:prstGeom>
        </p:spPr>
      </p:pic>
    </p:spTree>
    <p:extLst>
      <p:ext uri="{BB962C8B-B14F-4D97-AF65-F5344CB8AC3E}">
        <p14:creationId xmlns:p14="http://schemas.microsoft.com/office/powerpoint/2010/main" val="66821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5E43532C-EF25-C348-BB43-98B9D55C9B76}"/>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B03D96E1-9C4B-D546-BE25-92B94825CDF5}"/>
              </a:ext>
            </a:extLst>
          </p:cNvPr>
          <p:cNvSpPr>
            <a:spLocks noGrp="1"/>
          </p:cNvSpPr>
          <p:nvPr>
            <p:ph type="body" sz="quarter" idx="12"/>
          </p:nvPr>
        </p:nvSpPr>
        <p:spPr/>
        <p:txBody>
          <a:bodyPr/>
          <a:lstStyle/>
          <a:p>
            <a:r>
              <a:rPr lang="en-GB" err="1"/>
              <a:t>Aukið</a:t>
            </a:r>
            <a:r>
              <a:rPr lang="en-GB"/>
              <a:t> </a:t>
            </a:r>
            <a:r>
              <a:rPr lang="en-GB" err="1"/>
              <a:t>starfshlutfall</a:t>
            </a:r>
            <a:r>
              <a:rPr lang="en-GB"/>
              <a:t> </a:t>
            </a:r>
            <a:r>
              <a:rPr lang="en-GB" err="1"/>
              <a:t>hlutastarfandi</a:t>
            </a:r>
            <a:endParaRPr lang="en-GB"/>
          </a:p>
          <a:p>
            <a:endParaRPr lang="en-IS"/>
          </a:p>
        </p:txBody>
      </p:sp>
      <p:sp>
        <p:nvSpPr>
          <p:cNvPr id="3" name="Text Placeholder 2">
            <a:extLst>
              <a:ext uri="{FF2B5EF4-FFF2-40B4-BE49-F238E27FC236}">
                <a16:creationId xmlns:a16="http://schemas.microsoft.com/office/drawing/2014/main" id="{650F7E35-5164-834B-A637-0F5EE463D09D}"/>
              </a:ext>
            </a:extLst>
          </p:cNvPr>
          <p:cNvSpPr>
            <a:spLocks noGrp="1"/>
          </p:cNvSpPr>
          <p:nvPr>
            <p:ph type="body" sz="quarter" idx="13"/>
          </p:nvPr>
        </p:nvSpPr>
        <p:spPr>
          <a:xfrm>
            <a:off x="1141413" y="2575744"/>
            <a:ext cx="4840643" cy="4592638"/>
          </a:xfrm>
        </p:spPr>
        <p:txBody>
          <a:bodyPr/>
          <a:lstStyle/>
          <a:p>
            <a:r>
              <a:rPr lang="en-GB" sz="1800" err="1"/>
              <a:t>Betri</a:t>
            </a:r>
            <a:r>
              <a:rPr lang="en-GB" sz="1800"/>
              <a:t> </a:t>
            </a:r>
            <a:r>
              <a:rPr lang="en-GB" sz="1800" err="1"/>
              <a:t>vinnutími</a:t>
            </a:r>
            <a:r>
              <a:rPr lang="en-GB" sz="1800"/>
              <a:t> </a:t>
            </a:r>
            <a:r>
              <a:rPr lang="en-GB" sz="1800" err="1"/>
              <a:t>vaktavinnufólks</a:t>
            </a:r>
            <a:r>
              <a:rPr lang="en-GB" sz="1800"/>
              <a:t> </a:t>
            </a:r>
            <a:r>
              <a:rPr lang="en-GB" sz="1800" err="1"/>
              <a:t>eykur</a:t>
            </a:r>
            <a:r>
              <a:rPr lang="en-GB" sz="1800"/>
              <a:t> </a:t>
            </a:r>
            <a:r>
              <a:rPr lang="en-GB" sz="1800" err="1"/>
              <a:t>möguleika</a:t>
            </a:r>
            <a:r>
              <a:rPr lang="en-GB" sz="1800"/>
              <a:t> </a:t>
            </a:r>
            <a:r>
              <a:rPr lang="en-GB" sz="1800" err="1"/>
              <a:t>hlutastarfandi</a:t>
            </a:r>
            <a:r>
              <a:rPr lang="en-GB" sz="1800"/>
              <a:t> </a:t>
            </a:r>
            <a:r>
              <a:rPr lang="en-GB" sz="1800" err="1"/>
              <a:t>til</a:t>
            </a:r>
            <a:r>
              <a:rPr lang="en-GB" sz="1800"/>
              <a:t> </a:t>
            </a:r>
            <a:r>
              <a:rPr lang="en-GB" sz="1800" err="1"/>
              <a:t>að</a:t>
            </a:r>
            <a:r>
              <a:rPr lang="en-GB" sz="1800"/>
              <a:t> </a:t>
            </a:r>
            <a:r>
              <a:rPr lang="en-GB" sz="1800" err="1"/>
              <a:t>vinna</a:t>
            </a:r>
            <a:r>
              <a:rPr lang="en-GB" sz="1800"/>
              <a:t> </a:t>
            </a:r>
            <a:r>
              <a:rPr lang="en-GB" sz="1800" err="1"/>
              <a:t>hærra</a:t>
            </a:r>
            <a:r>
              <a:rPr lang="en-GB" sz="1800"/>
              <a:t> </a:t>
            </a:r>
            <a:r>
              <a:rPr lang="en-GB" sz="1800" err="1"/>
              <a:t>starfshlutfall</a:t>
            </a:r>
            <a:r>
              <a:rPr lang="en-GB" sz="1800"/>
              <a:t> </a:t>
            </a:r>
            <a:r>
              <a:rPr lang="en-GB" sz="1800" err="1"/>
              <a:t>en</a:t>
            </a:r>
            <a:r>
              <a:rPr lang="en-GB" sz="1800"/>
              <a:t> </a:t>
            </a:r>
            <a:r>
              <a:rPr lang="en-GB" sz="1800" err="1"/>
              <a:t>áður</a:t>
            </a:r>
            <a:r>
              <a:rPr lang="en-GB" sz="1800"/>
              <a:t> </a:t>
            </a:r>
            <a:r>
              <a:rPr lang="en-GB" sz="1800" err="1"/>
              <a:t>og</a:t>
            </a:r>
            <a:r>
              <a:rPr lang="en-GB" sz="1800"/>
              <a:t> </a:t>
            </a:r>
            <a:r>
              <a:rPr lang="en-GB" sz="1800" err="1"/>
              <a:t>þannig</a:t>
            </a:r>
            <a:r>
              <a:rPr lang="en-GB" sz="1800"/>
              <a:t> </a:t>
            </a:r>
            <a:r>
              <a:rPr lang="en-GB" sz="1800" err="1"/>
              <a:t>hækka</a:t>
            </a:r>
            <a:r>
              <a:rPr lang="en-GB" sz="1800"/>
              <a:t> </a:t>
            </a:r>
            <a:r>
              <a:rPr lang="en-GB" sz="1800" err="1"/>
              <a:t>tekjur</a:t>
            </a:r>
            <a:r>
              <a:rPr lang="en-GB" sz="1800"/>
              <a:t> </a:t>
            </a:r>
            <a:r>
              <a:rPr lang="en-GB" sz="1800" err="1"/>
              <a:t>sínar</a:t>
            </a:r>
            <a:r>
              <a:rPr lang="en-GB" sz="1800"/>
              <a:t>.</a:t>
            </a:r>
          </a:p>
          <a:p>
            <a:endParaRPr lang="en-GB" sz="1800"/>
          </a:p>
          <a:p>
            <a:r>
              <a:rPr lang="en-GB" sz="1800" err="1"/>
              <a:t>Það</a:t>
            </a:r>
            <a:r>
              <a:rPr lang="en-GB" sz="1800"/>
              <a:t> </a:t>
            </a:r>
            <a:r>
              <a:rPr lang="en-GB" sz="1800" err="1"/>
              <a:t>er</a:t>
            </a:r>
            <a:r>
              <a:rPr lang="en-GB" sz="1800"/>
              <a:t> </a:t>
            </a:r>
            <a:r>
              <a:rPr lang="en-GB" sz="1800" err="1"/>
              <a:t>réttur</a:t>
            </a:r>
            <a:r>
              <a:rPr lang="en-GB" sz="1800"/>
              <a:t> </a:t>
            </a:r>
            <a:r>
              <a:rPr lang="en-GB" sz="1800" err="1"/>
              <a:t>hlutastarfandi</a:t>
            </a:r>
            <a:r>
              <a:rPr lang="en-GB" sz="1800"/>
              <a:t> </a:t>
            </a:r>
            <a:r>
              <a:rPr lang="en-GB" sz="1800" err="1"/>
              <a:t>við</a:t>
            </a:r>
            <a:r>
              <a:rPr lang="en-GB" sz="1800"/>
              <a:t> </a:t>
            </a:r>
            <a:r>
              <a:rPr lang="en-GB" sz="1800" err="1"/>
              <a:t>upptöku</a:t>
            </a:r>
            <a:r>
              <a:rPr lang="en-GB" sz="1800"/>
              <a:t> </a:t>
            </a:r>
            <a:r>
              <a:rPr lang="en-GB" sz="1800" err="1"/>
              <a:t>betri</a:t>
            </a:r>
            <a:r>
              <a:rPr lang="en-GB" sz="1800"/>
              <a:t> </a:t>
            </a:r>
            <a:r>
              <a:rPr lang="en-GB" sz="1800" err="1"/>
              <a:t>vinnutíma</a:t>
            </a:r>
            <a:r>
              <a:rPr lang="en-GB" sz="1800"/>
              <a:t> </a:t>
            </a:r>
            <a:r>
              <a:rPr lang="en-GB" sz="1800" err="1"/>
              <a:t>vaktavinnufólks</a:t>
            </a:r>
            <a:r>
              <a:rPr lang="en-GB" sz="1800"/>
              <a:t> </a:t>
            </a:r>
            <a:r>
              <a:rPr lang="en-GB" sz="1800" err="1"/>
              <a:t>að</a:t>
            </a:r>
            <a:r>
              <a:rPr lang="en-GB" sz="1800"/>
              <a:t> </a:t>
            </a:r>
            <a:r>
              <a:rPr lang="en-GB" sz="1800" err="1"/>
              <a:t>hækka</a:t>
            </a:r>
            <a:r>
              <a:rPr lang="en-GB" sz="1800"/>
              <a:t> </a:t>
            </a:r>
            <a:r>
              <a:rPr lang="en-GB" sz="1800" err="1"/>
              <a:t>starfshlutfall</a:t>
            </a:r>
            <a:r>
              <a:rPr lang="en-GB" sz="1800"/>
              <a:t> </a:t>
            </a:r>
            <a:r>
              <a:rPr lang="en-GB" sz="1800" err="1"/>
              <a:t>sitt</a:t>
            </a:r>
            <a:r>
              <a:rPr lang="en-GB" sz="1800"/>
              <a:t> </a:t>
            </a:r>
            <a:r>
              <a:rPr lang="en-GB" sz="1800" err="1"/>
              <a:t>sem</a:t>
            </a:r>
            <a:r>
              <a:rPr lang="en-GB" sz="1800"/>
              <a:t> </a:t>
            </a:r>
            <a:r>
              <a:rPr lang="en-GB" sz="1800" err="1"/>
              <a:t>nemur</a:t>
            </a:r>
            <a:r>
              <a:rPr lang="en-GB" sz="1800"/>
              <a:t> </a:t>
            </a:r>
            <a:r>
              <a:rPr lang="en-GB" sz="1800" err="1"/>
              <a:t>a.m.k</a:t>
            </a:r>
            <a:r>
              <a:rPr lang="en-GB" sz="1800"/>
              <a:t>. </a:t>
            </a:r>
            <a:r>
              <a:rPr lang="en-GB" sz="1800" err="1"/>
              <a:t>styttingu</a:t>
            </a:r>
            <a:r>
              <a:rPr lang="en-GB" sz="1800"/>
              <a:t> </a:t>
            </a:r>
            <a:r>
              <a:rPr lang="en-GB" sz="1800" err="1"/>
              <a:t>vinnuvikunnar</a:t>
            </a:r>
            <a:r>
              <a:rPr lang="en-GB" sz="1800"/>
              <a:t>.</a:t>
            </a:r>
          </a:p>
          <a:p>
            <a:endParaRPr lang="en-IS" sz="1800"/>
          </a:p>
        </p:txBody>
      </p:sp>
    </p:spTree>
    <p:extLst>
      <p:ext uri="{BB962C8B-B14F-4D97-AF65-F5344CB8AC3E}">
        <p14:creationId xmlns:p14="http://schemas.microsoft.com/office/powerpoint/2010/main" val="966234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gn, room, shirt&#10;&#10;Description automatically generated">
            <a:extLst>
              <a:ext uri="{FF2B5EF4-FFF2-40B4-BE49-F238E27FC236}">
                <a16:creationId xmlns:a16="http://schemas.microsoft.com/office/drawing/2014/main" id="{57D7409C-1DB5-DC4B-8F9D-64DC0726391F}"/>
              </a:ext>
            </a:extLst>
          </p:cNvPr>
          <p:cNvPicPr>
            <a:picLocks noChangeAspect="1"/>
          </p:cNvPicPr>
          <p:nvPr/>
        </p:nvPicPr>
        <p:blipFill>
          <a:blip r:embed="rId3"/>
          <a:stretch>
            <a:fillRect/>
          </a:stretch>
        </p:blipFill>
        <p:spPr>
          <a:xfrm>
            <a:off x="-142875" y="-178594"/>
            <a:ext cx="12192000" cy="6858000"/>
          </a:xfrm>
          <a:prstGeom prst="rect">
            <a:avLst/>
          </a:prstGeom>
        </p:spPr>
      </p:pic>
      <p:sp>
        <p:nvSpPr>
          <p:cNvPr id="2" name="Text Placeholder 1">
            <a:extLst>
              <a:ext uri="{FF2B5EF4-FFF2-40B4-BE49-F238E27FC236}">
                <a16:creationId xmlns:a16="http://schemas.microsoft.com/office/drawing/2014/main" id="{81469C6B-F04F-D948-AF56-8B1404C282E5}"/>
              </a:ext>
            </a:extLst>
          </p:cNvPr>
          <p:cNvSpPr>
            <a:spLocks noGrp="1"/>
          </p:cNvSpPr>
          <p:nvPr>
            <p:ph type="body" sz="quarter" idx="12"/>
          </p:nvPr>
        </p:nvSpPr>
        <p:spPr>
          <a:xfrm>
            <a:off x="1198741" y="973871"/>
            <a:ext cx="4173360" cy="789927"/>
          </a:xfrm>
        </p:spPr>
        <p:txBody>
          <a:bodyPr/>
          <a:lstStyle/>
          <a:p>
            <a:r>
              <a:rPr lang="is-IS"/>
              <a:t>1. maí 2021</a:t>
            </a:r>
          </a:p>
        </p:txBody>
      </p:sp>
    </p:spTree>
    <p:extLst>
      <p:ext uri="{BB962C8B-B14F-4D97-AF65-F5344CB8AC3E}">
        <p14:creationId xmlns:p14="http://schemas.microsoft.com/office/powerpoint/2010/main" val="816632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D96E1-9C4B-D546-BE25-92B94825CDF5}"/>
              </a:ext>
            </a:extLst>
          </p:cNvPr>
          <p:cNvSpPr>
            <a:spLocks noGrp="1"/>
          </p:cNvSpPr>
          <p:nvPr>
            <p:ph type="body" sz="quarter" idx="12"/>
          </p:nvPr>
        </p:nvSpPr>
        <p:spPr>
          <a:xfrm>
            <a:off x="991571" y="588695"/>
            <a:ext cx="9901547" cy="789927"/>
          </a:xfrm>
        </p:spPr>
        <p:txBody>
          <a:bodyPr/>
          <a:lstStyle/>
          <a:p>
            <a:r>
              <a:rPr lang="is-IS"/>
              <a:t>Forsendur breytinganna</a:t>
            </a:r>
          </a:p>
          <a:p>
            <a:endParaRPr lang="en-IS"/>
          </a:p>
        </p:txBody>
      </p:sp>
      <p:sp>
        <p:nvSpPr>
          <p:cNvPr id="3" name="Text Placeholder 2">
            <a:extLst>
              <a:ext uri="{FF2B5EF4-FFF2-40B4-BE49-F238E27FC236}">
                <a16:creationId xmlns:a16="http://schemas.microsoft.com/office/drawing/2014/main" id="{650F7E35-5164-834B-A637-0F5EE463D09D}"/>
              </a:ext>
            </a:extLst>
          </p:cNvPr>
          <p:cNvSpPr>
            <a:spLocks noGrp="1"/>
          </p:cNvSpPr>
          <p:nvPr>
            <p:ph type="body" sz="quarter" idx="13"/>
          </p:nvPr>
        </p:nvSpPr>
        <p:spPr>
          <a:xfrm>
            <a:off x="890302" y="1587400"/>
            <a:ext cx="5052042" cy="4222078"/>
          </a:xfrm>
        </p:spPr>
        <p:txBody>
          <a:bodyPr/>
          <a:lstStyle/>
          <a:p>
            <a:endParaRPr lang="en-GB"/>
          </a:p>
          <a:p>
            <a:pPr marL="285750" indent="-285750" algn="just" fontAlgn="base">
              <a:buFont typeface="Wingdings" panose="05000000000000000000" pitchFamily="2" charset="2"/>
              <a:buChar char="ü"/>
            </a:pPr>
            <a:r>
              <a:rPr lang="is-IS" sz="2000" b="1">
                <a:solidFill>
                  <a:srgbClr val="000000"/>
                </a:solidFill>
                <a:latin typeface="Calibri" panose="020F0502020204030204" pitchFamily="34" charset="0"/>
              </a:rPr>
              <a:t>Umbótasamtal</a:t>
            </a:r>
            <a:r>
              <a:rPr lang="is-IS" sz="2000">
                <a:solidFill>
                  <a:srgbClr val="000000"/>
                </a:solidFill>
                <a:latin typeface="Calibri" panose="020F0502020204030204" pitchFamily="34" charset="0"/>
              </a:rPr>
              <a:t> – Útgangspunktur er þörf starfseminnar, þjónustunnar, skjólstæðinga</a:t>
            </a:r>
          </a:p>
          <a:p>
            <a:pPr marL="285750" indent="-285750" algn="just" fontAlgn="base">
              <a:buFont typeface="Wingdings" panose="05000000000000000000" pitchFamily="2" charset="2"/>
              <a:buChar char="ü"/>
            </a:pPr>
            <a:endParaRPr lang="is-IS" sz="2000">
              <a:solidFill>
                <a:srgbClr val="000000"/>
              </a:solidFill>
              <a:latin typeface="Calibri" panose="020F0502020204030204" pitchFamily="34" charset="0"/>
            </a:endParaRPr>
          </a:p>
          <a:p>
            <a:pPr marL="285750" indent="-285750" algn="just" fontAlgn="base">
              <a:buFont typeface="Wingdings" panose="05000000000000000000" pitchFamily="2" charset="2"/>
              <a:buChar char="ü"/>
            </a:pPr>
            <a:r>
              <a:rPr lang="is-IS" sz="2000">
                <a:solidFill>
                  <a:srgbClr val="000000"/>
                </a:solidFill>
                <a:latin typeface="Calibri" panose="020F0502020204030204" pitchFamily="34" charset="0"/>
              </a:rPr>
              <a:t>Starfsfólk í hlutastarfi á rétt á að hækka starfshlutfall sitt sem nemur a.m.k. styttingu vinnuviku (10-12%) við upptöku betri vinnutíma í vaktavinnu</a:t>
            </a:r>
          </a:p>
          <a:p>
            <a:pPr marL="285750" indent="-285750" algn="just" rtl="0" fontAlgn="base">
              <a:buFont typeface="Wingdings" panose="05000000000000000000" pitchFamily="2" charset="2"/>
              <a:buChar char="ü"/>
            </a:pPr>
            <a:endParaRPr lang="is-IS" sz="2000" b="0" i="0" noProof="1">
              <a:solidFill>
                <a:srgbClr val="000000"/>
              </a:solidFill>
              <a:effectLst/>
              <a:latin typeface="Calibri" panose="020F0502020204030204" pitchFamily="34" charset="0"/>
            </a:endParaRPr>
          </a:p>
          <a:p>
            <a:pPr marL="285750" indent="-285750" algn="just" rtl="0" fontAlgn="base">
              <a:buFont typeface="Wingdings" panose="05000000000000000000" pitchFamily="2" charset="2"/>
              <a:buChar char="ü"/>
            </a:pPr>
            <a:r>
              <a:rPr lang="is-IS" sz="2000" b="0" i="0" noProof="1">
                <a:solidFill>
                  <a:srgbClr val="000000"/>
                </a:solidFill>
                <a:effectLst/>
                <a:latin typeface="Calibri" panose="020F0502020204030204" pitchFamily="34" charset="0"/>
              </a:rPr>
              <a:t>Kostnaður vegna yfirvinnu lækki og að mönnunargatinu verði mætt á dagvinnutíma</a:t>
            </a:r>
            <a:endParaRPr lang="is-IS" sz="1800" b="0" i="0" noProof="1">
              <a:solidFill>
                <a:srgbClr val="000000"/>
              </a:solidFill>
              <a:effectLst/>
              <a:latin typeface="Segoe UI" panose="020B0502040204020203" pitchFamily="34" charset="0"/>
            </a:endParaRPr>
          </a:p>
          <a:p>
            <a:endParaRPr lang="en-GB" sz="1800"/>
          </a:p>
          <a:p>
            <a:pPr algn="just" fontAlgn="base"/>
            <a:endParaRPr lang="is-IS" sz="2000">
              <a:solidFill>
                <a:srgbClr val="000000"/>
              </a:solidFill>
              <a:latin typeface="Calibri" panose="020F0502020204030204" pitchFamily="34" charset="0"/>
            </a:endParaRPr>
          </a:p>
        </p:txBody>
      </p:sp>
      <p:pic>
        <p:nvPicPr>
          <p:cNvPr id="6" name="Mynd 5">
            <a:extLst>
              <a:ext uri="{FF2B5EF4-FFF2-40B4-BE49-F238E27FC236}">
                <a16:creationId xmlns:a16="http://schemas.microsoft.com/office/drawing/2014/main" id="{06663641-8860-42D5-93ED-9793B0E512F2}"/>
              </a:ext>
            </a:extLst>
          </p:cNvPr>
          <p:cNvPicPr>
            <a:picLocks noChangeAspect="1"/>
          </p:cNvPicPr>
          <p:nvPr/>
        </p:nvPicPr>
        <p:blipFill>
          <a:blip r:embed="rId3"/>
          <a:stretch>
            <a:fillRect/>
          </a:stretch>
        </p:blipFill>
        <p:spPr>
          <a:xfrm>
            <a:off x="5727072" y="199176"/>
            <a:ext cx="6858000" cy="6858000"/>
          </a:xfrm>
          <a:prstGeom prst="rect">
            <a:avLst/>
          </a:prstGeom>
        </p:spPr>
      </p:pic>
    </p:spTree>
    <p:extLst>
      <p:ext uri="{BB962C8B-B14F-4D97-AF65-F5344CB8AC3E}">
        <p14:creationId xmlns:p14="http://schemas.microsoft.com/office/powerpoint/2010/main" val="2739382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F6D376-74C9-1245-B949-10CC21B0404B}"/>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0481F8E3-4637-4B4B-B01F-642DE09F359D}"/>
              </a:ext>
            </a:extLst>
          </p:cNvPr>
          <p:cNvSpPr>
            <a:spLocks noGrp="1"/>
          </p:cNvSpPr>
          <p:nvPr>
            <p:ph type="body" sz="quarter" idx="12"/>
          </p:nvPr>
        </p:nvSpPr>
        <p:spPr>
          <a:xfrm>
            <a:off x="1141590" y="888146"/>
            <a:ext cx="10728518" cy="789927"/>
          </a:xfrm>
        </p:spPr>
        <p:txBody>
          <a:bodyPr/>
          <a:lstStyle/>
          <a:p>
            <a:r>
              <a:rPr lang="is-IS"/>
              <a:t>Undirbúningur, innleiðing, eftirfylgni og endurskoðun</a:t>
            </a:r>
          </a:p>
        </p:txBody>
      </p:sp>
      <p:sp>
        <p:nvSpPr>
          <p:cNvPr id="6" name="TextBox 5">
            <a:extLst>
              <a:ext uri="{FF2B5EF4-FFF2-40B4-BE49-F238E27FC236}">
                <a16:creationId xmlns:a16="http://schemas.microsoft.com/office/drawing/2014/main" id="{ADBD0896-B9CC-D643-B3AB-EF48060B5268}"/>
              </a:ext>
            </a:extLst>
          </p:cNvPr>
          <p:cNvSpPr txBox="1"/>
          <p:nvPr/>
        </p:nvSpPr>
        <p:spPr>
          <a:xfrm>
            <a:off x="1204736" y="5418301"/>
            <a:ext cx="1712007" cy="707886"/>
          </a:xfrm>
          <a:prstGeom prst="rect">
            <a:avLst/>
          </a:prstGeom>
          <a:noFill/>
        </p:spPr>
        <p:txBody>
          <a:bodyPr wrap="square" rtlCol="0">
            <a:spAutoFit/>
          </a:bodyPr>
          <a:lstStyle/>
          <a:p>
            <a:pPr>
              <a:lnSpc>
                <a:spcPts val="1640"/>
              </a:lnSpc>
            </a:pPr>
            <a:r>
              <a:rPr lang="is-IS" sz="1400">
                <a:latin typeface="FiraGO Light" panose="020B0403050000020004" pitchFamily="34" charset="0"/>
                <a:cs typeface="FiraGO Light" panose="020B0403050000020004" pitchFamily="34" charset="0"/>
              </a:rPr>
              <a:t>Útbúa leiðbeiningar og stuðningsefni fyrir 1. október 2020</a:t>
            </a:r>
          </a:p>
        </p:txBody>
      </p:sp>
      <p:sp>
        <p:nvSpPr>
          <p:cNvPr id="8" name="TextBox 7">
            <a:extLst>
              <a:ext uri="{FF2B5EF4-FFF2-40B4-BE49-F238E27FC236}">
                <a16:creationId xmlns:a16="http://schemas.microsoft.com/office/drawing/2014/main" id="{F78F8B1F-ECC2-5F44-9E49-A131F5D6D6B7}"/>
              </a:ext>
            </a:extLst>
          </p:cNvPr>
          <p:cNvSpPr txBox="1"/>
          <p:nvPr/>
        </p:nvSpPr>
        <p:spPr>
          <a:xfrm>
            <a:off x="3368845" y="5409488"/>
            <a:ext cx="1666429" cy="502702"/>
          </a:xfrm>
          <a:prstGeom prst="rect">
            <a:avLst/>
          </a:prstGeom>
          <a:noFill/>
        </p:spPr>
        <p:txBody>
          <a:bodyPr wrap="square" rtlCol="0">
            <a:spAutoFit/>
          </a:bodyPr>
          <a:lstStyle/>
          <a:p>
            <a:pPr>
              <a:lnSpc>
                <a:spcPts val="1640"/>
              </a:lnSpc>
            </a:pPr>
            <a:r>
              <a:rPr lang="is-IS" sz="1400">
                <a:latin typeface="FiraGO Light" panose="020B0403050000020004" pitchFamily="34" charset="0"/>
                <a:cs typeface="FiraGO Light" panose="020B0403050000020004" pitchFamily="34" charset="0"/>
              </a:rPr>
              <a:t>Fræðsla og ráðgjöf fram að gildistöku</a:t>
            </a:r>
          </a:p>
        </p:txBody>
      </p:sp>
      <p:sp>
        <p:nvSpPr>
          <p:cNvPr id="9" name="TextBox 8">
            <a:extLst>
              <a:ext uri="{FF2B5EF4-FFF2-40B4-BE49-F238E27FC236}">
                <a16:creationId xmlns:a16="http://schemas.microsoft.com/office/drawing/2014/main" id="{411E3912-0C40-534E-8CAB-BE92567547AC}"/>
              </a:ext>
            </a:extLst>
          </p:cNvPr>
          <p:cNvSpPr txBox="1"/>
          <p:nvPr/>
        </p:nvSpPr>
        <p:spPr>
          <a:xfrm>
            <a:off x="5700045" y="5409488"/>
            <a:ext cx="1666429" cy="502702"/>
          </a:xfrm>
          <a:prstGeom prst="rect">
            <a:avLst/>
          </a:prstGeom>
          <a:noFill/>
        </p:spPr>
        <p:txBody>
          <a:bodyPr wrap="square" rtlCol="0">
            <a:spAutoFit/>
          </a:bodyPr>
          <a:lstStyle/>
          <a:p>
            <a:pPr>
              <a:lnSpc>
                <a:spcPts val="1640"/>
              </a:lnSpc>
            </a:pPr>
            <a:r>
              <a:rPr lang="is-IS" sz="1600" b="1">
                <a:latin typeface="FiraGO SemiBold" panose="020B0503050000020004" pitchFamily="34" charset="0"/>
                <a:cs typeface="FiraGO SemiBold" panose="020B0503050000020004" pitchFamily="34" charset="0"/>
              </a:rPr>
              <a:t>Nýtt kerfi tekur </a:t>
            </a:r>
            <a:br>
              <a:rPr lang="is-IS" sz="1600" b="1">
                <a:latin typeface="FiraGO SemiBold" panose="020B0503050000020004" pitchFamily="34" charset="0"/>
                <a:cs typeface="FiraGO SemiBold" panose="020B0503050000020004" pitchFamily="34" charset="0"/>
              </a:rPr>
            </a:br>
            <a:r>
              <a:rPr lang="is-IS" sz="1600" b="1">
                <a:latin typeface="FiraGO SemiBold" panose="020B0503050000020004" pitchFamily="34" charset="0"/>
                <a:cs typeface="FiraGO SemiBold" panose="020B0503050000020004" pitchFamily="34" charset="0"/>
              </a:rPr>
              <a:t>gildi 1. maí 2021</a:t>
            </a:r>
          </a:p>
        </p:txBody>
      </p:sp>
      <p:sp>
        <p:nvSpPr>
          <p:cNvPr id="10" name="TextBox 9">
            <a:extLst>
              <a:ext uri="{FF2B5EF4-FFF2-40B4-BE49-F238E27FC236}">
                <a16:creationId xmlns:a16="http://schemas.microsoft.com/office/drawing/2014/main" id="{068B6619-E05D-424B-BA25-21F01C7742EE}"/>
              </a:ext>
            </a:extLst>
          </p:cNvPr>
          <p:cNvSpPr txBox="1"/>
          <p:nvPr/>
        </p:nvSpPr>
        <p:spPr>
          <a:xfrm>
            <a:off x="7666112" y="5427114"/>
            <a:ext cx="1760433" cy="707886"/>
          </a:xfrm>
          <a:prstGeom prst="rect">
            <a:avLst/>
          </a:prstGeom>
          <a:noFill/>
        </p:spPr>
        <p:txBody>
          <a:bodyPr wrap="square" rtlCol="0">
            <a:spAutoFit/>
          </a:bodyPr>
          <a:lstStyle/>
          <a:p>
            <a:pPr>
              <a:lnSpc>
                <a:spcPts val="1640"/>
              </a:lnSpc>
            </a:pPr>
            <a:r>
              <a:rPr lang="is-IS" sz="1400">
                <a:latin typeface="FiraGO Light" panose="020B0403050000020004" pitchFamily="34" charset="0"/>
                <a:cs typeface="FiraGO Light" panose="020B0403050000020004" pitchFamily="34" charset="0"/>
              </a:rPr>
              <a:t>Ábendingar, úrlausnarefni, mat á framgangi breytinga</a:t>
            </a:r>
          </a:p>
        </p:txBody>
      </p:sp>
      <p:sp>
        <p:nvSpPr>
          <p:cNvPr id="11" name="TextBox 10">
            <a:extLst>
              <a:ext uri="{FF2B5EF4-FFF2-40B4-BE49-F238E27FC236}">
                <a16:creationId xmlns:a16="http://schemas.microsoft.com/office/drawing/2014/main" id="{1E88B9B4-5370-E04D-A268-ACFA0CC78C50}"/>
              </a:ext>
            </a:extLst>
          </p:cNvPr>
          <p:cNvSpPr txBox="1"/>
          <p:nvPr/>
        </p:nvSpPr>
        <p:spPr>
          <a:xfrm>
            <a:off x="9861847" y="5409488"/>
            <a:ext cx="1760433" cy="707886"/>
          </a:xfrm>
          <a:prstGeom prst="rect">
            <a:avLst/>
          </a:prstGeom>
          <a:noFill/>
        </p:spPr>
        <p:txBody>
          <a:bodyPr wrap="square" rtlCol="0">
            <a:spAutoFit/>
          </a:bodyPr>
          <a:lstStyle/>
          <a:p>
            <a:pPr>
              <a:lnSpc>
                <a:spcPts val="1640"/>
              </a:lnSpc>
            </a:pPr>
            <a:r>
              <a:rPr lang="is-IS" sz="1400">
                <a:latin typeface="FiraGO Light" panose="020B0403050000020004" pitchFamily="34" charset="0"/>
                <a:cs typeface="FiraGO Light" panose="020B0403050000020004" pitchFamily="34" charset="0"/>
              </a:rPr>
              <a:t>Endurskoðun fyrir lok samningstímans sem er 31. mars 2023</a:t>
            </a:r>
          </a:p>
        </p:txBody>
      </p:sp>
    </p:spTree>
    <p:extLst>
      <p:ext uri="{BB962C8B-B14F-4D97-AF65-F5344CB8AC3E}">
        <p14:creationId xmlns:p14="http://schemas.microsoft.com/office/powerpoint/2010/main" val="3639480231"/>
      </p:ext>
    </p:extLst>
  </p:cSld>
  <p:clrMapOvr>
    <a:masterClrMapping/>
  </p:clrMapOvr>
  <mc:AlternateContent xmlns:mc="http://schemas.openxmlformats.org/markup-compatibility/2006" xmlns:p14="http://schemas.microsoft.com/office/powerpoint/2010/main">
    <mc:Choice Requires="p14">
      <p:transition spd="slow" p14:dur="2000" advTm="3133"/>
    </mc:Choice>
    <mc:Fallback xmlns="">
      <p:transition spd="slow" advTm="313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gn, room, shirt&#10;&#10;Description automatically generated">
            <a:extLst>
              <a:ext uri="{FF2B5EF4-FFF2-40B4-BE49-F238E27FC236}">
                <a16:creationId xmlns:a16="http://schemas.microsoft.com/office/drawing/2014/main" id="{57D7409C-1DB5-DC4B-8F9D-64DC0726391F}"/>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81469C6B-F04F-D948-AF56-8B1404C282E5}"/>
              </a:ext>
            </a:extLst>
          </p:cNvPr>
          <p:cNvSpPr>
            <a:spLocks noGrp="1"/>
          </p:cNvSpPr>
          <p:nvPr>
            <p:ph type="body" sz="quarter" idx="12"/>
          </p:nvPr>
        </p:nvSpPr>
        <p:spPr/>
        <p:txBody>
          <a:bodyPr/>
          <a:lstStyle/>
          <a:p>
            <a:r>
              <a:rPr lang="en-GB" err="1"/>
              <a:t>Vinnutími</a:t>
            </a:r>
            <a:endParaRPr lang="en-IS"/>
          </a:p>
        </p:txBody>
      </p:sp>
      <p:sp>
        <p:nvSpPr>
          <p:cNvPr id="3" name="Text Placeholder 2">
            <a:extLst>
              <a:ext uri="{FF2B5EF4-FFF2-40B4-BE49-F238E27FC236}">
                <a16:creationId xmlns:a16="http://schemas.microsoft.com/office/drawing/2014/main" id="{E57D6288-CE19-084D-825C-3E1596C0CB79}"/>
              </a:ext>
            </a:extLst>
          </p:cNvPr>
          <p:cNvSpPr>
            <a:spLocks noGrp="1"/>
          </p:cNvSpPr>
          <p:nvPr>
            <p:ph type="body" sz="quarter" idx="13"/>
          </p:nvPr>
        </p:nvSpPr>
        <p:spPr>
          <a:xfrm>
            <a:off x="1141413" y="1838325"/>
            <a:ext cx="4762998" cy="4592638"/>
          </a:xfrm>
        </p:spPr>
        <p:txBody>
          <a:bodyPr/>
          <a:lstStyle/>
          <a:p>
            <a:r>
              <a:rPr lang="en-GB" err="1"/>
              <a:t>Vinnutími</a:t>
            </a:r>
            <a:r>
              <a:rPr lang="en-GB"/>
              <a:t> </a:t>
            </a:r>
            <a:r>
              <a:rPr lang="en-GB" err="1"/>
              <a:t>vaktavinnufólks</a:t>
            </a:r>
            <a:r>
              <a:rPr lang="en-GB"/>
              <a:t> </a:t>
            </a:r>
            <a:r>
              <a:rPr lang="en-GB" err="1"/>
              <a:t>styttist</a:t>
            </a:r>
            <a:r>
              <a:rPr lang="en-GB"/>
              <a:t> </a:t>
            </a:r>
            <a:r>
              <a:rPr lang="en-GB" err="1"/>
              <a:t>úr</a:t>
            </a:r>
            <a:r>
              <a:rPr lang="en-GB"/>
              <a:t> 40 í 36 </a:t>
            </a:r>
            <a:br>
              <a:rPr lang="en-GB"/>
            </a:br>
            <a:r>
              <a:rPr lang="en-GB" err="1"/>
              <a:t>virkar</a:t>
            </a:r>
            <a:r>
              <a:rPr lang="en-GB"/>
              <a:t> </a:t>
            </a:r>
            <a:r>
              <a:rPr lang="en-GB" err="1"/>
              <a:t>stundir</a:t>
            </a:r>
            <a:r>
              <a:rPr lang="en-GB"/>
              <a:t> á </a:t>
            </a:r>
            <a:r>
              <a:rPr lang="en-GB" err="1"/>
              <a:t>viku</a:t>
            </a:r>
            <a:r>
              <a:rPr lang="en-GB"/>
              <a:t> </a:t>
            </a:r>
            <a:r>
              <a:rPr lang="en-GB" err="1"/>
              <a:t>eða</a:t>
            </a:r>
            <a:r>
              <a:rPr lang="en-GB"/>
              <a:t> </a:t>
            </a:r>
            <a:r>
              <a:rPr lang="en-GB" err="1"/>
              <a:t>úr</a:t>
            </a:r>
            <a:r>
              <a:rPr lang="en-GB"/>
              <a:t> 173,33 í 156 </a:t>
            </a:r>
            <a:r>
              <a:rPr lang="en-GB" err="1"/>
              <a:t>klukkustundir</a:t>
            </a:r>
            <a:r>
              <a:rPr lang="en-GB"/>
              <a:t> </a:t>
            </a:r>
            <a:r>
              <a:rPr lang="en-GB" err="1"/>
              <a:t>að</a:t>
            </a:r>
            <a:r>
              <a:rPr lang="en-GB"/>
              <a:t> </a:t>
            </a:r>
            <a:r>
              <a:rPr lang="en-GB" err="1"/>
              <a:t>meðaltali</a:t>
            </a:r>
            <a:r>
              <a:rPr lang="en-GB"/>
              <a:t> á </a:t>
            </a:r>
            <a:r>
              <a:rPr lang="en-GB" err="1"/>
              <a:t>mánuði</a:t>
            </a:r>
            <a:r>
              <a:rPr lang="en-GB"/>
              <a:t>.</a:t>
            </a:r>
            <a:endParaRPr lang="en-IS"/>
          </a:p>
        </p:txBody>
      </p:sp>
    </p:spTree>
    <p:extLst>
      <p:ext uri="{BB962C8B-B14F-4D97-AF65-F5344CB8AC3E}">
        <p14:creationId xmlns:p14="http://schemas.microsoft.com/office/powerpoint/2010/main" val="197337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ame&#10;&#10;Description automatically generated">
            <a:extLst>
              <a:ext uri="{FF2B5EF4-FFF2-40B4-BE49-F238E27FC236}">
                <a16:creationId xmlns:a16="http://schemas.microsoft.com/office/drawing/2014/main" id="{3868947B-E059-1444-BE25-42AAB716F1D4}"/>
              </a:ext>
            </a:extLst>
          </p:cNvPr>
          <p:cNvPicPr>
            <a:picLocks noChangeAspect="1"/>
          </p:cNvPicPr>
          <p:nvPr/>
        </p:nvPicPr>
        <p:blipFill>
          <a:blip r:embed="rId3"/>
          <a:stretch>
            <a:fillRect/>
          </a:stretch>
        </p:blipFill>
        <p:spPr>
          <a:xfrm>
            <a:off x="-3430" y="3629"/>
            <a:ext cx="12192000" cy="6858000"/>
          </a:xfrm>
          <a:prstGeom prst="rect">
            <a:avLst/>
          </a:prstGeom>
        </p:spPr>
      </p:pic>
      <p:sp>
        <p:nvSpPr>
          <p:cNvPr id="2" name="Text Placeholder 1">
            <a:extLst>
              <a:ext uri="{FF2B5EF4-FFF2-40B4-BE49-F238E27FC236}">
                <a16:creationId xmlns:a16="http://schemas.microsoft.com/office/drawing/2014/main" id="{DF27ED34-5F04-2B44-9CCF-8B1616D48D42}"/>
              </a:ext>
            </a:extLst>
          </p:cNvPr>
          <p:cNvSpPr>
            <a:spLocks noGrp="1"/>
          </p:cNvSpPr>
          <p:nvPr>
            <p:ph type="body" sz="quarter" idx="12"/>
          </p:nvPr>
        </p:nvSpPr>
        <p:spPr>
          <a:xfrm>
            <a:off x="1149040" y="574349"/>
            <a:ext cx="9901547" cy="789927"/>
          </a:xfrm>
        </p:spPr>
        <p:txBody>
          <a:bodyPr/>
          <a:lstStyle/>
          <a:p>
            <a:r>
              <a:rPr lang="is-IS"/>
              <a:t>Markmið og leiðarljós</a:t>
            </a:r>
          </a:p>
        </p:txBody>
      </p:sp>
      <p:sp>
        <p:nvSpPr>
          <p:cNvPr id="3" name="Text Placeholder 2">
            <a:extLst>
              <a:ext uri="{FF2B5EF4-FFF2-40B4-BE49-F238E27FC236}">
                <a16:creationId xmlns:a16="http://schemas.microsoft.com/office/drawing/2014/main" id="{8D9BDF9E-9C92-294B-B6DF-25CA3CC765F9}"/>
              </a:ext>
            </a:extLst>
          </p:cNvPr>
          <p:cNvSpPr>
            <a:spLocks noGrp="1"/>
          </p:cNvSpPr>
          <p:nvPr>
            <p:ph type="body" sz="quarter" idx="13"/>
          </p:nvPr>
        </p:nvSpPr>
        <p:spPr>
          <a:xfrm>
            <a:off x="1149040" y="1359273"/>
            <a:ext cx="6974234" cy="4592638"/>
          </a:xfrm>
        </p:spPr>
        <p:txBody>
          <a:bodyPr/>
          <a:lstStyle/>
          <a:p>
            <a:r>
              <a:rPr lang="is-IS" sz="1800"/>
              <a:t>Markmið breytinganna er að bæta starfsumhverfi og launamyndun vaktavinnufólks með það að leiðarljósi að:</a:t>
            </a:r>
          </a:p>
          <a:p>
            <a:pPr>
              <a:lnSpc>
                <a:spcPct val="150000"/>
              </a:lnSpc>
            </a:pPr>
            <a:r>
              <a:rPr lang="is-IS">
                <a:solidFill>
                  <a:srgbClr val="F18921"/>
                </a:solidFill>
              </a:rPr>
              <a:t>•</a:t>
            </a:r>
            <a:r>
              <a:rPr lang="is-IS"/>
              <a:t> auka öryggi starfsfólks og skjólstæðinga</a:t>
            </a:r>
            <a:br>
              <a:rPr lang="is-IS"/>
            </a:br>
            <a:r>
              <a:rPr lang="is-IS">
                <a:solidFill>
                  <a:srgbClr val="F18921"/>
                </a:solidFill>
              </a:rPr>
              <a:t>•</a:t>
            </a:r>
            <a:r>
              <a:rPr lang="is-IS"/>
              <a:t> vaktavinna verði eftirsóknarverðari</a:t>
            </a:r>
            <a:br>
              <a:rPr lang="is-IS"/>
            </a:br>
            <a:r>
              <a:rPr lang="is-IS">
                <a:solidFill>
                  <a:srgbClr val="F18921"/>
                </a:solidFill>
              </a:rPr>
              <a:t>•</a:t>
            </a:r>
            <a:r>
              <a:rPr lang="is-IS"/>
              <a:t> bæta samþættingu fjölskyldu- og atvinnulífs</a:t>
            </a:r>
            <a:br>
              <a:rPr lang="is-IS"/>
            </a:br>
            <a:r>
              <a:rPr lang="is-IS">
                <a:solidFill>
                  <a:srgbClr val="F18921"/>
                </a:solidFill>
              </a:rPr>
              <a:t>•</a:t>
            </a:r>
            <a:r>
              <a:rPr lang="is-IS"/>
              <a:t> vinnutími og laun taki betur mið af vaktabyrði og verðmæti staðins tíma</a:t>
            </a:r>
            <a:br>
              <a:rPr lang="is-IS"/>
            </a:br>
            <a:r>
              <a:rPr lang="is-IS">
                <a:solidFill>
                  <a:srgbClr val="F18921"/>
                </a:solidFill>
              </a:rPr>
              <a:t>•</a:t>
            </a:r>
            <a:r>
              <a:rPr lang="is-IS"/>
              <a:t> bæta andlega, líkamlega og félagslega heilsu starfsfólks</a:t>
            </a:r>
            <a:br>
              <a:rPr lang="is-IS"/>
            </a:br>
            <a:r>
              <a:rPr lang="is-IS">
                <a:solidFill>
                  <a:srgbClr val="F18921"/>
                </a:solidFill>
              </a:rPr>
              <a:t>•</a:t>
            </a:r>
            <a:r>
              <a:rPr lang="is-IS"/>
              <a:t> bæta starfsumhverfi</a:t>
            </a:r>
            <a:br>
              <a:rPr lang="is-IS"/>
            </a:br>
            <a:r>
              <a:rPr lang="is-IS">
                <a:solidFill>
                  <a:srgbClr val="F18921"/>
                </a:solidFill>
              </a:rPr>
              <a:t>•</a:t>
            </a:r>
            <a:r>
              <a:rPr lang="is-IS"/>
              <a:t> stytta vinnutíma</a:t>
            </a:r>
            <a:br>
              <a:rPr lang="is-IS"/>
            </a:br>
            <a:r>
              <a:rPr lang="is-IS">
                <a:solidFill>
                  <a:srgbClr val="F18921"/>
                </a:solidFill>
              </a:rPr>
              <a:t>•</a:t>
            </a:r>
            <a:r>
              <a:rPr lang="is-IS"/>
              <a:t> auka stöðugleika í </a:t>
            </a:r>
            <a:r>
              <a:rPr lang="is-IS" err="1"/>
              <a:t>mönnun</a:t>
            </a:r>
            <a:br>
              <a:rPr lang="is-IS"/>
            </a:br>
            <a:r>
              <a:rPr lang="is-IS">
                <a:solidFill>
                  <a:srgbClr val="F18921"/>
                </a:solidFill>
              </a:rPr>
              <a:t>•</a:t>
            </a:r>
            <a:r>
              <a:rPr lang="is-IS"/>
              <a:t> gera launamyndunarkerfi einfaldara og gagnsærra</a:t>
            </a:r>
            <a:br>
              <a:rPr lang="is-IS"/>
            </a:br>
            <a:r>
              <a:rPr lang="is-IS">
                <a:solidFill>
                  <a:srgbClr val="F18921"/>
                </a:solidFill>
              </a:rPr>
              <a:t>•</a:t>
            </a:r>
            <a:r>
              <a:rPr lang="is-IS"/>
              <a:t> draga úr þörf og hvata til yfirvinnu</a:t>
            </a:r>
            <a:br>
              <a:rPr lang="is-IS"/>
            </a:br>
            <a:r>
              <a:rPr lang="is-IS">
                <a:solidFill>
                  <a:srgbClr val="F18921"/>
                </a:solidFill>
              </a:rPr>
              <a:t>•</a:t>
            </a:r>
            <a:r>
              <a:rPr lang="is-IS"/>
              <a:t> auka hagkvæmni í nýtingu fjármuna</a:t>
            </a:r>
            <a:br>
              <a:rPr lang="is-IS"/>
            </a:br>
            <a:r>
              <a:rPr lang="is-IS">
                <a:solidFill>
                  <a:srgbClr val="F18921"/>
                </a:solidFill>
              </a:rPr>
              <a:t>•</a:t>
            </a:r>
            <a:r>
              <a:rPr lang="is-IS"/>
              <a:t> bæta gæði opinberrar þjónustu</a:t>
            </a:r>
          </a:p>
        </p:txBody>
      </p:sp>
    </p:spTree>
    <p:extLst>
      <p:ext uri="{BB962C8B-B14F-4D97-AF65-F5344CB8AC3E}">
        <p14:creationId xmlns:p14="http://schemas.microsoft.com/office/powerpoint/2010/main" val="152569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83E9D86E-E8C4-B749-B40C-3708D449D3B1}"/>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D88388E3-546D-B34C-A3F5-ADEB2EFA5A8A}"/>
              </a:ext>
            </a:extLst>
          </p:cNvPr>
          <p:cNvSpPr>
            <a:spLocks noGrp="1"/>
          </p:cNvSpPr>
          <p:nvPr>
            <p:ph type="body" sz="quarter" idx="12"/>
          </p:nvPr>
        </p:nvSpPr>
        <p:spPr/>
        <p:txBody>
          <a:bodyPr/>
          <a:lstStyle/>
          <a:p>
            <a:r>
              <a:rPr lang="en-GB" err="1"/>
              <a:t>Ný</a:t>
            </a:r>
            <a:r>
              <a:rPr lang="en-GB"/>
              <a:t> </a:t>
            </a:r>
            <a:r>
              <a:rPr lang="en-GB" err="1"/>
              <a:t>nálgun</a:t>
            </a:r>
            <a:r>
              <a:rPr lang="en-GB"/>
              <a:t> í </a:t>
            </a:r>
            <a:r>
              <a:rPr lang="en-GB" err="1"/>
              <a:t>vaktavinnu</a:t>
            </a:r>
            <a:endParaRPr lang="en-IS"/>
          </a:p>
        </p:txBody>
      </p:sp>
      <p:sp>
        <p:nvSpPr>
          <p:cNvPr id="3" name="Text Placeholder 2">
            <a:extLst>
              <a:ext uri="{FF2B5EF4-FFF2-40B4-BE49-F238E27FC236}">
                <a16:creationId xmlns:a16="http://schemas.microsoft.com/office/drawing/2014/main" id="{9CF067AF-C722-A940-839C-E7D07711CA3B}"/>
              </a:ext>
            </a:extLst>
          </p:cNvPr>
          <p:cNvSpPr>
            <a:spLocks noGrp="1"/>
          </p:cNvSpPr>
          <p:nvPr>
            <p:ph type="body" sz="quarter" idx="13"/>
          </p:nvPr>
        </p:nvSpPr>
        <p:spPr>
          <a:xfrm>
            <a:off x="1141413" y="1838325"/>
            <a:ext cx="5762821" cy="4592638"/>
          </a:xfrm>
        </p:spPr>
        <p:txBody>
          <a:bodyPr/>
          <a:lstStyle/>
          <a:p>
            <a:r>
              <a:rPr lang="en-GB" sz="2000" err="1"/>
              <a:t>Breytingar</a:t>
            </a:r>
            <a:r>
              <a:rPr lang="en-GB" sz="2000"/>
              <a:t> </a:t>
            </a:r>
            <a:r>
              <a:rPr lang="en-GB" sz="2000" err="1"/>
              <a:t>fjármagnaðar</a:t>
            </a:r>
            <a:r>
              <a:rPr lang="en-GB" sz="2000"/>
              <a:t> </a:t>
            </a:r>
            <a:r>
              <a:rPr lang="en-GB" sz="2000" err="1"/>
              <a:t>með</a:t>
            </a:r>
            <a:r>
              <a:rPr lang="en-GB" sz="2000"/>
              <a:t> </a:t>
            </a:r>
            <a:r>
              <a:rPr lang="en-GB" sz="2000" err="1"/>
              <a:t>framlagi</a:t>
            </a:r>
            <a:r>
              <a:rPr lang="en-GB" sz="2000"/>
              <a:t> </a:t>
            </a:r>
            <a:r>
              <a:rPr lang="en-GB" sz="2000" err="1"/>
              <a:t>launagreiðenda</a:t>
            </a:r>
            <a:r>
              <a:rPr lang="en-GB" sz="2000"/>
              <a:t> og </a:t>
            </a:r>
            <a:r>
              <a:rPr lang="en-GB" sz="2000" err="1"/>
              <a:t>með</a:t>
            </a:r>
            <a:r>
              <a:rPr lang="en-GB" sz="2000"/>
              <a:t> </a:t>
            </a:r>
            <a:r>
              <a:rPr lang="en-GB" sz="2000" err="1"/>
              <a:t>því</a:t>
            </a:r>
            <a:r>
              <a:rPr lang="en-GB" sz="2000"/>
              <a:t> </a:t>
            </a:r>
            <a:r>
              <a:rPr lang="en-GB" sz="2000" err="1"/>
              <a:t>að</a:t>
            </a:r>
            <a:r>
              <a:rPr lang="en-GB" sz="2000"/>
              <a:t> </a:t>
            </a:r>
            <a:r>
              <a:rPr lang="en-GB" sz="2000" err="1"/>
              <a:t>greiðslur</a:t>
            </a:r>
            <a:r>
              <a:rPr lang="en-GB" sz="2000"/>
              <a:t> </a:t>
            </a:r>
            <a:r>
              <a:rPr lang="en-GB" sz="2000" err="1"/>
              <a:t>til</a:t>
            </a:r>
            <a:r>
              <a:rPr lang="en-GB" sz="2000"/>
              <a:t> </a:t>
            </a:r>
            <a:r>
              <a:rPr lang="en-GB" sz="2000" err="1"/>
              <a:t>vaktavinnufólks</a:t>
            </a:r>
            <a:r>
              <a:rPr lang="en-GB" sz="2000"/>
              <a:t> </a:t>
            </a:r>
            <a:r>
              <a:rPr lang="en-GB" sz="2000" err="1"/>
              <a:t>eru</a:t>
            </a:r>
            <a:r>
              <a:rPr lang="en-GB" sz="2000"/>
              <a:t> </a:t>
            </a:r>
            <a:r>
              <a:rPr lang="en-GB" sz="2000" err="1"/>
              <a:t>stokkaðar</a:t>
            </a:r>
            <a:r>
              <a:rPr lang="en-GB" sz="2000"/>
              <a:t> </a:t>
            </a:r>
            <a:r>
              <a:rPr lang="en-GB" sz="2000" err="1"/>
              <a:t>upp</a:t>
            </a:r>
            <a:r>
              <a:rPr lang="en-GB" sz="2000"/>
              <a:t>.</a:t>
            </a:r>
          </a:p>
          <a:p>
            <a:endParaRPr lang="en-GB" sz="2000"/>
          </a:p>
          <a:p>
            <a:r>
              <a:rPr lang="en-GB" sz="2000" err="1"/>
              <a:t>Nýjar</a:t>
            </a:r>
            <a:r>
              <a:rPr lang="en-GB" sz="2000"/>
              <a:t> </a:t>
            </a:r>
            <a:r>
              <a:rPr lang="en-GB" sz="2000" err="1"/>
              <a:t>greiðslur</a:t>
            </a:r>
            <a:r>
              <a:rPr lang="en-GB" sz="2000"/>
              <a:t> </a:t>
            </a:r>
            <a:r>
              <a:rPr lang="en-GB" sz="2000" err="1"/>
              <a:t>eru</a:t>
            </a:r>
            <a:r>
              <a:rPr lang="en-GB" sz="2000"/>
              <a:t> </a:t>
            </a:r>
            <a:r>
              <a:rPr lang="en-GB" sz="2000" err="1"/>
              <a:t>hærra</a:t>
            </a:r>
            <a:r>
              <a:rPr lang="en-GB" sz="2000"/>
              <a:t> </a:t>
            </a:r>
            <a:r>
              <a:rPr lang="en-GB" sz="2000" err="1"/>
              <a:t>vaktaálag</a:t>
            </a:r>
            <a:r>
              <a:rPr lang="en-GB" sz="2000"/>
              <a:t>, </a:t>
            </a:r>
            <a:r>
              <a:rPr lang="en-GB" sz="2000" err="1"/>
              <a:t>vaktahvati</a:t>
            </a:r>
            <a:r>
              <a:rPr lang="en-GB" sz="2000"/>
              <a:t> </a:t>
            </a:r>
            <a:r>
              <a:rPr lang="en-GB" sz="2000" err="1"/>
              <a:t>og</a:t>
            </a:r>
            <a:r>
              <a:rPr lang="en-GB" sz="2000"/>
              <a:t> </a:t>
            </a:r>
            <a:r>
              <a:rPr lang="en-GB" sz="2000" err="1"/>
              <a:t>vægi</a:t>
            </a:r>
            <a:r>
              <a:rPr lang="en-GB" sz="2000"/>
              <a:t> </a:t>
            </a:r>
            <a:r>
              <a:rPr lang="en-GB" sz="2000" err="1"/>
              <a:t>vinnustunda</a:t>
            </a:r>
            <a:r>
              <a:rPr lang="en-GB" sz="2000"/>
              <a:t>. </a:t>
            </a:r>
            <a:r>
              <a:rPr lang="en-GB" sz="2000" err="1"/>
              <a:t>Aðrar</a:t>
            </a:r>
            <a:r>
              <a:rPr lang="en-GB" sz="2000"/>
              <a:t> </a:t>
            </a:r>
            <a:r>
              <a:rPr lang="en-GB" sz="2000" err="1"/>
              <a:t>greiðslur</a:t>
            </a:r>
            <a:r>
              <a:rPr lang="en-GB" sz="2000"/>
              <a:t> </a:t>
            </a:r>
            <a:r>
              <a:rPr lang="en-GB" sz="2000" err="1"/>
              <a:t>falla</a:t>
            </a:r>
            <a:r>
              <a:rPr lang="en-GB" sz="2000"/>
              <a:t> </a:t>
            </a:r>
            <a:r>
              <a:rPr lang="en-GB" sz="2000" err="1"/>
              <a:t>niður</a:t>
            </a:r>
            <a:r>
              <a:rPr lang="en-GB" sz="2000"/>
              <a:t> </a:t>
            </a:r>
            <a:r>
              <a:rPr lang="en-GB" sz="2000" err="1"/>
              <a:t>eða</a:t>
            </a:r>
            <a:r>
              <a:rPr lang="en-GB" sz="2000"/>
              <a:t> </a:t>
            </a:r>
            <a:r>
              <a:rPr lang="en-GB" sz="2000" err="1"/>
              <a:t>breytast</a:t>
            </a:r>
            <a:r>
              <a:rPr lang="en-GB" sz="2000"/>
              <a:t>. </a:t>
            </a:r>
          </a:p>
          <a:p>
            <a:endParaRPr lang="en-GB" sz="2000" b="1">
              <a:latin typeface="FiraGO SemiBold" panose="020B0503050000020004" pitchFamily="34" charset="0"/>
              <a:cs typeface="FiraGO SemiBold" panose="020B0503050000020004" pitchFamily="34" charset="0"/>
            </a:endParaRPr>
          </a:p>
          <a:p>
            <a:endParaRPr lang="en-IS" sz="2000" b="1">
              <a:latin typeface="FiraGO SemiBold" panose="020B0503050000020004" pitchFamily="34" charset="0"/>
              <a:cs typeface="FiraGO SemiBold" panose="020B0503050000020004" pitchFamily="34" charset="0"/>
            </a:endParaRPr>
          </a:p>
        </p:txBody>
      </p:sp>
    </p:spTree>
    <p:extLst>
      <p:ext uri="{BB962C8B-B14F-4D97-AF65-F5344CB8AC3E}">
        <p14:creationId xmlns:p14="http://schemas.microsoft.com/office/powerpoint/2010/main" val="12815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4">
            <a:extLst>
              <a:ext uri="{FF2B5EF4-FFF2-40B4-BE49-F238E27FC236}">
                <a16:creationId xmlns:a16="http://schemas.microsoft.com/office/drawing/2014/main" id="{25D5D767-2CB9-4930-9249-397EB358F768}"/>
              </a:ext>
            </a:extLst>
          </p:cNvPr>
          <p:cNvSpPr>
            <a:spLocks noGrp="1"/>
          </p:cNvSpPr>
          <p:nvPr>
            <p:ph type="body" sz="quarter" idx="10"/>
          </p:nvPr>
        </p:nvSpPr>
        <p:spPr>
          <a:xfrm>
            <a:off x="695323" y="2886740"/>
            <a:ext cx="5514091" cy="1304019"/>
          </a:xfrm>
        </p:spPr>
        <p:txBody>
          <a:bodyPr/>
          <a:lstStyle/>
          <a:p>
            <a:r>
              <a:rPr lang="en-GB" err="1"/>
              <a:t>Betri</a:t>
            </a:r>
            <a:r>
              <a:rPr lang="en-GB"/>
              <a:t> </a:t>
            </a:r>
            <a:r>
              <a:rPr lang="en-GB" err="1"/>
              <a:t>vinnutími</a:t>
            </a:r>
            <a:r>
              <a:rPr lang="en-GB"/>
              <a:t> </a:t>
            </a:r>
          </a:p>
          <a:p>
            <a:r>
              <a:rPr lang="en-GB" err="1"/>
              <a:t>vaktavinnufólks</a:t>
            </a:r>
            <a:endParaRPr lang="en-GB"/>
          </a:p>
          <a:p>
            <a:endParaRPr lang="en-GB"/>
          </a:p>
          <a:p>
            <a:endParaRPr lang="en-GB"/>
          </a:p>
          <a:p>
            <a:r>
              <a:rPr lang="en-GB" err="1"/>
              <a:t>Kynning</a:t>
            </a:r>
            <a:r>
              <a:rPr lang="en-GB"/>
              <a:t> </a:t>
            </a:r>
            <a:r>
              <a:rPr lang="en-GB" err="1"/>
              <a:t>fyrir</a:t>
            </a:r>
            <a:r>
              <a:rPr lang="en-GB"/>
              <a:t> </a:t>
            </a:r>
            <a:r>
              <a:rPr lang="en-GB" err="1"/>
              <a:t>starfsfólk</a:t>
            </a:r>
            <a:endParaRPr lang="en-GB"/>
          </a:p>
          <a:p>
            <a:endParaRPr lang="en-IS"/>
          </a:p>
        </p:txBody>
      </p:sp>
    </p:spTree>
    <p:extLst>
      <p:ext uri="{BB962C8B-B14F-4D97-AF65-F5344CB8AC3E}">
        <p14:creationId xmlns:p14="http://schemas.microsoft.com/office/powerpoint/2010/main" val="24080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8F497B-C3AC-40A9-A708-24FFD6C072FA}"/>
              </a:ext>
            </a:extLst>
          </p:cNvPr>
          <p:cNvSpPr>
            <a:spLocks noGrp="1"/>
          </p:cNvSpPr>
          <p:nvPr>
            <p:ph type="body" sz="quarter" idx="10"/>
          </p:nvPr>
        </p:nvSpPr>
        <p:spPr>
          <a:xfrm>
            <a:off x="1078094" y="3093810"/>
            <a:ext cx="9444329" cy="1729399"/>
          </a:xfrm>
        </p:spPr>
        <p:txBody>
          <a:bodyPr/>
          <a:lstStyle/>
          <a:p>
            <a:r>
              <a:rPr lang="is-IS"/>
              <a:t>Vaktaálag og vægi vinnuskyldustunda</a:t>
            </a:r>
          </a:p>
        </p:txBody>
      </p:sp>
      <p:sp>
        <p:nvSpPr>
          <p:cNvPr id="4" name="Textastaðgengill 3">
            <a:extLst>
              <a:ext uri="{FF2B5EF4-FFF2-40B4-BE49-F238E27FC236}">
                <a16:creationId xmlns:a16="http://schemas.microsoft.com/office/drawing/2014/main" id="{81B4268F-5170-4428-8E96-348279F4AE60}"/>
              </a:ext>
            </a:extLst>
          </p:cNvPr>
          <p:cNvSpPr>
            <a:spLocks noGrp="1"/>
          </p:cNvSpPr>
          <p:nvPr>
            <p:ph type="body" sz="quarter" idx="11"/>
          </p:nvPr>
        </p:nvSpPr>
        <p:spPr/>
        <p:txBody>
          <a:bodyPr/>
          <a:lstStyle/>
          <a:p>
            <a:r>
              <a:rPr lang="is-IS"/>
              <a:t>Myndband 2</a:t>
            </a:r>
          </a:p>
        </p:txBody>
      </p:sp>
    </p:spTree>
    <p:extLst>
      <p:ext uri="{BB962C8B-B14F-4D97-AF65-F5344CB8AC3E}">
        <p14:creationId xmlns:p14="http://schemas.microsoft.com/office/powerpoint/2010/main" val="175009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793A6C22-3190-DE4A-B675-92AB5443ABE4}"/>
              </a:ext>
            </a:extLst>
          </p:cNvPr>
          <p:cNvPicPr>
            <a:picLocks noChangeAspect="1"/>
          </p:cNvPicPr>
          <p:nvPr/>
        </p:nvPicPr>
        <p:blipFill rotWithShape="1">
          <a:blip r:embed="rId3"/>
          <a:srcRect l="80488" b="63090"/>
          <a:stretch/>
        </p:blipFill>
        <p:spPr>
          <a:xfrm>
            <a:off x="9813072" y="0"/>
            <a:ext cx="2378927" cy="2531327"/>
          </a:xfrm>
          <a:prstGeom prst="rect">
            <a:avLst/>
          </a:prstGeom>
        </p:spPr>
      </p:pic>
      <p:sp>
        <p:nvSpPr>
          <p:cNvPr id="2" name="Text Placeholder 1">
            <a:extLst>
              <a:ext uri="{FF2B5EF4-FFF2-40B4-BE49-F238E27FC236}">
                <a16:creationId xmlns:a16="http://schemas.microsoft.com/office/drawing/2014/main" id="{066329A6-6001-3D4F-A760-9F84FE13664F}"/>
              </a:ext>
            </a:extLst>
          </p:cNvPr>
          <p:cNvSpPr>
            <a:spLocks noGrp="1"/>
          </p:cNvSpPr>
          <p:nvPr>
            <p:ph type="body" sz="quarter" idx="12"/>
          </p:nvPr>
        </p:nvSpPr>
        <p:spPr/>
        <p:txBody>
          <a:bodyPr/>
          <a:lstStyle/>
          <a:p>
            <a:r>
              <a:rPr lang="en-GB" err="1"/>
              <a:t>Vaktaálag</a:t>
            </a:r>
            <a:endParaRPr lang="en-IS"/>
          </a:p>
        </p:txBody>
      </p:sp>
      <p:sp>
        <p:nvSpPr>
          <p:cNvPr id="3" name="Text Placeholder 2">
            <a:extLst>
              <a:ext uri="{FF2B5EF4-FFF2-40B4-BE49-F238E27FC236}">
                <a16:creationId xmlns:a16="http://schemas.microsoft.com/office/drawing/2014/main" id="{70D4A4A4-D7DC-0644-82B1-FA3AE1889AB9}"/>
              </a:ext>
            </a:extLst>
          </p:cNvPr>
          <p:cNvSpPr>
            <a:spLocks noGrp="1"/>
          </p:cNvSpPr>
          <p:nvPr>
            <p:ph type="body" sz="quarter" idx="13"/>
          </p:nvPr>
        </p:nvSpPr>
        <p:spPr>
          <a:xfrm>
            <a:off x="1141413" y="1838325"/>
            <a:ext cx="7143943" cy="4592638"/>
          </a:xfrm>
        </p:spPr>
        <p:txBody>
          <a:bodyPr/>
          <a:lstStyle/>
          <a:p>
            <a:r>
              <a:rPr lang="is-IS"/>
              <a:t>Vaktaálagsflokkum fjölgar þannig að vaktaálag á næturvöktum hækkar frá því sem nú er og við bætist nýtt vaktaálag á sérstökum stórhátíðardögum.</a:t>
            </a:r>
          </a:p>
        </p:txBody>
      </p:sp>
      <p:pic>
        <p:nvPicPr>
          <p:cNvPr id="4" name="Picture 3">
            <a:extLst>
              <a:ext uri="{FF2B5EF4-FFF2-40B4-BE49-F238E27FC236}">
                <a16:creationId xmlns:a16="http://schemas.microsoft.com/office/drawing/2014/main" id="{461DB547-5099-4B43-92DC-158BBF0D5028}"/>
              </a:ext>
            </a:extLst>
          </p:cNvPr>
          <p:cNvPicPr>
            <a:picLocks noChangeAspect="1"/>
          </p:cNvPicPr>
          <p:nvPr/>
        </p:nvPicPr>
        <p:blipFill>
          <a:blip r:embed="rId4"/>
          <a:stretch>
            <a:fillRect/>
          </a:stretch>
        </p:blipFill>
        <p:spPr>
          <a:xfrm>
            <a:off x="5770958" y="4368283"/>
            <a:ext cx="934044" cy="353892"/>
          </a:xfrm>
          <a:prstGeom prst="rect">
            <a:avLst/>
          </a:prstGeom>
        </p:spPr>
      </p:pic>
      <p:graphicFrame>
        <p:nvGraphicFramePr>
          <p:cNvPr id="7" name="Table 6">
            <a:extLst>
              <a:ext uri="{FF2B5EF4-FFF2-40B4-BE49-F238E27FC236}">
                <a16:creationId xmlns:a16="http://schemas.microsoft.com/office/drawing/2014/main" id="{F5F2269A-DBF7-2942-BEEE-601CACF613B9}"/>
              </a:ext>
            </a:extLst>
          </p:cNvPr>
          <p:cNvGraphicFramePr>
            <a:graphicFrameLocks noGrp="1"/>
          </p:cNvGraphicFramePr>
          <p:nvPr>
            <p:extLst>
              <p:ext uri="{D42A27DB-BD31-4B8C-83A1-F6EECF244321}">
                <p14:modId xmlns:p14="http://schemas.microsoft.com/office/powerpoint/2010/main" val="1574697274"/>
              </p:ext>
            </p:extLst>
          </p:nvPr>
        </p:nvGraphicFramePr>
        <p:xfrm>
          <a:off x="1281590" y="3429000"/>
          <a:ext cx="4044989" cy="2888436"/>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343205918"/>
                  </a:ext>
                </a:extLst>
              </a:tr>
              <a:tr h="252561">
                <a:tc>
                  <a:txBody>
                    <a:bodyPr/>
                    <a:lstStyle/>
                    <a:p>
                      <a:pPr algn="ctr"/>
                      <a:endParaRPr lang="en-GB" sz="1100">
                        <a:effectLst/>
                        <a:latin typeface="FiraGO" panose="020B0503050000020004" pitchFamily="34" charset="0"/>
                      </a:endParaRPr>
                    </a:p>
                  </a:txBody>
                  <a:tcPr marL="0" marR="0" marT="0" marB="0"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0217308"/>
                  </a:ext>
                </a:extLst>
              </a:tr>
              <a:tr h="2525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100">
                          <a:solidFill>
                            <a:schemeClr val="bg1"/>
                          </a:solidFill>
                          <a:effectLst/>
                          <a:latin typeface="FiraGO" panose="020B0503050000020004" pitchFamily="34" charset="0"/>
                        </a:rPr>
                        <a:t>Stórhátíðardagar</a:t>
                      </a:r>
                      <a:endParaRPr lang="en-IS" sz="1100">
                        <a:solidFill>
                          <a:schemeClr val="bg1"/>
                        </a:solidFill>
                        <a:effectLst/>
                        <a:latin typeface="FiraGO" panose="020B0503050000020004" pitchFamily="34" charset="0"/>
                      </a:endParaRP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hMerge="1">
                  <a:txBody>
                    <a:bodyPr/>
                    <a:lstStyle/>
                    <a:p>
                      <a:pPr algn="ctr"/>
                      <a:endParaRPr lang="en-IS" sz="900">
                        <a:effectLst/>
                        <a:latin typeface="FiraGO" panose="020B0503050000020004" pitchFamily="34" charset="0"/>
                      </a:endParaRPr>
                    </a:p>
                  </a:txBody>
                  <a:tcPr marL="54703" marR="54703" marT="54703" marB="54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solidFill>
                            <a:schemeClr val="bg1"/>
                          </a:solidFill>
                          <a:effectLst/>
                          <a:latin typeface="FiraGO" panose="020B0503050000020004" pitchFamily="34" charset="0"/>
                        </a:rPr>
                        <a:t>90%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endParaRPr lang="en-IS" sz="1100">
                        <a:effectLst/>
                        <a:latin typeface="FiraGO" panose="020B05030500000200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0198913"/>
                  </a:ext>
                </a:extLst>
              </a:tr>
              <a:tr h="2525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S" sz="1100">
                        <a:solidFill>
                          <a:schemeClr val="bg1"/>
                        </a:solidFill>
                        <a:effectLst/>
                        <a:latin typeface="FiraGO" panose="020B0503050000020004" pitchFamily="34" charset="0"/>
                      </a:endParaRPr>
                    </a:p>
                  </a:txBody>
                  <a:tcPr marL="45720" marR="45720"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S"/>
                    </a:p>
                  </a:txBody>
                  <a:tcPr/>
                </a:tc>
                <a:tc>
                  <a:txBody>
                    <a:bodyPr/>
                    <a:lstStyle/>
                    <a:p>
                      <a:pPr algn="ctr"/>
                      <a:endParaRPr lang="en-IS" sz="1100">
                        <a:solidFill>
                          <a:schemeClr val="bg1"/>
                        </a:solidFill>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5903613"/>
                  </a:ext>
                </a:extLst>
              </a:tr>
            </a:tbl>
          </a:graphicData>
        </a:graphic>
      </p:graphicFrame>
      <p:graphicFrame>
        <p:nvGraphicFramePr>
          <p:cNvPr id="8" name="Table 7">
            <a:extLst>
              <a:ext uri="{FF2B5EF4-FFF2-40B4-BE49-F238E27FC236}">
                <a16:creationId xmlns:a16="http://schemas.microsoft.com/office/drawing/2014/main" id="{3304C525-B687-3944-A5DA-364960B8D83D}"/>
              </a:ext>
            </a:extLst>
          </p:cNvPr>
          <p:cNvGraphicFramePr>
            <a:graphicFrameLocks noGrp="1"/>
          </p:cNvGraphicFramePr>
          <p:nvPr>
            <p:extLst>
              <p:ext uri="{D42A27DB-BD31-4B8C-83A1-F6EECF244321}">
                <p14:modId xmlns:p14="http://schemas.microsoft.com/office/powerpoint/2010/main" val="3666219660"/>
              </p:ext>
            </p:extLst>
          </p:nvPr>
        </p:nvGraphicFramePr>
        <p:xfrm>
          <a:off x="7159685" y="3429000"/>
          <a:ext cx="4044989" cy="3148096"/>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75%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75%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75%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2343205918"/>
                  </a:ext>
                </a:extLst>
              </a:tr>
              <a:tr h="252561">
                <a:tc>
                  <a:txBody>
                    <a:bodyPr/>
                    <a:lstStyle/>
                    <a:p>
                      <a:pPr algn="ctr"/>
                      <a:endParaRPr lang="en-GB" sz="900">
                        <a:effectLst/>
                        <a:latin typeface="FiraGO" panose="020B0503050000020004" pitchFamily="34" charset="0"/>
                      </a:endParaRPr>
                    </a:p>
                  </a:txBody>
                  <a:tcPr marL="54703" marR="54703" marT="54703" marB="54703">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0217308"/>
                  </a:ext>
                </a:extLst>
              </a:tr>
              <a:tr h="2525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100">
                          <a:solidFill>
                            <a:schemeClr val="bg1"/>
                          </a:solidFill>
                          <a:effectLst/>
                          <a:latin typeface="FiraGO" panose="020B0503050000020004" pitchFamily="34" charset="0"/>
                        </a:rPr>
                        <a:t>Stórhátíðardagar</a:t>
                      </a:r>
                      <a:endParaRPr lang="en-IS" sz="1100">
                        <a:solidFill>
                          <a:schemeClr val="bg1"/>
                        </a:solidFill>
                        <a:effectLst/>
                        <a:latin typeface="FiraGO" panose="020B0503050000020004" pitchFamily="34" charset="0"/>
                      </a:endParaRP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hMerge="1">
                  <a:txBody>
                    <a:bodyPr/>
                    <a:lstStyle/>
                    <a:p>
                      <a:pPr algn="ctr"/>
                      <a:endParaRPr lang="en-IS" sz="900">
                        <a:effectLst/>
                        <a:latin typeface="FiraGO" panose="020B0503050000020004" pitchFamily="34" charset="0"/>
                      </a:endParaRPr>
                    </a:p>
                  </a:txBody>
                  <a:tcPr marL="54703" marR="54703" marT="54703" marB="54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solidFill>
                            <a:schemeClr val="bg1"/>
                          </a:solidFill>
                          <a:effectLst/>
                          <a:latin typeface="FiraGO" panose="020B0503050000020004" pitchFamily="34" charset="0"/>
                        </a:rPr>
                        <a:t>90%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endParaRPr lang="en-IS" sz="900">
                        <a:effectLst/>
                        <a:latin typeface="FiraGO" panose="020B0503050000020004" pitchFamily="34" charset="0"/>
                      </a:endParaRPr>
                    </a:p>
                  </a:txBody>
                  <a:tcPr marL="54703" marR="54703" marT="54703" marB="54703">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0198913"/>
                  </a:ext>
                </a:extLst>
              </a:tr>
              <a:tr h="252561">
                <a:tc gridSpan="2">
                  <a:txBody>
                    <a:bodyPr/>
                    <a:lstStyle/>
                    <a:p>
                      <a:pPr algn="ctr"/>
                      <a:endParaRPr lang="en-GB" sz="1100">
                        <a:effectLst/>
                        <a:latin typeface="FiraGO" panose="020B0503050000020004" pitchFamily="34" charset="0"/>
                      </a:endParaRP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S"/>
                    </a:p>
                  </a:txBody>
                  <a:tcPr/>
                </a:tc>
                <a:tc>
                  <a:txBody>
                    <a:bodyPr/>
                    <a:lstStyle/>
                    <a:p>
                      <a:pPr algn="ctr"/>
                      <a:r>
                        <a:rPr lang="en-IS" sz="1100">
                          <a:solidFill>
                            <a:schemeClr val="bg1"/>
                          </a:solidFill>
                          <a:effectLst/>
                          <a:latin typeface="FiraGO" panose="020B0503050000020004" pitchFamily="34" charset="0"/>
                        </a:rPr>
                        <a:t>120%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endParaRPr lang="en-IS" sz="900">
                        <a:effectLst/>
                        <a:latin typeface="FiraGO" panose="020B0503050000020004" pitchFamily="34" charset="0"/>
                      </a:endParaRPr>
                    </a:p>
                  </a:txBody>
                  <a:tcPr marL="54703" marR="54703" marT="54703" marB="54703">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7303121"/>
                  </a:ext>
                </a:extLst>
              </a:tr>
              <a:tr h="252561">
                <a:tc gridSpan="2">
                  <a:txBody>
                    <a:bodyPr/>
                    <a:lstStyle/>
                    <a:p>
                      <a:pPr algn="ctr"/>
                      <a:endParaRPr lang="en-GB" sz="1100">
                        <a:effectLst/>
                        <a:latin typeface="FiraGO" panose="020B0503050000020004" pitchFamily="34" charset="0"/>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S"/>
                    </a:p>
                  </a:txBody>
                  <a:tcPr/>
                </a:tc>
                <a:tc>
                  <a:txBody>
                    <a:bodyPr/>
                    <a:lstStyle/>
                    <a:p>
                      <a:pPr algn="ctr"/>
                      <a:endParaRPr lang="en-IS" sz="1100">
                        <a:solidFill>
                          <a:schemeClr val="bg1"/>
                        </a:solidFill>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6045776"/>
                  </a:ext>
                </a:extLst>
              </a:tr>
            </a:tbl>
          </a:graphicData>
        </a:graphic>
      </p:graphicFrame>
      <p:sp>
        <p:nvSpPr>
          <p:cNvPr id="9" name="TextBox 8">
            <a:extLst>
              <a:ext uri="{FF2B5EF4-FFF2-40B4-BE49-F238E27FC236}">
                <a16:creationId xmlns:a16="http://schemas.microsoft.com/office/drawing/2014/main" id="{AC34D4EE-A4BD-D841-8848-D1065C7259FB}"/>
              </a:ext>
            </a:extLst>
          </p:cNvPr>
          <p:cNvSpPr txBox="1"/>
          <p:nvPr/>
        </p:nvSpPr>
        <p:spPr>
          <a:xfrm>
            <a:off x="1141413" y="2991749"/>
            <a:ext cx="2554367" cy="307777"/>
          </a:xfrm>
          <a:prstGeom prst="rect">
            <a:avLst/>
          </a:prstGeom>
          <a:noFill/>
        </p:spPr>
        <p:txBody>
          <a:bodyPr wrap="square" rtlCol="0">
            <a:spAutoFit/>
          </a:bodyPr>
          <a:lstStyle/>
          <a:p>
            <a:r>
              <a:rPr lang="en-IS" sz="1400" b="1">
                <a:solidFill>
                  <a:srgbClr val="60986E"/>
                </a:solidFill>
                <a:latin typeface="FiraGO SemiBold" panose="020B0503050000020004" pitchFamily="34" charset="0"/>
                <a:cs typeface="FiraGO SemiBold" panose="020B0503050000020004" pitchFamily="34" charset="0"/>
              </a:rPr>
              <a:t>Núverandi vaktaálag</a:t>
            </a:r>
          </a:p>
        </p:txBody>
      </p:sp>
      <p:sp>
        <p:nvSpPr>
          <p:cNvPr id="10" name="TextBox 9">
            <a:extLst>
              <a:ext uri="{FF2B5EF4-FFF2-40B4-BE49-F238E27FC236}">
                <a16:creationId xmlns:a16="http://schemas.microsoft.com/office/drawing/2014/main" id="{1221279A-0B9F-8E45-B5AC-7A82970666BD}"/>
              </a:ext>
            </a:extLst>
          </p:cNvPr>
          <p:cNvSpPr txBox="1"/>
          <p:nvPr/>
        </p:nvSpPr>
        <p:spPr>
          <a:xfrm>
            <a:off x="7119716" y="2991749"/>
            <a:ext cx="2554367" cy="307777"/>
          </a:xfrm>
          <a:prstGeom prst="rect">
            <a:avLst/>
          </a:prstGeom>
          <a:noFill/>
        </p:spPr>
        <p:txBody>
          <a:bodyPr wrap="square" rtlCol="0">
            <a:spAutoFit/>
          </a:bodyPr>
          <a:lstStyle/>
          <a:p>
            <a:r>
              <a:rPr lang="en-IS" sz="1400" b="1">
                <a:solidFill>
                  <a:srgbClr val="F18921"/>
                </a:solidFill>
                <a:latin typeface="FiraGO SemiBold" panose="020B0503050000020004" pitchFamily="34" charset="0"/>
                <a:cs typeface="FiraGO SemiBold" panose="020B0503050000020004" pitchFamily="34" charset="0"/>
              </a:rPr>
              <a:t>Vaktaálag verður</a:t>
            </a:r>
          </a:p>
        </p:txBody>
      </p:sp>
      <p:sp>
        <p:nvSpPr>
          <p:cNvPr id="11" name="TextBox 10">
            <a:extLst>
              <a:ext uri="{FF2B5EF4-FFF2-40B4-BE49-F238E27FC236}">
                <a16:creationId xmlns:a16="http://schemas.microsoft.com/office/drawing/2014/main" id="{EF92AD3A-0780-BD45-A4F5-276EC38D9E53}"/>
              </a:ext>
            </a:extLst>
          </p:cNvPr>
          <p:cNvSpPr txBox="1"/>
          <p:nvPr/>
        </p:nvSpPr>
        <p:spPr>
          <a:xfrm>
            <a:off x="10182261" y="5762520"/>
            <a:ext cx="1443318" cy="914802"/>
          </a:xfrm>
          <a:prstGeom prst="rect">
            <a:avLst/>
          </a:prstGeom>
          <a:noFill/>
        </p:spPr>
        <p:txBody>
          <a:bodyPr wrap="square" rtlCol="0">
            <a:spAutoFit/>
          </a:bodyPr>
          <a:lstStyle/>
          <a:p>
            <a:pPr>
              <a:lnSpc>
                <a:spcPts val="1300"/>
              </a:lnSpc>
            </a:pPr>
            <a:r>
              <a:rPr lang="is-IS" sz="900" b="1">
                <a:solidFill>
                  <a:srgbClr val="C00000"/>
                </a:solidFill>
                <a:latin typeface="FiraGO SemiBold" panose="020B0503050000020004" pitchFamily="34" charset="0"/>
                <a:cs typeface="FiraGO SemiBold" panose="020B0503050000020004" pitchFamily="34" charset="0"/>
              </a:rPr>
              <a:t>120% álag</a:t>
            </a:r>
          </a:p>
          <a:p>
            <a:pPr>
              <a:lnSpc>
                <a:spcPts val="1300"/>
              </a:lnSpc>
            </a:pPr>
            <a:r>
              <a:rPr lang="is-IS" sz="900">
                <a:latin typeface="FiraGO Book" panose="020B0503050000020004" pitchFamily="34" charset="0"/>
                <a:cs typeface="FiraGO Book" panose="020B0503050000020004" pitchFamily="34" charset="0"/>
              </a:rPr>
              <a:t>Aðfangadagur kl. 16-00</a:t>
            </a:r>
          </a:p>
          <a:p>
            <a:pPr>
              <a:lnSpc>
                <a:spcPts val="1300"/>
              </a:lnSpc>
            </a:pPr>
            <a:r>
              <a:rPr lang="is-IS" sz="900">
                <a:latin typeface="FiraGO Book" panose="020B0503050000020004" pitchFamily="34" charset="0"/>
                <a:cs typeface="FiraGO Book" panose="020B0503050000020004" pitchFamily="34" charset="0"/>
              </a:rPr>
              <a:t>Jólanótt kl. 00-08</a:t>
            </a:r>
          </a:p>
          <a:p>
            <a:pPr>
              <a:lnSpc>
                <a:spcPts val="1300"/>
              </a:lnSpc>
            </a:pPr>
            <a:r>
              <a:rPr lang="is-IS" sz="900">
                <a:latin typeface="FiraGO Book" panose="020B0503050000020004" pitchFamily="34" charset="0"/>
                <a:cs typeface="FiraGO Book" panose="020B0503050000020004" pitchFamily="34" charset="0"/>
              </a:rPr>
              <a:t>Gamlársdagur kl. 16-00</a:t>
            </a:r>
          </a:p>
          <a:p>
            <a:pPr>
              <a:lnSpc>
                <a:spcPts val="1300"/>
              </a:lnSpc>
            </a:pPr>
            <a:r>
              <a:rPr lang="is-IS" sz="900">
                <a:latin typeface="FiraGO Book" panose="020B0503050000020004" pitchFamily="34" charset="0"/>
                <a:cs typeface="FiraGO Book" panose="020B0503050000020004" pitchFamily="34" charset="0"/>
              </a:rPr>
              <a:t>Nýársnótt kl. 00-08</a:t>
            </a:r>
          </a:p>
        </p:txBody>
      </p:sp>
    </p:spTree>
    <p:extLst>
      <p:ext uri="{BB962C8B-B14F-4D97-AF65-F5344CB8AC3E}">
        <p14:creationId xmlns:p14="http://schemas.microsoft.com/office/powerpoint/2010/main" val="271943479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9" ma:contentTypeDescription="Create a new document." ma:contentTypeScope="" ma:versionID="1845670ecbd6f9ac8626a7849ba12b2f">
  <xsd:schema xmlns:xsd="http://www.w3.org/2001/XMLSchema" xmlns:xs="http://www.w3.org/2001/XMLSchema" xmlns:p="http://schemas.microsoft.com/office/2006/metadata/properties" xmlns:ns2="a2136bab-dc0a-4432-b245-68a21579025f" xmlns:ns3="3a3e3c52-78ac-497f-93ea-854a23b373ee" targetNamespace="http://schemas.microsoft.com/office/2006/metadata/properties" ma:root="true" ma:fieldsID="f98bcc93e06959568d4a339ee561b87b" ns2:_="" ns3:_="">
    <xsd:import namespace="a2136bab-dc0a-4432-b245-68a21579025f"/>
    <xsd:import namespace="3a3e3c52-78ac-497f-93ea-854a23b373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3e3c52-78ac-497f-93ea-854a23b373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1F1E8F-19C6-4CDA-902A-3BECFD5404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136bab-dc0a-4432-b245-68a21579025f"/>
    <ds:schemaRef ds:uri="3a3e3c52-78ac-497f-93ea-854a23b37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F5C896-6195-4D19-BC3A-EDC14584C446}">
  <ds:schemaRefs>
    <ds:schemaRef ds:uri="http://schemas.microsoft.com/sharepoint/v3/contenttype/forms"/>
  </ds:schemaRefs>
</ds:datastoreItem>
</file>

<file path=customXml/itemProps3.xml><?xml version="1.0" encoding="utf-8"?>
<ds:datastoreItem xmlns:ds="http://schemas.openxmlformats.org/officeDocument/2006/customXml" ds:itemID="{CFCA608B-E80A-4D4E-BF51-873421C4BCE3}">
  <ds:schemaRefs>
    <ds:schemaRef ds:uri="http://schemas.microsoft.com/office/infopath/2007/PartnerControls"/>
    <ds:schemaRef ds:uri="3a3e3c52-78ac-497f-93ea-854a23b373ee"/>
    <ds:schemaRef ds:uri="http://schemas.microsoft.com/office/2006/metadata/properties"/>
    <ds:schemaRef ds:uri="a2136bab-dc0a-4432-b245-68a21579025f"/>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TotalTime>
  <Words>4898</Words>
  <Application>Microsoft Office PowerPoint</Application>
  <PresentationFormat>Widescreen</PresentationFormat>
  <Paragraphs>769</Paragraphs>
  <Slides>34</Slides>
  <Notes>28</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Arial</vt:lpstr>
      <vt:lpstr>Calibri</vt:lpstr>
      <vt:lpstr>FiraGO</vt:lpstr>
      <vt:lpstr>FiraGO Book</vt:lpstr>
      <vt:lpstr>FiraGO Light</vt:lpstr>
      <vt:lpstr>FiraGO SemiBold</vt:lpstr>
      <vt:lpstr>Segoe UI</vt:lpstr>
      <vt:lpstr>Wingdings</vt:lpstr>
      <vt:lpstr>2_Office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Ásgerður Karlsdóttir</dc:creator>
  <cp:lastModifiedBy>Bára Hildur Jóhannsdóttir - SATTI</cp:lastModifiedBy>
  <cp:revision>3</cp:revision>
  <dcterms:created xsi:type="dcterms:W3CDTF">2020-03-12T10:49:42Z</dcterms:created>
  <dcterms:modified xsi:type="dcterms:W3CDTF">2021-03-01T13:50:58Z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0x0101001C91AEC1185B1A40B8C22CFA6E75963B</vt:lpwstr>
  </property>
</Properties>
</file>