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49"/>
  </p:notesMasterIdLst>
  <p:sldIdLst>
    <p:sldId id="257" r:id="rId8"/>
    <p:sldId id="823" r:id="rId9"/>
    <p:sldId id="261" r:id="rId10"/>
    <p:sldId id="824" r:id="rId11"/>
    <p:sldId id="281" r:id="rId12"/>
    <p:sldId id="306" r:id="rId13"/>
    <p:sldId id="825" r:id="rId14"/>
    <p:sldId id="266" r:id="rId15"/>
    <p:sldId id="262" r:id="rId16"/>
    <p:sldId id="302" r:id="rId17"/>
    <p:sldId id="269" r:id="rId18"/>
    <p:sldId id="273" r:id="rId19"/>
    <p:sldId id="264" r:id="rId20"/>
    <p:sldId id="851" r:id="rId21"/>
    <p:sldId id="309" r:id="rId22"/>
    <p:sldId id="826" r:id="rId23"/>
    <p:sldId id="274" r:id="rId24"/>
    <p:sldId id="828" r:id="rId25"/>
    <p:sldId id="831" r:id="rId26"/>
    <p:sldId id="877" r:id="rId27"/>
    <p:sldId id="872" r:id="rId28"/>
    <p:sldId id="827" r:id="rId29"/>
    <p:sldId id="286" r:id="rId30"/>
    <p:sldId id="829" r:id="rId31"/>
    <p:sldId id="830" r:id="rId32"/>
    <p:sldId id="832" r:id="rId33"/>
    <p:sldId id="842" r:id="rId34"/>
    <p:sldId id="843" r:id="rId35"/>
    <p:sldId id="844" r:id="rId36"/>
    <p:sldId id="803" r:id="rId37"/>
    <p:sldId id="876" r:id="rId38"/>
    <p:sldId id="845" r:id="rId39"/>
    <p:sldId id="846" r:id="rId40"/>
    <p:sldId id="865" r:id="rId41"/>
    <p:sldId id="868" r:id="rId42"/>
    <p:sldId id="873" r:id="rId43"/>
    <p:sldId id="875" r:id="rId44"/>
    <p:sldId id="869" r:id="rId45"/>
    <p:sldId id="874" r:id="rId46"/>
    <p:sldId id="818" r:id="rId47"/>
    <p:sldId id="290" r:id="rId48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ný Aradóttir Pind" initials="DAP" lastIdx="1" clrIdx="0">
    <p:extLst>
      <p:ext uri="{19B8F6BF-5375-455C-9EA6-DF929625EA0E}">
        <p15:presenceInfo xmlns:p15="http://schemas.microsoft.com/office/powerpoint/2012/main" userId="S::dagny@bsrb.is::779632e3-4e8e-454d-a833-29931627e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CBE4CE"/>
    <a:srgbClr val="60986E"/>
    <a:srgbClr val="85ABCD"/>
    <a:srgbClr val="09361E"/>
    <a:srgbClr val="092E1E"/>
    <a:srgbClr val="09321E"/>
    <a:srgbClr val="09501E"/>
    <a:srgbClr val="E4F8E7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7CB74-EDCC-4A49-AA8F-4431C1C5BA42}" v="30" dt="2021-01-11T09:02:55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03" autoAdjust="0"/>
  </p:normalViewPr>
  <p:slideViewPr>
    <p:cSldViewPr snapToGrid="0">
      <p:cViewPr varScale="1">
        <p:scale>
          <a:sx n="62" d="100"/>
          <a:sy n="62" d="100"/>
        </p:scale>
        <p:origin x="801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/>
      <dgm:spPr/>
      <dgm:t>
        <a:bodyPr/>
        <a:lstStyle/>
        <a:p>
          <a:r>
            <a:rPr lang="is-IS" b="1" dirty="0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/>
      <dgm:spPr/>
      <dgm:t>
        <a:bodyPr/>
        <a:lstStyle/>
        <a:p>
          <a:r>
            <a:rPr lang="is-IS" b="1" dirty="0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/>
      <dgm:spPr/>
      <dgm:t>
        <a:bodyPr/>
        <a:lstStyle/>
        <a:p>
          <a:r>
            <a:rPr lang="is-IS" b="1" dirty="0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/>
      <dgm:spPr/>
      <dgm:t>
        <a:bodyPr/>
        <a:lstStyle/>
        <a:p>
          <a:r>
            <a:rPr lang="is-IS" b="1" dirty="0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/>
      <dgm:spPr/>
      <dgm:t>
        <a:bodyPr/>
        <a:lstStyle/>
        <a:p>
          <a:r>
            <a:rPr lang="is-IS" b="1" dirty="0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0" presStyleCnt="5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0" presStyleCnt="5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1" presStyleCnt="5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1" presStyleCnt="5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2" presStyleCnt="5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2" presStyleCnt="5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3" presStyleCnt="5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3" presStyleCnt="5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4" presStyleCnt="5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4" presStyleCnt="5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B813ACAE-13ED-48DD-A07E-2FC1788C9A12}" type="presParOf" srcId="{8F201079-6EBF-4BE6-970A-8AB27983B44F}" destId="{A6D4CE6E-602D-4438-A5E1-B94D3C8A5B6A}" srcOrd="0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1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2" destOrd="0" presId="urn:microsoft.com/office/officeart/2011/layout/CircleProcess"/>
    <dgm:cxn modelId="{64615539-458B-41F0-9207-0466262ABBF1}" type="presParOf" srcId="{8F201079-6EBF-4BE6-970A-8AB27983B44F}" destId="{DF70F028-FA94-4542-9191-C8FC2FD0D8ED}" srcOrd="3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4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5" destOrd="0" presId="urn:microsoft.com/office/officeart/2011/layout/CircleProcess"/>
    <dgm:cxn modelId="{F670EFC7-B403-4A96-A1F4-00367A27150A}" type="presParOf" srcId="{8F201079-6EBF-4BE6-970A-8AB27983B44F}" destId="{603F4F69-ADD7-4EAF-AA97-182F0E1D0652}" srcOrd="6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7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8" destOrd="0" presId="urn:microsoft.com/office/officeart/2011/layout/CircleProcess"/>
    <dgm:cxn modelId="{42F49281-C578-49CC-A149-B1B06BF63635}" type="presParOf" srcId="{8F201079-6EBF-4BE6-970A-8AB27983B44F}" destId="{4654F9CA-0049-43CA-B7A9-F160C173F8E0}" srcOrd="9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0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1" destOrd="0" presId="urn:microsoft.com/office/officeart/2011/layout/CircleProcess"/>
    <dgm:cxn modelId="{D42DE3B8-EEEC-4170-99C8-697C85234214}" type="presParOf" srcId="{8F201079-6EBF-4BE6-970A-8AB27983B44F}" destId="{2E011E9E-DC08-4B2C-BDC6-ABCCDF5C77AA}" srcOrd="12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3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2800">
              <a:solidFill>
                <a:schemeClr val="accent3"/>
              </a:solidFill>
            </a:rPr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>
              <a:solidFill>
                <a:schemeClr val="accent3"/>
              </a:solidFill>
            </a:rPr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4000">
              <a:solidFill>
                <a:schemeClr val="accent3"/>
              </a:solidFill>
            </a:rPr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>
              <a:solidFill>
                <a:schemeClr val="accent3"/>
              </a:solidFill>
            </a:rPr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4000">
              <a:solidFill>
                <a:schemeClr val="accent3"/>
              </a:solidFill>
            </a:rPr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2800">
              <a:solidFill>
                <a:schemeClr val="accent3"/>
              </a:solidFill>
            </a:rPr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9443-D6CE-405B-8986-C8662DB907A6}">
      <dsp:nvSpPr>
        <dsp:cNvPr id="0" name=""/>
        <dsp:cNvSpPr/>
      </dsp:nvSpPr>
      <dsp:spPr>
        <a:xfrm>
          <a:off x="8912877" y="1158901"/>
          <a:ext cx="2032280" cy="20326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8979934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 dirty="0"/>
            <a:t>1.     Maí </a:t>
          </a:r>
        </a:p>
      </dsp:txBody>
      <dsp:txXfrm>
        <a:off x="9251410" y="1497730"/>
        <a:ext cx="1355214" cy="1354956"/>
      </dsp:txXfrm>
    </dsp:sp>
    <dsp:sp modelId="{9CCD2B3B-780B-4E18-9F77-312B3BFA7EA5}">
      <dsp:nvSpPr>
        <dsp:cNvPr id="0" name=""/>
        <dsp:cNvSpPr/>
      </dsp:nvSpPr>
      <dsp:spPr>
        <a:xfrm rot="2700000">
          <a:off x="6811493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688059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 dirty="0"/>
            <a:t>2.   Apríl </a:t>
          </a:r>
        </a:p>
      </dsp:txBody>
      <dsp:txXfrm>
        <a:off x="7150990" y="1497730"/>
        <a:ext cx="1355214" cy="1354956"/>
      </dsp:txXfrm>
    </dsp:sp>
    <dsp:sp modelId="{BEF4AB4A-FE4F-4A5C-A52C-A6952365895B}">
      <dsp:nvSpPr>
        <dsp:cNvPr id="0" name=""/>
        <dsp:cNvSpPr/>
      </dsp:nvSpPr>
      <dsp:spPr>
        <a:xfrm rot="2700000">
          <a:off x="471215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78017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 dirty="0"/>
            <a:t>15. Mars</a:t>
          </a:r>
        </a:p>
      </dsp:txBody>
      <dsp:txXfrm>
        <a:off x="5050570" y="1497730"/>
        <a:ext cx="1355214" cy="1354956"/>
      </dsp:txXfrm>
    </dsp:sp>
    <dsp:sp modelId="{D36088E0-86BB-4198-9662-B3E6712F1D71}">
      <dsp:nvSpPr>
        <dsp:cNvPr id="0" name=""/>
        <dsp:cNvSpPr/>
      </dsp:nvSpPr>
      <dsp:spPr>
        <a:xfrm rot="2700000">
          <a:off x="261173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67975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 dirty="0"/>
            <a:t>1. Febrúar </a:t>
          </a:r>
        </a:p>
      </dsp:txBody>
      <dsp:txXfrm>
        <a:off x="2951231" y="1497730"/>
        <a:ext cx="1355214" cy="1354956"/>
      </dsp:txXfrm>
    </dsp:sp>
    <dsp:sp modelId="{A9BF9816-E644-46C0-A887-934188E967DE}">
      <dsp:nvSpPr>
        <dsp:cNvPr id="0" name=""/>
        <dsp:cNvSpPr/>
      </dsp:nvSpPr>
      <dsp:spPr>
        <a:xfrm rot="2700000">
          <a:off x="51131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7933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 dirty="0"/>
            <a:t>15. Janúar</a:t>
          </a:r>
        </a:p>
      </dsp:txBody>
      <dsp:txXfrm>
        <a:off x="850811" y="1497730"/>
        <a:ext cx="1355214" cy="1354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>
              <a:solidFill>
                <a:schemeClr val="accent3"/>
              </a:solidFill>
            </a:rPr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>
              <a:solidFill>
                <a:schemeClr val="accent3"/>
              </a:solidFill>
            </a:rPr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>
              <a:solidFill>
                <a:schemeClr val="accent3"/>
              </a:solidFill>
            </a:rPr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>
              <a:solidFill>
                <a:schemeClr val="accent3"/>
              </a:solidFill>
            </a:rPr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>
              <a:solidFill>
                <a:schemeClr val="accent3"/>
              </a:solidFill>
            </a:rPr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>
              <a:solidFill>
                <a:schemeClr val="accent3"/>
              </a:solidFill>
            </a:rPr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15.1.2021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4888-B064-4F24-87E2-CC07D32F7A1A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831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4888-B064-4F24-87E2-CC07D32F7A1A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142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59794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Umbótasamtal er mikilvægur hluti innleiðingar betri vinnutíma í vaktavinnu á vinnustöðum. Í samtalinu vinna starfsfólk og stjórnendur saman að því að skilgreina tilgang og markmið þjónustu á hverjum vinnustað og leiðir til þess að bæta vinnustaðamenningu, starfsumhverfi og betri nýtingu vinnutíma með styttingu í huga. Aðkoma starfsfólks er nauðsynleg því það þekkir störfin best og veit hvað má gera öðruvísi, hverju þarf helst að breyta og hverju má hætta.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Það eru sameiginlegir hagsmunir okkar allra að bæta vinnustaðamenningu og skilvirkni í störfum og starfsemi. Fundir sem þessir eru mikilvægir í því ljósi. Þeir gefa tækifæri til að fá sameiginlega sýn á tilgangi og markmiðum þjónustunnar og með þátttöku allra búum við okkur starfsumhverfi þar sem stöðugar umbætur eru eðlilegur hluti af daglegum störfum.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þessu handriti er leitast við að skýra skref fyrir skref undirbúning fundar, skipulag fundarins og hvað þarf að gerast eftir fundinn.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7918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6808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3952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4417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FEBD1-A765-4722-A78F-156C031D8950}" type="slidenum">
              <a:rPr lang="is-IS" smtClean="0"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58754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34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211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38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0275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4888-B064-4F24-87E2-CC07D32F7A1A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749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D6153-63DE-4E33-8779-889C32487439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6026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FEBD1-A765-4722-A78F-156C031D8950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8414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4888-B064-4F24-87E2-CC07D32F7A1A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9582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0622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4888-B064-4F24-87E2-CC07D32F7A1A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7201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4888-B064-4F24-87E2-CC07D32F7A1A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071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4888-B064-4F24-87E2-CC07D32F7A1A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989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zlTJN_v7Fg" TargetMode="External"/><Relationship Id="rId2" Type="http://schemas.openxmlformats.org/officeDocument/2006/relationships/hyperlink" Target="https://youtu.be/k7G1m0dmxv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ghBSxl8qOWU&amp;feature=emb_logo" TargetMode="External"/><Relationship Id="rId4" Type="http://schemas.openxmlformats.org/officeDocument/2006/relationships/hyperlink" Target="https://youtu.be/KRLl3jF2Kf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vaktavinn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MYyWMnJFXts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library/Skrar/umbotasamtal_handrit_fyrir_stjornendur_okt_2020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xSjPltK59is&amp;feature=emb_log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hyperlink" Target="https://youtu.be/LPsPST51rBU" TargetMode="Externa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youtu.be/QzT45FW4FvM" TargetMode="External"/><Relationship Id="rId7" Type="http://schemas.openxmlformats.org/officeDocument/2006/relationships/hyperlink" Target="https://youtu.be/e7pSTLVy2Yg" TargetMode="External"/><Relationship Id="rId2" Type="http://schemas.openxmlformats.org/officeDocument/2006/relationships/hyperlink" Target="https://youtu.be/TfMLi7_sLF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u8-m9_kV4w4" TargetMode="External"/><Relationship Id="rId5" Type="http://schemas.openxmlformats.org/officeDocument/2006/relationships/hyperlink" Target="https://youtu.be/AnuOIGzq-HM" TargetMode="External"/><Relationship Id="rId4" Type="http://schemas.openxmlformats.org/officeDocument/2006/relationships/hyperlink" Target="https://youtu.be/TBJiOTTl_u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hyperlink" Target="https://betrivinnutimi.is/vaktavinna/spurt-og-svarad/" TargetMode="External"/><Relationship Id="rId2" Type="http://schemas.openxmlformats.org/officeDocument/2006/relationships/hyperlink" Target="https://betrivinnutimi.is/vaktavinna/verkfaeri-stjornend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hyperlink" Target="https://betrivinnutimi.is/vaktavinna/fraedsluefni/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://www.betrivinnutimi.is/" TargetMode="External"/><Relationship Id="rId9" Type="http://schemas.openxmlformats.org/officeDocument/2006/relationships/hyperlink" Target="https://betrivinnutimi.is/askrift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vaktavinna/spurt-og-svara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bMoMwsMsdS0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1GdfJOXcgGM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530506"/>
            <a:ext cx="4308293" cy="156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800" b="0" noProof="1"/>
              <a:t>Grunnnámskeið fyrir starfsfólk í vaktavinnu</a:t>
            </a:r>
          </a:p>
          <a:p>
            <a:endParaRPr lang="en-GB" sz="2800" b="0" noProof="1"/>
          </a:p>
          <a:p>
            <a:r>
              <a:rPr lang="en-GB" sz="2800" b="0" noProof="1"/>
              <a:t>Janúar 2021</a:t>
            </a:r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9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F62CED75-D33C-414B-99D5-E3B714F47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A0DB1-B925-714C-AF2E-FDB356BEE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Vaktahvati</a:t>
            </a:r>
            <a:endParaRPr lang="en-I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DFF75-1D6C-F44D-9721-EF1951DDA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3812551" cy="4592638"/>
          </a:xfrm>
        </p:spPr>
        <p:txBody>
          <a:bodyPr/>
          <a:lstStyle/>
          <a:p>
            <a:r>
              <a:rPr lang="is-IS" sz="1800"/>
              <a:t>Vaktahvati greiðist sem hlutfall mánaðarlauna vegna fjölbreytileika og fjölda vakta á launatímabili samkvæmt skiplögðum vöktum innan vinnutímaskyldu.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5F5F8-6456-1E42-8E45-65D63994AD58}"/>
              </a:ext>
            </a:extLst>
          </p:cNvPr>
          <p:cNvSpPr txBox="1"/>
          <p:nvPr/>
        </p:nvSpPr>
        <p:spPr>
          <a:xfrm>
            <a:off x="1141414" y="3792505"/>
            <a:ext cx="2947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200" b="1">
                <a:solidFill>
                  <a:srgbClr val="60986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Hlutfall vaktahvata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3402EC-45C7-CD4E-BE55-B3E71D723565}"/>
              </a:ext>
            </a:extLst>
          </p:cNvPr>
          <p:cNvGraphicFramePr>
            <a:graphicFrameLocks noGrp="1"/>
          </p:cNvGraphicFramePr>
          <p:nvPr/>
        </p:nvGraphicFramePr>
        <p:xfrm>
          <a:off x="1222872" y="4219542"/>
          <a:ext cx="3547126" cy="222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4554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675643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675643">
                  <a:extLst>
                    <a:ext uri="{9D8B030D-6E8A-4147-A177-3AD203B41FA5}">
                      <a16:colId xmlns:a16="http://schemas.microsoft.com/office/drawing/2014/main" val="145069905"/>
                    </a:ext>
                  </a:extLst>
                </a:gridCol>
                <a:gridCol w="675643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675643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</a:tblGrid>
              <a:tr h="35209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br>
                        <a:rPr lang="en-IS" sz="800">
                          <a:effectLst/>
                          <a:latin typeface="FiraGO" panose="020B0503050000020004" pitchFamily="34" charset="0"/>
                        </a:rPr>
                      </a:br>
                      <a:endParaRPr lang="en-IS" sz="8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1333" marR="51333" marT="51333" marB="51333"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Fjöldi</a:t>
                      </a:r>
                      <a:r>
                        <a:rPr lang="en-GB" sz="11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 </a:t>
                      </a: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tegunda</a:t>
                      </a:r>
                      <a:r>
                        <a:rPr lang="en-GB" sz="11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 </a:t>
                      </a: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vakta</a:t>
                      </a:r>
                      <a:endParaRPr lang="en-GB" sz="1100" b="1" i="0">
                        <a:effectLst/>
                        <a:latin typeface="FiraGO SemiBold" panose="020B0503050000020004" pitchFamily="34" charset="0"/>
                        <a:cs typeface="FiraGO SemiBold" panose="020B0503050000020004" pitchFamily="34" charset="0"/>
                      </a:endParaRPr>
                    </a:p>
                  </a:txBody>
                  <a:tcPr marL="51333" marR="51333" marT="51333" marB="513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3837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Fjöldi</a:t>
                      </a:r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 </a:t>
                      </a:r>
                      <a:r>
                        <a:rPr lang="en-GB" sz="10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vakta</a:t>
                      </a:r>
                      <a:endParaRPr lang="en-GB" sz="1000" b="1" i="0">
                        <a:effectLst/>
                        <a:latin typeface="FiraGO SemiBold" panose="020B0503050000020004" pitchFamily="34" charset="0"/>
                        <a:cs typeface="FiraGO SemiBold" panose="020B0503050000020004" pitchFamily="34" charset="0"/>
                      </a:endParaRPr>
                    </a:p>
                  </a:txBody>
                  <a:tcPr marL="42903" marR="42903" marT="42903" marB="42903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19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10,0%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9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9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10,0%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 dirty="0">
                          <a:effectLst/>
                          <a:latin typeface="FiraGO" panose="020B0503050000020004" pitchFamily="34" charset="0"/>
                        </a:rPr>
                        <a:t>12,5%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9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17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9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10,0%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15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43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 dirty="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0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47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59172F67-7364-CB45-BD40-25206AF37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01"/>
          <a:stretch/>
        </p:blipFill>
        <p:spPr>
          <a:xfrm>
            <a:off x="4913522" y="0"/>
            <a:ext cx="7278477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0E4682-8F15-CA4F-9989-E02F0EED0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2. </a:t>
            </a:r>
            <a:r>
              <a:rPr lang="en-GB" err="1"/>
              <a:t>Vaktahvati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1399A-6DD3-FC46-AEE9-CE136940E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3917284" cy="4592638"/>
          </a:xfrm>
        </p:spPr>
        <p:txBody>
          <a:bodyPr/>
          <a:lstStyle/>
          <a:p>
            <a:r>
              <a:rPr lang="en-GB" err="1"/>
              <a:t>Vaktir</a:t>
            </a:r>
            <a:r>
              <a:rPr lang="en-GB"/>
              <a:t> </a:t>
            </a:r>
            <a:r>
              <a:rPr lang="en-GB" err="1"/>
              <a:t>eru</a:t>
            </a:r>
            <a:r>
              <a:rPr lang="en-GB"/>
              <a:t> </a:t>
            </a:r>
            <a:r>
              <a:rPr lang="en-GB" err="1"/>
              <a:t>flokkaðar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  <a:r>
              <a:rPr lang="en-GB" err="1"/>
              <a:t>fjórar</a:t>
            </a:r>
            <a:r>
              <a:rPr lang="en-GB"/>
              <a:t> </a:t>
            </a:r>
            <a:r>
              <a:rPr lang="en-GB" err="1"/>
              <a:t>tegundir</a:t>
            </a:r>
            <a:r>
              <a:rPr lang="en-GB"/>
              <a:t>; </a:t>
            </a:r>
            <a:r>
              <a:rPr lang="en-GB" err="1"/>
              <a:t>dagvaktir</a:t>
            </a:r>
            <a:r>
              <a:rPr lang="en-GB"/>
              <a:t>, </a:t>
            </a:r>
            <a:r>
              <a:rPr lang="en-GB" err="1"/>
              <a:t>kvöldvaktir</a:t>
            </a:r>
            <a:r>
              <a:rPr lang="en-GB"/>
              <a:t> (33,33% </a:t>
            </a:r>
            <a:r>
              <a:rPr lang="en-GB" err="1"/>
              <a:t>álag</a:t>
            </a:r>
            <a:r>
              <a:rPr lang="en-GB"/>
              <a:t>), </a:t>
            </a:r>
            <a:r>
              <a:rPr lang="en-GB" err="1"/>
              <a:t>næturvaktir</a:t>
            </a:r>
            <a:r>
              <a:rPr lang="en-GB"/>
              <a:t> </a:t>
            </a:r>
            <a:r>
              <a:rPr lang="en-GB" err="1"/>
              <a:t>á</a:t>
            </a:r>
            <a:r>
              <a:rPr lang="en-GB"/>
              <a:t> </a:t>
            </a:r>
            <a:r>
              <a:rPr lang="en-GB" err="1"/>
              <a:t>virkum</a:t>
            </a:r>
            <a:r>
              <a:rPr lang="en-GB"/>
              <a:t> </a:t>
            </a:r>
            <a:r>
              <a:rPr lang="en-GB" err="1"/>
              <a:t>dögum</a:t>
            </a:r>
            <a:r>
              <a:rPr lang="en-GB"/>
              <a:t> (65% </a:t>
            </a:r>
            <a:r>
              <a:rPr lang="en-GB" err="1"/>
              <a:t>álag</a:t>
            </a:r>
            <a:r>
              <a:rPr lang="en-GB"/>
              <a:t>)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helgarvaktir</a:t>
            </a:r>
            <a:r>
              <a:rPr lang="en-GB"/>
              <a:t> (55% </a:t>
            </a:r>
            <a:r>
              <a:rPr lang="en-GB" err="1"/>
              <a:t>og</a:t>
            </a:r>
            <a:r>
              <a:rPr lang="en-GB"/>
              <a:t> 75% </a:t>
            </a:r>
            <a:r>
              <a:rPr lang="en-GB" err="1"/>
              <a:t>álag</a:t>
            </a:r>
            <a:r>
              <a:rPr lang="en-GB"/>
              <a:t>). </a:t>
            </a:r>
            <a:endParaRPr lang="en-I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74F8CF-41EA-494E-BF23-D03874085CBA}"/>
              </a:ext>
            </a:extLst>
          </p:cNvPr>
          <p:cNvGraphicFramePr>
            <a:graphicFrameLocks noGrp="1"/>
          </p:cNvGraphicFramePr>
          <p:nvPr/>
        </p:nvGraphicFramePr>
        <p:xfrm>
          <a:off x="1263327" y="4091764"/>
          <a:ext cx="3599999" cy="2176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787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945404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945404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945404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</a:tblGrid>
              <a:tr h="34978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br>
                        <a:rPr lang="en-IS" sz="900">
                          <a:effectLst/>
                          <a:latin typeface="FiraGO" panose="020B0503050000020004" pitchFamily="34" charset="0"/>
                        </a:rPr>
                      </a:br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Morgunvakt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Kvöldvakt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Næturvakt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Mán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a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b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c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Þri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a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b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c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Mið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a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b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c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Fim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a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b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c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Fös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a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d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d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Lau.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d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d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d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4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Sun.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d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d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d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059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D20AE2-B5FB-5041-8092-9D861EBCCA28}"/>
              </a:ext>
            </a:extLst>
          </p:cNvPr>
          <p:cNvSpPr txBox="1"/>
          <p:nvPr/>
        </p:nvSpPr>
        <p:spPr>
          <a:xfrm>
            <a:off x="1219083" y="3701260"/>
            <a:ext cx="255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400" b="1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Vaktahvati – tegundir vakta</a:t>
            </a:r>
          </a:p>
        </p:txBody>
      </p:sp>
    </p:spTree>
    <p:extLst>
      <p:ext uri="{BB962C8B-B14F-4D97-AF65-F5344CB8AC3E}">
        <p14:creationId xmlns:p14="http://schemas.microsoft.com/office/powerpoint/2010/main" val="353681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737DE-2325-E740-BCAA-F55FD2141E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Yfirvinna</a:t>
            </a:r>
            <a:endParaRPr lang="en-I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3781A-DEA5-044D-BC36-A46B85910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7383155" cy="4592638"/>
          </a:xfrm>
        </p:spPr>
        <p:txBody>
          <a:bodyPr/>
          <a:lstStyle/>
          <a:p>
            <a:r>
              <a:rPr lang="is-IS"/>
              <a:t>Yfirvinna er greidd með tímakaupi, sem skiptist í yfirvinnu 1 og yfirvinnu 2.</a:t>
            </a:r>
            <a:br>
              <a:rPr lang="is-IS"/>
            </a:br>
            <a:r>
              <a:rPr lang="is-IS"/>
              <a:t>Tímakaup í yfirvinnu 1 verður 0,9385% og í yfirvinnu 2 verður tímakaupið 1,0385% af mánaðarlaunum.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91308F-79E8-B24A-B4B5-356F343783A6}"/>
              </a:ext>
            </a:extLst>
          </p:cNvPr>
          <p:cNvGraphicFramePr>
            <a:graphicFrameLocks noGrp="1"/>
          </p:cNvGraphicFramePr>
          <p:nvPr/>
        </p:nvGraphicFramePr>
        <p:xfrm>
          <a:off x="1292823" y="3377947"/>
          <a:ext cx="4044989" cy="2163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197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</a:tblGrid>
              <a:tr h="34978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br>
                        <a:rPr lang="en-IS" sz="900">
                          <a:effectLst/>
                          <a:latin typeface="FiraGO" panose="020B0503050000020004" pitchFamily="34" charset="0"/>
                        </a:rPr>
                      </a:br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Morgunvakt</a:t>
                      </a:r>
                      <a:endParaRPr lang="en-GB" sz="1100" b="1" i="0">
                        <a:effectLst/>
                        <a:latin typeface="FiraGO SemiBold" panose="020B0503050000020004" pitchFamily="34" charset="0"/>
                        <a:cs typeface="FiraGO SemiBold" panose="020B05030500000200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Kvöldvakt</a:t>
                      </a:r>
                      <a:endParaRPr lang="en-GB" sz="1100" b="1" i="0">
                        <a:effectLst/>
                        <a:latin typeface="FiraGO SemiBold" panose="020B0503050000020004" pitchFamily="34" charset="0"/>
                        <a:cs typeface="FiraGO SemiBold" panose="020B05030500000200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Næturvakt</a:t>
                      </a:r>
                      <a:endParaRPr lang="en-GB" sz="1100" b="1" i="0">
                        <a:effectLst/>
                        <a:latin typeface="FiraGO SemiBold" panose="020B0503050000020004" pitchFamily="34" charset="0"/>
                        <a:cs typeface="FiraGO SemiBold" panose="020B05030500000200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Mán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Þri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Mið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Fim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Fös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Lau.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4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Sun.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059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50DD21-D342-1F40-9289-77C1E24A1669}"/>
              </a:ext>
            </a:extLst>
          </p:cNvPr>
          <p:cNvSpPr txBox="1"/>
          <p:nvPr/>
        </p:nvSpPr>
        <p:spPr>
          <a:xfrm>
            <a:off x="1141413" y="3031469"/>
            <a:ext cx="255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200" b="1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Yfirvinna 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7DDCC5-4645-1242-8B46-6C5D32B23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324" y="4289484"/>
            <a:ext cx="934044" cy="353892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016DBB-A706-1F4D-B7D6-8D66381329CE}"/>
              </a:ext>
            </a:extLst>
          </p:cNvPr>
          <p:cNvGraphicFramePr>
            <a:graphicFrameLocks noGrp="1"/>
          </p:cNvGraphicFramePr>
          <p:nvPr/>
        </p:nvGraphicFramePr>
        <p:xfrm>
          <a:off x="7223604" y="3377947"/>
          <a:ext cx="4044989" cy="2163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197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</a:tblGrid>
              <a:tr h="34978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br>
                        <a:rPr lang="en-IS" sz="900">
                          <a:effectLst/>
                          <a:latin typeface="FiraGO" panose="020B0503050000020004" pitchFamily="34" charset="0"/>
                        </a:rPr>
                      </a:br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Morgunvakt</a:t>
                      </a:r>
                      <a:endParaRPr lang="en-GB" sz="1100" b="1" i="0">
                        <a:effectLst/>
                        <a:latin typeface="FiraGO SemiBold" panose="020B0503050000020004" pitchFamily="34" charset="0"/>
                        <a:cs typeface="FiraGO SemiBold" panose="020B05030500000200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Kvöldvakt</a:t>
                      </a:r>
                      <a:endParaRPr lang="en-GB" sz="1100" b="1" i="0">
                        <a:effectLst/>
                        <a:latin typeface="FiraGO SemiBold" panose="020B0503050000020004" pitchFamily="34" charset="0"/>
                        <a:cs typeface="FiraGO SemiBold" panose="020B05030500000200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Næturvakt</a:t>
                      </a:r>
                      <a:endParaRPr lang="en-GB" sz="1100" b="1" i="0">
                        <a:effectLst/>
                        <a:latin typeface="FiraGO SemiBold" panose="020B0503050000020004" pitchFamily="34" charset="0"/>
                        <a:cs typeface="FiraGO SemiBold" panose="020B05030500000200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Mán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0,9385%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Þri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0,9385%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Mið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0,9385%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Fim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0,9385%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Fös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0,9385%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Lau.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4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Sun.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0591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E57269-C03C-BE44-BF3C-C8C8E89700CE}"/>
              </a:ext>
            </a:extLst>
          </p:cNvPr>
          <p:cNvSpPr txBox="1"/>
          <p:nvPr/>
        </p:nvSpPr>
        <p:spPr>
          <a:xfrm>
            <a:off x="7072194" y="3031469"/>
            <a:ext cx="255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200" b="1">
                <a:solidFill>
                  <a:srgbClr val="F1892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Yfirvinna verður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494DA-814C-9545-9D2A-5BEE92035191}"/>
              </a:ext>
            </a:extLst>
          </p:cNvPr>
          <p:cNvSpPr txBox="1"/>
          <p:nvPr/>
        </p:nvSpPr>
        <p:spPr>
          <a:xfrm>
            <a:off x="7223604" y="5679903"/>
            <a:ext cx="40449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b="1">
                <a:solidFill>
                  <a:srgbClr val="F1892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Yfirvinna 1</a:t>
            </a:r>
          </a:p>
          <a:p>
            <a:r>
              <a:rPr lang="is-IS" sz="1000">
                <a:latin typeface="FiraGO Book" panose="020B0503050000020004" pitchFamily="34" charset="0"/>
                <a:cs typeface="FiraGO Book" panose="020B0503050000020004" pitchFamily="34" charset="0"/>
              </a:rPr>
              <a:t>• Milli kl. 08 og 17 virka daga</a:t>
            </a:r>
          </a:p>
          <a:p>
            <a:endParaRPr lang="is-IS" sz="1000">
              <a:latin typeface="FiraGO Book" panose="020B0503050000020004" pitchFamily="34" charset="0"/>
              <a:cs typeface="FiraGO Book" panose="020B0503050000020004" pitchFamily="34" charset="0"/>
            </a:endParaRPr>
          </a:p>
          <a:p>
            <a:r>
              <a:rPr lang="is-IS" sz="1000" b="1">
                <a:solidFill>
                  <a:srgbClr val="F1892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Yfirvinna 2</a:t>
            </a:r>
          </a:p>
          <a:p>
            <a:r>
              <a:rPr lang="is-IS" sz="1000">
                <a:latin typeface="FiraGO Book" panose="020B0503050000020004" pitchFamily="34" charset="0"/>
                <a:cs typeface="FiraGO Book" panose="020B0503050000020004" pitchFamily="34" charset="0"/>
              </a:rPr>
              <a:t>• Eftir kl. 17 virka daga til kl. 08 og um helgar</a:t>
            </a:r>
          </a:p>
          <a:p>
            <a:r>
              <a:rPr lang="is-IS" sz="1000">
                <a:latin typeface="FiraGO Book" panose="020B0503050000020004" pitchFamily="34" charset="0"/>
                <a:cs typeface="FiraGO Book" panose="020B0503050000020004" pitchFamily="34" charset="0"/>
              </a:rPr>
              <a:t>• Greiðist fyrir vinnu umfram 38:55 stundir á viku</a:t>
            </a:r>
          </a:p>
          <a:p>
            <a:endParaRPr lang="en-IS" sz="1000">
              <a:latin typeface="FiraGO Book" panose="020B0503050000020004" pitchFamily="34" charset="0"/>
              <a:cs typeface="FiraGO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8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32F2F71-D86C-194E-9FC0-74923A3C5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60"/>
          <a:stretch/>
        </p:blipFill>
        <p:spPr>
          <a:xfrm>
            <a:off x="9065940" y="0"/>
            <a:ext cx="3126059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09101B-7098-534F-AC75-4E32406A48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57003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chemeClr val="tx2"/>
                </a:solidFill>
              </a:rPr>
              <a:t>Árleg vinnuskylda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64E8-C803-6149-86D7-10B975651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6472" y="1335709"/>
            <a:ext cx="7412432" cy="1223852"/>
          </a:xfrm>
        </p:spPr>
        <p:txBody>
          <a:bodyPr/>
          <a:lstStyle/>
          <a:p>
            <a:r>
              <a:rPr lang="is-IS" sz="1800" dirty="0"/>
              <a:t>Árleg vinnuskylda vaktavinnufólks sem vinnur á reglubundnum vöktum skal að jafnaði vera sú sama og hjá dagvinnufólki.</a:t>
            </a:r>
            <a:br>
              <a:rPr lang="is-IS" sz="1800" dirty="0"/>
            </a:br>
            <a:r>
              <a:rPr lang="is-IS" sz="1800" dirty="0"/>
              <a:t>Jöfnun vinnuskila kemur í stað helgidagafrís og </a:t>
            </a:r>
            <a:r>
              <a:rPr lang="is-IS" sz="1800" dirty="0" err="1"/>
              <a:t>bætingar</a:t>
            </a:r>
            <a:r>
              <a:rPr lang="is-IS" sz="1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F4765-589B-E942-BFE0-4AB256C005B0}"/>
              </a:ext>
            </a:extLst>
          </p:cNvPr>
          <p:cNvSpPr txBox="1"/>
          <p:nvPr/>
        </p:nvSpPr>
        <p:spPr>
          <a:xfrm>
            <a:off x="1141413" y="2716279"/>
            <a:ext cx="255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200" b="1">
                <a:solidFill>
                  <a:srgbClr val="60986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Vinnutími vaktavinnumanna var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35605-2F9B-7F48-AA63-AD4F74687AA4}"/>
              </a:ext>
            </a:extLst>
          </p:cNvPr>
          <p:cNvSpPr txBox="1"/>
          <p:nvPr/>
        </p:nvSpPr>
        <p:spPr>
          <a:xfrm>
            <a:off x="1141413" y="4713606"/>
            <a:ext cx="4185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200" b="1">
                <a:solidFill>
                  <a:srgbClr val="F1892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Vinnutími vaktavinnumanna verður (m.v. dagatal 2020)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5C8ADC-F51D-5D49-8801-905A2B78A3F6}"/>
              </a:ext>
            </a:extLst>
          </p:cNvPr>
          <p:cNvGraphicFramePr>
            <a:graphicFrameLocks noGrp="1"/>
          </p:cNvGraphicFramePr>
          <p:nvPr/>
        </p:nvGraphicFramePr>
        <p:xfrm>
          <a:off x="1226472" y="5066698"/>
          <a:ext cx="7412432" cy="1390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01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1239191787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2717553106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1718323822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1072977095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135077796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300955642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496027853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4230976255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2650042273"/>
                    </a:ext>
                  </a:extLst>
                </a:gridCol>
                <a:gridCol w="1147155">
                  <a:extLst>
                    <a:ext uri="{9D8B030D-6E8A-4147-A177-3AD203B41FA5}">
                      <a16:colId xmlns:a16="http://schemas.microsoft.com/office/drawing/2014/main" val="2894239048"/>
                    </a:ext>
                  </a:extLst>
                </a:gridCol>
              </a:tblGrid>
              <a:tr h="244333"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Vikur</a:t>
                      </a:r>
                      <a:endParaRPr lang="en-GB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9322" marR="49322" marT="49322" marB="49322"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Jan.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Feb.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Mar.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Apr.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Maí</a:t>
                      </a:r>
                      <a:endParaRPr lang="en-GB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Jún</a:t>
                      </a:r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Júl</a:t>
                      </a:r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Ágú</a:t>
                      </a:r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Sep.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Okt</a:t>
                      </a:r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Nóv</a:t>
                      </a:r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Des.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Lækkun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 </a:t>
                      </a: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á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vinnuskilum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en-GB" sz="8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2427" marR="52427" marT="52427" marB="524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20051"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14,4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21,6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28,8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21,6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28,8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28,8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14,4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28,8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S" sz="10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61913" marR="61913" marT="61913" marB="61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20051"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21,6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S" sz="10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61913" marR="61913" marT="61913" marB="61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20051"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28,8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28,8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S" sz="10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61913" marR="61913" marT="61913" marB="61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20051"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28,8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28,8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25,2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S" sz="10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61913" marR="61913" marT="61913" marB="61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32192"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14,4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28,8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14,4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7,2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21,6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7,2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25,2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S" sz="10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61913" marR="61913" marT="61913" marB="61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F4604C-C885-8C46-8B74-BE567EA494B2}"/>
              </a:ext>
            </a:extLst>
          </p:cNvPr>
          <p:cNvGraphicFramePr>
            <a:graphicFrameLocks noGrp="1"/>
          </p:cNvGraphicFramePr>
          <p:nvPr/>
        </p:nvGraphicFramePr>
        <p:xfrm>
          <a:off x="1226472" y="3097594"/>
          <a:ext cx="7412432" cy="1401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01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1239191787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2717553106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1718323822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1072977095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135077796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300955642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496027853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4230976255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2650042273"/>
                    </a:ext>
                  </a:extLst>
                </a:gridCol>
                <a:gridCol w="1147155">
                  <a:extLst>
                    <a:ext uri="{9D8B030D-6E8A-4147-A177-3AD203B41FA5}">
                      <a16:colId xmlns:a16="http://schemas.microsoft.com/office/drawing/2014/main" val="2894239048"/>
                    </a:ext>
                  </a:extLst>
                </a:gridCol>
              </a:tblGrid>
              <a:tr h="244333"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Vikur</a:t>
                      </a:r>
                      <a:endParaRPr lang="en-GB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9322" marR="49322" marT="49322" marB="49322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Jan.</a:t>
                      </a:r>
                    </a:p>
                  </a:txBody>
                  <a:tcPr marL="49322" marR="49322" marT="49322" marB="4932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Feb.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Mar.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Apr.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>
                          <a:effectLst/>
                          <a:latin typeface="FiraGO" panose="020B0503050000020004" pitchFamily="34" charset="0"/>
                        </a:rPr>
                        <a:t>Maí</a:t>
                      </a:r>
                      <a:endParaRPr lang="en-GB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Jún</a:t>
                      </a:r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Júl</a:t>
                      </a:r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err="1">
                          <a:effectLst/>
                          <a:latin typeface="FiraGO" panose="020B0503050000020004" pitchFamily="34" charset="0"/>
                        </a:rPr>
                        <a:t>Ágú</a:t>
                      </a:r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Sep.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>
                          <a:effectLst/>
                          <a:latin typeface="FiraGO" panose="020B0503050000020004" pitchFamily="34" charset="0"/>
                        </a:rPr>
                        <a:t>Okt</a:t>
                      </a:r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>
                          <a:effectLst/>
                          <a:latin typeface="FiraGO" panose="020B0503050000020004" pitchFamily="34" charset="0"/>
                        </a:rPr>
                        <a:t>Nóv</a:t>
                      </a:r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Des.</a:t>
                      </a:r>
                    </a:p>
                  </a:txBody>
                  <a:tcPr marL="49322" marR="49322" marT="49322" marB="493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100" dirty="0" err="1">
                          <a:effectLst/>
                          <a:latin typeface="FiraGO" panose="020B0503050000020004" pitchFamily="34" charset="0"/>
                        </a:rPr>
                        <a:t>Helgidagafrí</a:t>
                      </a:r>
                      <a:endParaRPr lang="en-GB" sz="1100" dirty="0">
                        <a:effectLst/>
                        <a:latin typeface="FiraGO" panose="020B05030500000200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100" dirty="0" err="1">
                          <a:effectLst/>
                          <a:latin typeface="FiraGO" panose="020B0503050000020004" pitchFamily="34" charset="0"/>
                        </a:rPr>
                        <a:t>eða</a:t>
                      </a:r>
                      <a:r>
                        <a:rPr lang="en-GB" sz="1100" dirty="0">
                          <a:effectLst/>
                          <a:latin typeface="FiraGO" panose="020B05030500000200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FiraGO" panose="020B0503050000020004" pitchFamily="34" charset="0"/>
                        </a:rPr>
                        <a:t>bæting</a:t>
                      </a:r>
                      <a:endParaRPr lang="en-GB" sz="11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2427" marR="52427" marT="52427" marB="524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32192"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S" sz="10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61913" marR="61913" marT="61913" marB="61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32192"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2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S" sz="10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61913" marR="61913" marT="61913" marB="61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32192"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3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S" sz="10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61913" marR="61913" marT="61913" marB="61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32192"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S" sz="10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61913" marR="61913" marT="61913" marB="61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18017"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FiraGO" panose="020B05030500000200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FiraGO" panose="020B0503050000020004" pitchFamily="34" charset="0"/>
                        </a:rPr>
                        <a:t>40</a:t>
                      </a:r>
                      <a:endParaRPr lang="en-IS" sz="900" dirty="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S" sz="10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61913" marR="61913" marT="61913" marB="61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3E3FAF0-33AB-6446-92B1-61233AC7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693" y="4283648"/>
            <a:ext cx="352695" cy="9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0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4">
            <a:extLst>
              <a:ext uri="{FF2B5EF4-FFF2-40B4-BE49-F238E27FC236}">
                <a16:creationId xmlns:a16="http://schemas.microsoft.com/office/drawing/2014/main" id="{8C1A15C5-F575-4DF4-A96A-BDA474E2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37" y="1189800"/>
            <a:ext cx="9250525" cy="47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ABB1D7-7859-434F-9484-1C2907972FA1}"/>
              </a:ext>
            </a:extLst>
          </p:cNvPr>
          <p:cNvSpPr/>
          <p:nvPr/>
        </p:nvSpPr>
        <p:spPr>
          <a:xfrm>
            <a:off x="8514097" y="1602769"/>
            <a:ext cx="2849121" cy="3010328"/>
          </a:xfrm>
          <a:prstGeom prst="roundRect">
            <a:avLst/>
          </a:prstGeom>
          <a:solidFill>
            <a:srgbClr val="E4F8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5F9BE9-FF41-40C4-B6E9-669D0F3505B0}"/>
              </a:ext>
            </a:extLst>
          </p:cNvPr>
          <p:cNvSpPr/>
          <p:nvPr/>
        </p:nvSpPr>
        <p:spPr>
          <a:xfrm>
            <a:off x="6000108" y="1497258"/>
            <a:ext cx="1990254" cy="1931742"/>
          </a:xfrm>
          <a:prstGeom prst="ellipse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highlight>
                <a:srgbClr val="E4F8E7"/>
              </a:highligh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901A33-E2AF-4751-8FCE-D77CA336D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Breytingagjald</a:t>
            </a:r>
            <a:endParaRPr lang="is-I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E1684-F79A-4E44-BCF3-D9BD30757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4858695" cy="4592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err="1"/>
              <a:t>Vaktskrá</a:t>
            </a:r>
            <a:r>
              <a:rPr lang="en-GB" sz="1800"/>
              <a:t> </a:t>
            </a:r>
            <a:r>
              <a:rPr lang="en-GB" sz="1800" err="1"/>
              <a:t>breytt</a:t>
            </a:r>
            <a:r>
              <a:rPr lang="en-GB" sz="1800"/>
              <a:t> </a:t>
            </a:r>
            <a:r>
              <a:rPr lang="en-GB" sz="1800" err="1"/>
              <a:t>með</a:t>
            </a:r>
            <a:r>
              <a:rPr lang="en-GB" sz="1800"/>
              <a:t> </a:t>
            </a:r>
            <a:r>
              <a:rPr lang="en-GB" sz="1800" err="1"/>
              <a:t>minna</a:t>
            </a:r>
            <a:r>
              <a:rPr lang="en-GB" sz="1800"/>
              <a:t> </a:t>
            </a:r>
            <a:r>
              <a:rPr lang="en-GB" sz="1800" err="1"/>
              <a:t>en</a:t>
            </a:r>
            <a:r>
              <a:rPr lang="en-GB" sz="1800"/>
              <a:t> 24 </a:t>
            </a:r>
            <a:r>
              <a:rPr lang="en-GB" sz="1800" err="1"/>
              <a:t>klst</a:t>
            </a:r>
            <a:r>
              <a:rPr lang="en-GB" sz="1800"/>
              <a:t>. </a:t>
            </a:r>
            <a:r>
              <a:rPr lang="en-GB" sz="1800" err="1"/>
              <a:t>fyrirvara</a:t>
            </a:r>
            <a:r>
              <a:rPr lang="en-GB" sz="18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err="1"/>
              <a:t>Vaktskrá</a:t>
            </a:r>
            <a:r>
              <a:rPr lang="en-GB" sz="1800"/>
              <a:t> </a:t>
            </a:r>
            <a:r>
              <a:rPr lang="en-GB" sz="1800" err="1"/>
              <a:t>breytt</a:t>
            </a:r>
            <a:r>
              <a:rPr lang="en-GB" sz="1800"/>
              <a:t> </a:t>
            </a:r>
            <a:r>
              <a:rPr lang="en-GB" sz="1800" err="1"/>
              <a:t>með</a:t>
            </a:r>
            <a:r>
              <a:rPr lang="en-GB" sz="1800"/>
              <a:t> </a:t>
            </a:r>
            <a:r>
              <a:rPr lang="en-GB" sz="1800" err="1"/>
              <a:t>minna</a:t>
            </a:r>
            <a:r>
              <a:rPr lang="en-GB" sz="1800"/>
              <a:t> </a:t>
            </a:r>
            <a:r>
              <a:rPr lang="en-GB" sz="1800" err="1"/>
              <a:t>en</a:t>
            </a:r>
            <a:r>
              <a:rPr lang="en-GB" sz="1800"/>
              <a:t> </a:t>
            </a:r>
            <a:r>
              <a:rPr lang="en-GB" sz="1800" err="1"/>
              <a:t>viku</a:t>
            </a:r>
            <a:r>
              <a:rPr lang="en-GB" sz="1800"/>
              <a:t> </a:t>
            </a:r>
            <a:r>
              <a:rPr lang="en-GB" sz="1800" err="1"/>
              <a:t>fyrirvara</a:t>
            </a: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err="1"/>
              <a:t>Vakt</a:t>
            </a:r>
            <a:r>
              <a:rPr lang="en-GB" sz="1800"/>
              <a:t> </a:t>
            </a:r>
            <a:r>
              <a:rPr lang="en-GB" sz="1800" err="1"/>
              <a:t>umfram</a:t>
            </a:r>
            <a:r>
              <a:rPr lang="en-GB" sz="1800"/>
              <a:t> </a:t>
            </a:r>
            <a:r>
              <a:rPr lang="en-GB" sz="1800" err="1"/>
              <a:t>vinnuskyldu</a:t>
            </a:r>
            <a:r>
              <a:rPr lang="en-GB" sz="1800"/>
              <a:t> </a:t>
            </a:r>
            <a:r>
              <a:rPr lang="en-GB" sz="1800" err="1"/>
              <a:t>með</a:t>
            </a:r>
            <a:r>
              <a:rPr lang="en-GB" sz="1800"/>
              <a:t> </a:t>
            </a:r>
            <a:r>
              <a:rPr lang="en-GB" sz="1800" err="1"/>
              <a:t>minna</a:t>
            </a:r>
            <a:r>
              <a:rPr lang="en-GB" sz="1800"/>
              <a:t> </a:t>
            </a:r>
            <a:r>
              <a:rPr lang="en-GB" sz="1800" err="1"/>
              <a:t>en</a:t>
            </a:r>
            <a:r>
              <a:rPr lang="en-GB" sz="1800"/>
              <a:t> 24 </a:t>
            </a:r>
            <a:r>
              <a:rPr lang="en-GB" sz="1800" err="1"/>
              <a:t>klst</a:t>
            </a:r>
            <a:r>
              <a:rPr lang="en-GB" sz="1800"/>
              <a:t>. </a:t>
            </a:r>
            <a:r>
              <a:rPr lang="en-GB" sz="1800" err="1"/>
              <a:t>fyrirvara</a:t>
            </a:r>
            <a:r>
              <a:rPr lang="en-GB" sz="1800"/>
              <a:t> á </a:t>
            </a:r>
            <a:r>
              <a:rPr lang="en-GB" sz="1800" err="1"/>
              <a:t>tímabilinu</a:t>
            </a:r>
            <a:r>
              <a:rPr lang="en-GB" sz="1800"/>
              <a:t> 17-24 á </a:t>
            </a:r>
            <a:r>
              <a:rPr lang="en-GB" sz="1800" err="1"/>
              <a:t>föstudögum</a:t>
            </a:r>
            <a:r>
              <a:rPr lang="en-GB" sz="1800"/>
              <a:t>, 20-08 </a:t>
            </a:r>
            <a:r>
              <a:rPr lang="en-GB" sz="1800" err="1"/>
              <a:t>mánudaga</a:t>
            </a:r>
            <a:r>
              <a:rPr lang="en-GB" sz="1800"/>
              <a:t> </a:t>
            </a:r>
            <a:r>
              <a:rPr lang="en-GB" sz="1800" err="1"/>
              <a:t>til</a:t>
            </a:r>
            <a:r>
              <a:rPr lang="en-GB" sz="1800"/>
              <a:t> </a:t>
            </a:r>
            <a:r>
              <a:rPr lang="en-GB" sz="1800" err="1"/>
              <a:t>föstudaga</a:t>
            </a:r>
            <a:r>
              <a:rPr lang="en-GB" sz="1800"/>
              <a:t>, 00-24 </a:t>
            </a:r>
            <a:r>
              <a:rPr lang="en-GB" sz="1800" err="1"/>
              <a:t>laugardaga</a:t>
            </a:r>
            <a:r>
              <a:rPr lang="en-GB" sz="1800"/>
              <a:t>, </a:t>
            </a:r>
            <a:r>
              <a:rPr lang="en-GB" sz="1800" err="1"/>
              <a:t>sunnudaga</a:t>
            </a:r>
            <a:r>
              <a:rPr lang="en-GB" sz="1800"/>
              <a:t> </a:t>
            </a:r>
            <a:r>
              <a:rPr lang="en-GB" sz="1800" err="1"/>
              <a:t>og</a:t>
            </a:r>
            <a:r>
              <a:rPr lang="en-GB" sz="1800"/>
              <a:t> </a:t>
            </a:r>
            <a:r>
              <a:rPr lang="en-GB" sz="1800" err="1"/>
              <a:t>sérstaka</a:t>
            </a:r>
            <a:r>
              <a:rPr lang="en-GB" sz="1800"/>
              <a:t> </a:t>
            </a:r>
            <a:r>
              <a:rPr lang="en-GB" sz="1800" err="1"/>
              <a:t>frídaga</a:t>
            </a:r>
            <a:endParaRPr lang="is-IS" sz="18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E8D88E-6CC0-4795-9999-7A18E105E7F5}"/>
              </a:ext>
            </a:extLst>
          </p:cNvPr>
          <p:cNvSpPr txBox="1">
            <a:spLocks/>
          </p:cNvSpPr>
          <p:nvPr/>
        </p:nvSpPr>
        <p:spPr>
          <a:xfrm>
            <a:off x="8753582" y="1838325"/>
            <a:ext cx="2314132" cy="45926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err="1">
                <a:solidFill>
                  <a:srgbClr val="09501E"/>
                </a:solidFill>
              </a:rPr>
              <a:t>Verður</a:t>
            </a:r>
            <a:endParaRPr lang="en-GB" sz="1800" b="1">
              <a:solidFill>
                <a:srgbClr val="09501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err="1">
                <a:solidFill>
                  <a:srgbClr val="09501E"/>
                </a:solidFill>
              </a:rPr>
              <a:t>Breyting</a:t>
            </a:r>
            <a:r>
              <a:rPr lang="en-GB" sz="1800">
                <a:solidFill>
                  <a:srgbClr val="09501E"/>
                </a:solidFill>
              </a:rPr>
              <a:t> á </a:t>
            </a:r>
            <a:r>
              <a:rPr lang="en-GB" sz="1800" err="1">
                <a:solidFill>
                  <a:srgbClr val="09501E"/>
                </a:solidFill>
              </a:rPr>
              <a:t>vaktskrá</a:t>
            </a:r>
            <a:r>
              <a:rPr lang="en-GB" sz="1800">
                <a:solidFill>
                  <a:srgbClr val="09501E"/>
                </a:solidFill>
              </a:rPr>
              <a:t> </a:t>
            </a:r>
            <a:r>
              <a:rPr lang="en-GB" sz="1800" err="1">
                <a:solidFill>
                  <a:srgbClr val="09501E"/>
                </a:solidFill>
              </a:rPr>
              <a:t>krefst</a:t>
            </a:r>
            <a:r>
              <a:rPr lang="en-GB" sz="1800">
                <a:solidFill>
                  <a:srgbClr val="09501E"/>
                </a:solidFill>
              </a:rPr>
              <a:t> </a:t>
            </a:r>
            <a:r>
              <a:rPr lang="en-GB" sz="1800" err="1">
                <a:solidFill>
                  <a:srgbClr val="09501E"/>
                </a:solidFill>
              </a:rPr>
              <a:t>almennt</a:t>
            </a:r>
            <a:r>
              <a:rPr lang="en-GB" sz="1800">
                <a:solidFill>
                  <a:srgbClr val="09501E"/>
                </a:solidFill>
              </a:rPr>
              <a:t> </a:t>
            </a:r>
            <a:r>
              <a:rPr lang="en-GB" sz="1800" err="1">
                <a:solidFill>
                  <a:srgbClr val="09501E"/>
                </a:solidFill>
              </a:rPr>
              <a:t>samþykki</a:t>
            </a:r>
            <a:r>
              <a:rPr lang="en-GB" sz="1800">
                <a:solidFill>
                  <a:srgbClr val="09501E"/>
                </a:solidFill>
              </a:rPr>
              <a:t> </a:t>
            </a:r>
            <a:r>
              <a:rPr lang="en-GB" sz="1800" err="1">
                <a:solidFill>
                  <a:srgbClr val="09501E"/>
                </a:solidFill>
              </a:rPr>
              <a:t>starfsmanns</a:t>
            </a:r>
            <a:endParaRPr lang="en-GB" sz="1800">
              <a:solidFill>
                <a:srgbClr val="09501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err="1">
                <a:solidFill>
                  <a:srgbClr val="09501E"/>
                </a:solidFill>
              </a:rPr>
              <a:t>Breytingagjald</a:t>
            </a:r>
            <a:r>
              <a:rPr lang="en-GB" sz="1800" b="1">
                <a:solidFill>
                  <a:srgbClr val="09501E"/>
                </a:solidFill>
              </a:rPr>
              <a:t> 1,3-2%</a:t>
            </a:r>
            <a:endParaRPr lang="is-IS" sz="1800" b="1">
              <a:solidFill>
                <a:srgbClr val="09501E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B3022A-7A48-42BD-87F4-578E0B5ACD61}"/>
              </a:ext>
            </a:extLst>
          </p:cNvPr>
          <p:cNvSpPr txBox="1">
            <a:spLocks/>
          </p:cNvSpPr>
          <p:nvPr/>
        </p:nvSpPr>
        <p:spPr>
          <a:xfrm>
            <a:off x="6199965" y="1838325"/>
            <a:ext cx="2314132" cy="45926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09501E"/>
                </a:solidFill>
              </a:rPr>
              <a:t>        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9501E"/>
                </a:solidFill>
              </a:rPr>
              <a:t>2-3 </a:t>
            </a:r>
            <a:r>
              <a:rPr lang="en-GB" sz="2000" b="1" dirty="0" err="1">
                <a:solidFill>
                  <a:srgbClr val="09501E"/>
                </a:solidFill>
              </a:rPr>
              <a:t>klst</a:t>
            </a:r>
            <a:r>
              <a:rPr lang="en-GB" sz="2000" b="1" dirty="0">
                <a:solidFill>
                  <a:srgbClr val="09501E"/>
                </a:solidFill>
              </a:rPr>
              <a:t> í </a:t>
            </a:r>
            <a:r>
              <a:rPr lang="en-GB" sz="2000" b="1" dirty="0" err="1">
                <a:solidFill>
                  <a:srgbClr val="09501E"/>
                </a:solidFill>
              </a:rPr>
              <a:t>yfirvinnu</a:t>
            </a:r>
            <a:endParaRPr lang="en-GB" sz="1800" dirty="0">
              <a:solidFill>
                <a:srgbClr val="09501E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E7C7186-AF09-43EB-85BD-E7AC0AC06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3" y="4397339"/>
            <a:ext cx="2347645" cy="234764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787939-5943-4E78-BE6E-972F78741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218" y="4397339"/>
            <a:ext cx="2460661" cy="246066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D861EAC-ADF8-4B1A-85B4-682B45D2A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661" y="4334410"/>
            <a:ext cx="2586516" cy="25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0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90AE-F5E9-49C9-8459-8525DDE7E6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Fræðsluefni</a:t>
            </a:r>
            <a:r>
              <a:rPr lang="en-GB" dirty="0">
                <a:solidFill>
                  <a:schemeClr val="tx2"/>
                </a:solidFill>
              </a:rPr>
              <a:t> um </a:t>
            </a:r>
            <a:r>
              <a:rPr lang="en-GB" dirty="0" err="1">
                <a:solidFill>
                  <a:schemeClr val="tx2"/>
                </a:solidFill>
              </a:rPr>
              <a:t>nýja</a:t>
            </a:r>
            <a:r>
              <a:rPr lang="en-GB" dirty="0">
                <a:solidFill>
                  <a:schemeClr val="tx2"/>
                </a:solidFill>
              </a:rPr>
              <a:t>/</a:t>
            </a:r>
            <a:r>
              <a:rPr lang="en-GB" dirty="0" err="1">
                <a:solidFill>
                  <a:schemeClr val="tx2"/>
                </a:solidFill>
              </a:rPr>
              <a:t>breytta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þætti</a:t>
            </a:r>
            <a:r>
              <a:rPr lang="en-GB" dirty="0">
                <a:solidFill>
                  <a:schemeClr val="tx2"/>
                </a:solidFill>
              </a:rPr>
              <a:t> í </a:t>
            </a:r>
            <a:r>
              <a:rPr lang="en-GB" dirty="0" err="1">
                <a:solidFill>
                  <a:schemeClr val="tx2"/>
                </a:solidFill>
              </a:rPr>
              <a:t>launamyndun</a:t>
            </a:r>
            <a:endParaRPr lang="is-I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EF585-C164-4385-91B9-3EEA961DF1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Betrivinnutimi.is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err="1">
                <a:hlinkClick r:id="rId2"/>
              </a:rPr>
              <a:t>Vægi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 err="1">
                <a:hlinkClick r:id="rId2"/>
              </a:rPr>
              <a:t>vinnuskyldustunda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 err="1">
                <a:hlinkClick r:id="rId2"/>
              </a:rPr>
              <a:t>og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 err="1">
                <a:hlinkClick r:id="rId2"/>
              </a:rPr>
              <a:t>vaktaálag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err="1">
                <a:hlinkClick r:id="rId3"/>
              </a:rPr>
              <a:t>Vaktahvati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err="1">
                <a:hlinkClick r:id="rId4"/>
              </a:rPr>
              <a:t>Yfirvinna</a:t>
            </a:r>
            <a:r>
              <a:rPr lang="en-GB" sz="2000" dirty="0">
                <a:hlinkClick r:id="rId4"/>
              </a:rPr>
              <a:t>, </a:t>
            </a:r>
            <a:r>
              <a:rPr lang="en-GB" sz="2000" dirty="0" err="1">
                <a:hlinkClick r:id="rId4"/>
              </a:rPr>
              <a:t>breytingagjald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og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árleg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vinnuskylda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err="1">
                <a:hlinkClick r:id="rId5"/>
              </a:rPr>
              <a:t>Betri</a:t>
            </a:r>
            <a:r>
              <a:rPr lang="en-GB" sz="2000" dirty="0">
                <a:hlinkClick r:id="rId5"/>
              </a:rPr>
              <a:t> </a:t>
            </a:r>
            <a:r>
              <a:rPr lang="en-GB" sz="2000" dirty="0" err="1">
                <a:hlinkClick r:id="rId5"/>
              </a:rPr>
              <a:t>vinnutími</a:t>
            </a:r>
            <a:r>
              <a:rPr lang="en-GB" sz="2000" dirty="0">
                <a:hlinkClick r:id="rId5"/>
              </a:rPr>
              <a:t> á 2 </a:t>
            </a:r>
            <a:r>
              <a:rPr lang="en-GB" sz="2000" dirty="0" err="1">
                <a:hlinkClick r:id="rId5"/>
              </a:rPr>
              <a:t>mín</a:t>
            </a:r>
            <a:r>
              <a:rPr lang="is-IS" sz="2000" dirty="0"/>
              <a:t> – teiknimynd um öll helstu atriðin</a:t>
            </a:r>
            <a:endParaRPr lang="en-GB" sz="2000" dirty="0"/>
          </a:p>
        </p:txBody>
      </p:sp>
      <p:pic>
        <p:nvPicPr>
          <p:cNvPr id="4" name="Mynd 4">
            <a:extLst>
              <a:ext uri="{FF2B5EF4-FFF2-40B4-BE49-F238E27FC236}">
                <a16:creationId xmlns:a16="http://schemas.microsoft.com/office/drawing/2014/main" id="{8599F800-091F-4018-ABCC-43607CC1D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957" y="1478757"/>
            <a:ext cx="5190740" cy="51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4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holding, ball&#10;&#10;Description automatically generated">
            <a:extLst>
              <a:ext uri="{FF2B5EF4-FFF2-40B4-BE49-F238E27FC236}">
                <a16:creationId xmlns:a16="http://schemas.microsoft.com/office/drawing/2014/main" id="{40CBA6B7-2CD4-5742-AD9D-819E5638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7829D6-DECA-EA4A-88FC-AA1D3D7DFA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8251" y="696612"/>
            <a:ext cx="2637930" cy="789927"/>
          </a:xfrm>
        </p:spPr>
        <p:txBody>
          <a:bodyPr/>
          <a:lstStyle/>
          <a:p>
            <a:r>
              <a:rPr lang="en-GB" err="1">
                <a:solidFill>
                  <a:srgbClr val="032742"/>
                </a:solidFill>
              </a:rPr>
              <a:t>Heildarmynd</a:t>
            </a:r>
            <a:endParaRPr lang="en-IS">
              <a:solidFill>
                <a:srgbClr val="03274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D7B481-9D0B-794A-BDCA-0D551C48CF8C}"/>
              </a:ext>
            </a:extLst>
          </p:cNvPr>
          <p:cNvGraphicFramePr>
            <a:graphicFrameLocks noGrp="1"/>
          </p:cNvGraphicFramePr>
          <p:nvPr/>
        </p:nvGraphicFramePr>
        <p:xfrm>
          <a:off x="4316166" y="429912"/>
          <a:ext cx="7403394" cy="626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142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1267472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4480780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</a:tblGrid>
              <a:tr h="372279">
                <a:tc>
                  <a:txBody>
                    <a:bodyPr/>
                    <a:lstStyle/>
                    <a:p>
                      <a:pPr algn="l"/>
                      <a:br>
                        <a:rPr lang="en-IS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</a:br>
                      <a:r>
                        <a:rPr lang="en-IS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Atriði</a:t>
                      </a:r>
                    </a:p>
                  </a:txBody>
                  <a:tcPr marL="45720" marR="45720"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000" b="1" i="0" noProof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Núverandi samningur</a:t>
                      </a:r>
                    </a:p>
                  </a:txBody>
                  <a:tcPr marL="45720" marR="4572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Nýr samningur, fylgiskjal 2</a:t>
                      </a:r>
                    </a:p>
                  </a:txBody>
                  <a:tcPr marL="45720" marR="4572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Mánaðarleg vinnuskylda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173,33 (40 per viku)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156 (36 per viku)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Helgidagafrí og bæting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Í boði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Vinnuskil til jafns við dagvinnumenn 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Dagvinnuhlutfall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0,615%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0,632%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953965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Vaktaálag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90%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65%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75%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90%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120%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674756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Bakvaktaálag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45%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90%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45%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90%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120%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674756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Vægi vinnuskyldustunda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Engar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1,05 - á sama tíma og 33,33% og 55% álag</a:t>
                      </a:r>
                      <a:br>
                        <a:rPr lang="en-GB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1,2 - á sama tíma og 65%, 75%, </a:t>
                      </a:r>
                    </a:p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90% álag fylgir tímum sólarhrings </a:t>
                      </a:r>
                    </a:p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120% álag fylgir vægi 1,2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104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Gólf á vinnuskyldu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32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9595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Vaktahvati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Ekki í samningi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0-12,5%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3472"/>
                  </a:ext>
                </a:extLst>
              </a:tr>
              <a:tr h="535151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Yfirvinna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Tvískipt:</a:t>
                      </a:r>
                      <a:br>
                        <a:rPr lang="en-GB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0,9385% á milli kl. 08:00-17:00 virka daga upp að 38,92 stundum</a:t>
                      </a:r>
                      <a:br>
                        <a:rPr lang="en-GB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1,0385% á milli kl. 17:00-08:00 virka daga, um helgar og eftir 38,92 stunda vinnuskil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690426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Kaffitímar per vakt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0,42 (25 mín)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50410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Kaffitímar per klst í yfirvinnu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0,10 (12 mín)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88208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Aukatímar &lt;sólarhringur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3 klst. í yfirvinnu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Breytingargjald 2% af mánaðarlaunum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018002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Aukatímar &lt;vika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2 klst. í yfirvinnu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Breytingargjald 1,3% af mánaðarlaunum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226776"/>
                  </a:ext>
                </a:extLst>
              </a:tr>
              <a:tr h="395546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Refsitímar /aukatímar vegna yfirvinnuvakta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2 klst. í yfirvinnu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Breytingargjald 1,3% af mánaðarlaunum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96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192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89C8B5-9E09-48DE-985A-F3B1F735A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Ferill</a:t>
            </a:r>
            <a:r>
              <a:rPr lang="en-GB" dirty="0"/>
              <a:t> </a:t>
            </a:r>
            <a:r>
              <a:rPr lang="en-GB" dirty="0" err="1"/>
              <a:t>innleiðingar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stjórnkerfi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00704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>
              <a:solidFill>
                <a:srgbClr val="032742"/>
              </a:solidFill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80"/>
          <a:stretch/>
        </p:blipFill>
        <p:spPr>
          <a:xfrm>
            <a:off x="4178700" y="1283109"/>
            <a:ext cx="7211916" cy="5371117"/>
          </a:xfrm>
          <a:prstGeom prst="rect">
            <a:avLst/>
          </a:prstGeom>
        </p:spPr>
      </p:pic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095538" cy="2936147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600" b="1">
                <a:solidFill>
                  <a:srgbClr val="032742"/>
                </a:solidFill>
              </a:rPr>
              <a:t>Fetum okkur saman í átt að betri vinnutíma!</a:t>
            </a:r>
          </a:p>
        </p:txBody>
      </p:sp>
      <p:sp>
        <p:nvSpPr>
          <p:cNvPr id="4" name="Rétthyrningur: Ávöl horn 3">
            <a:extLst>
              <a:ext uri="{FF2B5EF4-FFF2-40B4-BE49-F238E27FC236}">
                <a16:creationId xmlns:a16="http://schemas.microsoft.com/office/drawing/2014/main" id="{6AEDDFB5-815F-4FA7-8D3B-DE0036C1825D}"/>
              </a:ext>
            </a:extLst>
          </p:cNvPr>
          <p:cNvSpPr/>
          <p:nvPr/>
        </p:nvSpPr>
        <p:spPr>
          <a:xfrm>
            <a:off x="4043783" y="3429000"/>
            <a:ext cx="2484120" cy="1165860"/>
          </a:xfrm>
          <a:prstGeom prst="roundRect">
            <a:avLst/>
          </a:prstGeom>
          <a:noFill/>
          <a:ln w="38100">
            <a:solidFill>
              <a:srgbClr val="0327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étthyrningur: Ávöl horn 3">
            <a:extLst>
              <a:ext uri="{FF2B5EF4-FFF2-40B4-BE49-F238E27FC236}">
                <a16:creationId xmlns:a16="http://schemas.microsoft.com/office/drawing/2014/main" id="{61EA004E-CD23-40CE-AAD5-DADEB035CC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0574" y="2417523"/>
            <a:ext cx="2484120" cy="1011477"/>
          </a:xfrm>
          <a:prstGeom prst="roundRect">
            <a:avLst/>
          </a:prstGeom>
          <a:noFill/>
          <a:ln w="38100">
            <a:solidFill>
              <a:srgbClr val="0327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s-IS" dirty="0"/>
          </a:p>
        </p:txBody>
      </p:sp>
      <p:sp>
        <p:nvSpPr>
          <p:cNvPr id="9" name="Rétthyrningur: Ávöl horn 3">
            <a:extLst>
              <a:ext uri="{FF2B5EF4-FFF2-40B4-BE49-F238E27FC236}">
                <a16:creationId xmlns:a16="http://schemas.microsoft.com/office/drawing/2014/main" id="{37D8BAAA-7519-44AE-B0E4-E833720E13CC}"/>
              </a:ext>
            </a:extLst>
          </p:cNvPr>
          <p:cNvSpPr/>
          <p:nvPr/>
        </p:nvSpPr>
        <p:spPr>
          <a:xfrm>
            <a:off x="4043783" y="4594860"/>
            <a:ext cx="2484120" cy="1165860"/>
          </a:xfrm>
          <a:prstGeom prst="roundRect">
            <a:avLst/>
          </a:prstGeom>
          <a:noFill/>
          <a:ln w="38100">
            <a:solidFill>
              <a:srgbClr val="0327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8A5C4-CF42-4D2F-8EF0-14ADD0683821}"/>
              </a:ext>
            </a:extLst>
          </p:cNvPr>
          <p:cNvSpPr txBox="1"/>
          <p:nvPr/>
        </p:nvSpPr>
        <p:spPr>
          <a:xfrm>
            <a:off x="391292" y="5605084"/>
            <a:ext cx="371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>
                <a:hlinkClick r:id="rId5"/>
              </a:rPr>
              <a:t>Fræðslumyndband</a:t>
            </a:r>
            <a:r>
              <a:rPr lang="en-GB" dirty="0">
                <a:hlinkClick r:id="rId5"/>
              </a:rPr>
              <a:t> um </a:t>
            </a:r>
            <a:r>
              <a:rPr lang="en-GB" dirty="0" err="1">
                <a:hlinkClick r:id="rId5"/>
              </a:rPr>
              <a:t>feril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innleiðingar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1710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9E551-E2AE-4266-BC1C-5475F16748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093810"/>
            <a:ext cx="9581554" cy="1729399"/>
          </a:xfrm>
        </p:spPr>
        <p:txBody>
          <a:bodyPr/>
          <a:lstStyle/>
          <a:p>
            <a:r>
              <a:rPr lang="is-IS" dirty="0">
                <a:solidFill>
                  <a:schemeClr val="tx1"/>
                </a:solidFill>
              </a:rPr>
              <a:t>Markmið og leiðarljós verkefnisins</a:t>
            </a:r>
          </a:p>
          <a:p>
            <a:r>
              <a:rPr lang="is-IS" dirty="0">
                <a:solidFill>
                  <a:schemeClr val="tx1"/>
                </a:solidFill>
              </a:rPr>
              <a:t>Ávinningur fyrir starfsfólk</a:t>
            </a:r>
          </a:p>
        </p:txBody>
      </p:sp>
    </p:spTree>
    <p:extLst>
      <p:ext uri="{BB962C8B-B14F-4D97-AF65-F5344CB8AC3E}">
        <p14:creationId xmlns:p14="http://schemas.microsoft.com/office/powerpoint/2010/main" val="1734044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/>
        </p:nvGraphicFramePr>
        <p:xfrm>
          <a:off x="578188" y="524162"/>
          <a:ext cx="11035622" cy="43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1122040" y="4012707"/>
            <a:ext cx="1949634" cy="2321131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3183139" y="4012707"/>
            <a:ext cx="1949634" cy="2321131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/>
              <a:t>Mat stjórnanda á því hvort </a:t>
            </a:r>
            <a:r>
              <a:rPr lang="is-IS" sz="2000" noProof="1"/>
              <a:t>mönnunar-</a:t>
            </a:r>
            <a:r>
              <a:rPr lang="is-IS" sz="2000" dirty="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5286099" y="4012707"/>
            <a:ext cx="1949634" cy="2321131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7397136" y="4012706"/>
            <a:ext cx="1949634" cy="232113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9500096" y="4012707"/>
            <a:ext cx="1949634" cy="232113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201318"/>
            <a:ext cx="1699260" cy="1351773"/>
          </a:xfrm>
          <a:prstGeom prst="ellipse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 dirty="0"/>
              <a:t>22. Janúar</a:t>
            </a:r>
          </a:p>
        </p:txBody>
      </p:sp>
    </p:spTree>
    <p:extLst>
      <p:ext uri="{BB962C8B-B14F-4D97-AF65-F5344CB8AC3E}">
        <p14:creationId xmlns:p14="http://schemas.microsoft.com/office/powerpoint/2010/main" val="16784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oraskja 3">
            <a:extLst>
              <a:ext uri="{FF2B5EF4-FFF2-40B4-BE49-F238E27FC236}">
                <a16:creationId xmlns:a16="http://schemas.microsoft.com/office/drawing/2014/main" id="{36572D26-AD1E-4812-A3FD-EFDD0A6F82DB}"/>
              </a:ext>
            </a:extLst>
          </p:cNvPr>
          <p:cNvSpPr/>
          <p:nvPr/>
        </p:nvSpPr>
        <p:spPr>
          <a:xfrm>
            <a:off x="3002280" y="914400"/>
            <a:ext cx="5006340" cy="2720340"/>
          </a:xfrm>
          <a:prstGeom prst="ellipse">
            <a:avLst/>
          </a:prstGeom>
          <a:solidFill>
            <a:srgbClr val="60986E"/>
          </a:solidFill>
          <a:ln>
            <a:solidFill>
              <a:srgbClr val="03274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s-IS" sz="2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Stýrihópur</a:t>
            </a:r>
          </a:p>
          <a:p>
            <a:pPr algn="ctr">
              <a:spcBef>
                <a:spcPts val="600"/>
              </a:spcBef>
            </a:pPr>
            <a:r>
              <a:rPr lang="is-I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Fulltrúar eigenda: ASÍ, BHM, BSRB, Fíh, Reykjavíkurborg, ríki, sveitarfélög</a:t>
            </a:r>
            <a:br>
              <a:rPr lang="is-I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Áheyrnarfulltrúi: SFV</a:t>
            </a:r>
            <a:br>
              <a:rPr lang="is-I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s-I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6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Með fundarstjórn ríkissáttasemjara</a:t>
            </a:r>
          </a:p>
        </p:txBody>
      </p:sp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48B0A1D7-C21C-4423-8C94-A63F323EF3DB}"/>
              </a:ext>
            </a:extLst>
          </p:cNvPr>
          <p:cNvSpPr/>
          <p:nvPr/>
        </p:nvSpPr>
        <p:spPr>
          <a:xfrm>
            <a:off x="3623310" y="3429000"/>
            <a:ext cx="3764280" cy="982980"/>
          </a:xfrm>
          <a:prstGeom prst="roundRect">
            <a:avLst/>
          </a:prstGeom>
          <a:solidFill>
            <a:srgbClr val="032742"/>
          </a:solidFill>
          <a:ln>
            <a:solidFill>
              <a:srgbClr val="032742"/>
            </a:solidFill>
          </a:ln>
          <a:effectLst>
            <a:outerShdw blurRad="127000" dir="6540000" algn="ctr" rotWithShape="0">
              <a:srgbClr val="000000"/>
            </a:outerShdw>
            <a:reflection blurRad="1524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>
                <a:latin typeface="Arial" panose="020B0604020202020204" pitchFamily="34" charset="0"/>
                <a:cs typeface="Arial" panose="020B0604020202020204" pitchFamily="34" charset="0"/>
              </a:rPr>
              <a:t>Verkefnastjórn </a:t>
            </a:r>
          </a:p>
        </p:txBody>
      </p:sp>
      <p:sp>
        <p:nvSpPr>
          <p:cNvPr id="6" name="Sporaskja 5">
            <a:extLst>
              <a:ext uri="{FF2B5EF4-FFF2-40B4-BE49-F238E27FC236}">
                <a16:creationId xmlns:a16="http://schemas.microsoft.com/office/drawing/2014/main" id="{608CD625-BF0B-400B-8955-BB15284FABAA}"/>
              </a:ext>
            </a:extLst>
          </p:cNvPr>
          <p:cNvSpPr/>
          <p:nvPr/>
        </p:nvSpPr>
        <p:spPr>
          <a:xfrm>
            <a:off x="3577591" y="5284054"/>
            <a:ext cx="2156460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b="1" dirty="0">
                <a:latin typeface="Arial" panose="020B0604020202020204" pitchFamily="34" charset="0"/>
                <a:cs typeface="Arial" panose="020B0604020202020204" pitchFamily="34" charset="0"/>
              </a:rPr>
              <a:t>Innleiðingar- hópur</a:t>
            </a: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Reykjavíkur-borg</a:t>
            </a:r>
          </a:p>
        </p:txBody>
      </p:sp>
      <p:sp>
        <p:nvSpPr>
          <p:cNvPr id="8" name="Sporaskja 7">
            <a:extLst>
              <a:ext uri="{FF2B5EF4-FFF2-40B4-BE49-F238E27FC236}">
                <a16:creationId xmlns:a16="http://schemas.microsoft.com/office/drawing/2014/main" id="{FE75E4DB-8DDD-4C44-A29A-CAC4E2488D7F}"/>
              </a:ext>
            </a:extLst>
          </p:cNvPr>
          <p:cNvSpPr/>
          <p:nvPr/>
        </p:nvSpPr>
        <p:spPr>
          <a:xfrm>
            <a:off x="5856922" y="5301615"/>
            <a:ext cx="1985010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s-IS" sz="1600" b="1" dirty="0">
                <a:latin typeface="Arial"/>
                <a:cs typeface="Arial"/>
              </a:rPr>
              <a:t>Innleiðingar- hópur</a:t>
            </a:r>
            <a:r>
              <a:rPr lang="is-IS" sz="1600" dirty="0">
                <a:latin typeface="Arial"/>
                <a:cs typeface="Arial"/>
              </a:rPr>
              <a:t> </a:t>
            </a:r>
            <a:endParaRPr lang="is-I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600" noProof="1">
                <a:latin typeface="Arial"/>
                <a:cs typeface="Arial"/>
              </a:rPr>
              <a:t>Ríki</a:t>
            </a:r>
          </a:p>
        </p:txBody>
      </p:sp>
      <p:sp>
        <p:nvSpPr>
          <p:cNvPr id="10" name="Sporaskja 9">
            <a:extLst>
              <a:ext uri="{FF2B5EF4-FFF2-40B4-BE49-F238E27FC236}">
                <a16:creationId xmlns:a16="http://schemas.microsoft.com/office/drawing/2014/main" id="{0C2F6319-CC10-4F59-9572-230E9ACFD6BE}"/>
              </a:ext>
            </a:extLst>
          </p:cNvPr>
          <p:cNvSpPr/>
          <p:nvPr/>
        </p:nvSpPr>
        <p:spPr>
          <a:xfrm>
            <a:off x="7964803" y="5284054"/>
            <a:ext cx="1985011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b="1" dirty="0">
                <a:latin typeface="Arial" panose="020B0604020202020204" pitchFamily="34" charset="0"/>
                <a:cs typeface="Arial" panose="020B0604020202020204" pitchFamily="34" charset="0"/>
              </a:rPr>
              <a:t>Innleiðinga- hópur</a:t>
            </a: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s-IS" sz="16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Sveitarfélög</a:t>
            </a:r>
          </a:p>
        </p:txBody>
      </p:sp>
      <p:sp>
        <p:nvSpPr>
          <p:cNvPr id="11" name="Sporaskja 10">
            <a:extLst>
              <a:ext uri="{FF2B5EF4-FFF2-40B4-BE49-F238E27FC236}">
                <a16:creationId xmlns:a16="http://schemas.microsoft.com/office/drawing/2014/main" id="{FE53D425-ED96-4FC0-AAD3-CF9EF537E6D9}"/>
              </a:ext>
            </a:extLst>
          </p:cNvPr>
          <p:cNvSpPr/>
          <p:nvPr/>
        </p:nvSpPr>
        <p:spPr>
          <a:xfrm>
            <a:off x="586741" y="4777740"/>
            <a:ext cx="2156460" cy="1524000"/>
          </a:xfrm>
          <a:prstGeom prst="ellipse">
            <a:avLst/>
          </a:prstGeom>
          <a:solidFill>
            <a:srgbClr val="60986E"/>
          </a:solidFill>
          <a:ln w="12700">
            <a:solidFill>
              <a:srgbClr val="0936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Matshópur</a:t>
            </a:r>
          </a:p>
        </p:txBody>
      </p:sp>
      <p:sp>
        <p:nvSpPr>
          <p:cNvPr id="12" name="Sporaskja 11">
            <a:extLst>
              <a:ext uri="{FF2B5EF4-FFF2-40B4-BE49-F238E27FC236}">
                <a16:creationId xmlns:a16="http://schemas.microsoft.com/office/drawing/2014/main" id="{E515D581-08EC-4A58-9454-877F709F7D33}"/>
              </a:ext>
            </a:extLst>
          </p:cNvPr>
          <p:cNvSpPr/>
          <p:nvPr/>
        </p:nvSpPr>
        <p:spPr>
          <a:xfrm>
            <a:off x="426720" y="1173480"/>
            <a:ext cx="1920240" cy="1524000"/>
          </a:xfrm>
          <a:prstGeom prst="ellipse">
            <a:avLst/>
          </a:prstGeom>
          <a:solidFill>
            <a:srgbClr val="E4F8E7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Tækni-hópur</a:t>
            </a:r>
          </a:p>
        </p:txBody>
      </p:sp>
      <p:sp>
        <p:nvSpPr>
          <p:cNvPr id="14" name="Sporaskja 13">
            <a:extLst>
              <a:ext uri="{FF2B5EF4-FFF2-40B4-BE49-F238E27FC236}">
                <a16:creationId xmlns:a16="http://schemas.microsoft.com/office/drawing/2014/main" id="{77F392CA-D15C-4B78-9781-2DFB838D01AD}"/>
              </a:ext>
            </a:extLst>
          </p:cNvPr>
          <p:cNvSpPr/>
          <p:nvPr/>
        </p:nvSpPr>
        <p:spPr>
          <a:xfrm>
            <a:off x="9296398" y="1173480"/>
            <a:ext cx="1920240" cy="1524000"/>
          </a:xfrm>
          <a:prstGeom prst="ellipse">
            <a:avLst/>
          </a:prstGeom>
          <a:solidFill>
            <a:srgbClr val="E4F8E7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Fræðslu-hópur</a:t>
            </a:r>
          </a:p>
        </p:txBody>
      </p:sp>
      <p:cxnSp>
        <p:nvCxnSpPr>
          <p:cNvPr id="18" name="Bein tengilína 17">
            <a:extLst>
              <a:ext uri="{FF2B5EF4-FFF2-40B4-BE49-F238E27FC236}">
                <a16:creationId xmlns:a16="http://schemas.microsoft.com/office/drawing/2014/main" id="{41F5938F-F543-4B52-BC83-B75FB96B418C}"/>
              </a:ext>
            </a:extLst>
          </p:cNvPr>
          <p:cNvCxnSpPr>
            <a:cxnSpLocks/>
          </p:cNvCxnSpPr>
          <p:nvPr/>
        </p:nvCxnSpPr>
        <p:spPr>
          <a:xfrm>
            <a:off x="6705600" y="4411980"/>
            <a:ext cx="16192" cy="889635"/>
          </a:xfrm>
          <a:prstGeom prst="line">
            <a:avLst/>
          </a:prstGeom>
          <a:ln w="38100">
            <a:solidFill>
              <a:srgbClr val="032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Bein tengilína 18">
            <a:extLst>
              <a:ext uri="{FF2B5EF4-FFF2-40B4-BE49-F238E27FC236}">
                <a16:creationId xmlns:a16="http://schemas.microsoft.com/office/drawing/2014/main" id="{1D5B103F-E8A9-40BE-9F21-DC867E89C8C6}"/>
              </a:ext>
            </a:extLst>
          </p:cNvPr>
          <p:cNvCxnSpPr>
            <a:cxnSpLocks/>
          </p:cNvCxnSpPr>
          <p:nvPr/>
        </p:nvCxnSpPr>
        <p:spPr>
          <a:xfrm>
            <a:off x="6705600" y="4712554"/>
            <a:ext cx="1715928" cy="712679"/>
          </a:xfrm>
          <a:prstGeom prst="line">
            <a:avLst/>
          </a:prstGeom>
          <a:ln w="38100">
            <a:solidFill>
              <a:srgbClr val="032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ein tengilína 25">
            <a:extLst>
              <a:ext uri="{FF2B5EF4-FFF2-40B4-BE49-F238E27FC236}">
                <a16:creationId xmlns:a16="http://schemas.microsoft.com/office/drawing/2014/main" id="{4F60BCDC-85B3-4464-AF8B-060E0A19CFB4}"/>
              </a:ext>
            </a:extLst>
          </p:cNvPr>
          <p:cNvCxnSpPr>
            <a:cxnSpLocks/>
          </p:cNvCxnSpPr>
          <p:nvPr/>
        </p:nvCxnSpPr>
        <p:spPr>
          <a:xfrm flipH="1">
            <a:off x="5010626" y="4686300"/>
            <a:ext cx="1694974" cy="643890"/>
          </a:xfrm>
          <a:prstGeom prst="line">
            <a:avLst/>
          </a:prstGeom>
          <a:ln w="38100">
            <a:solidFill>
              <a:srgbClr val="032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Bein tengilína 29">
            <a:extLst>
              <a:ext uri="{FF2B5EF4-FFF2-40B4-BE49-F238E27FC236}">
                <a16:creationId xmlns:a16="http://schemas.microsoft.com/office/drawing/2014/main" id="{F7D841F7-2FBD-493E-AB5E-D211CAD9289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287906" y="3920490"/>
            <a:ext cx="1335404" cy="100203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Bein tengilína 32">
            <a:extLst>
              <a:ext uri="{FF2B5EF4-FFF2-40B4-BE49-F238E27FC236}">
                <a16:creationId xmlns:a16="http://schemas.microsoft.com/office/drawing/2014/main" id="{C6732D7D-4CF5-4D36-A06E-6ACC9397D3FC}"/>
              </a:ext>
            </a:extLst>
          </p:cNvPr>
          <p:cNvCxnSpPr>
            <a:cxnSpLocks/>
          </p:cNvCxnSpPr>
          <p:nvPr/>
        </p:nvCxnSpPr>
        <p:spPr>
          <a:xfrm flipH="1" flipV="1">
            <a:off x="2164080" y="2372677"/>
            <a:ext cx="1459230" cy="128682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Bein tengilína 35">
            <a:extLst>
              <a:ext uri="{FF2B5EF4-FFF2-40B4-BE49-F238E27FC236}">
                <a16:creationId xmlns:a16="http://schemas.microsoft.com/office/drawing/2014/main" id="{2C5B5CBF-7B5A-4A14-AC5E-8015A7FB874C}"/>
              </a:ext>
            </a:extLst>
          </p:cNvPr>
          <p:cNvCxnSpPr>
            <a:cxnSpLocks/>
            <a:endCxn id="12" idx="4"/>
          </p:cNvCxnSpPr>
          <p:nvPr/>
        </p:nvCxnSpPr>
        <p:spPr>
          <a:xfrm flipH="1" flipV="1">
            <a:off x="1386840" y="2697480"/>
            <a:ext cx="66676" cy="2080260"/>
          </a:xfrm>
          <a:prstGeom prst="line">
            <a:avLst/>
          </a:prstGeom>
          <a:ln w="9525" cap="flat" cmpd="sng" algn="ctr">
            <a:solidFill>
              <a:srgbClr val="03274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Bein tengilína 40">
            <a:extLst>
              <a:ext uri="{FF2B5EF4-FFF2-40B4-BE49-F238E27FC236}">
                <a16:creationId xmlns:a16="http://schemas.microsoft.com/office/drawing/2014/main" id="{18415CFD-AD87-4ADC-8210-D94B85081805}"/>
              </a:ext>
            </a:extLst>
          </p:cNvPr>
          <p:cNvCxnSpPr>
            <a:cxnSpLocks/>
          </p:cNvCxnSpPr>
          <p:nvPr/>
        </p:nvCxnSpPr>
        <p:spPr>
          <a:xfrm flipV="1">
            <a:off x="2725104" y="4430614"/>
            <a:ext cx="3980496" cy="958632"/>
          </a:xfrm>
          <a:prstGeom prst="line">
            <a:avLst/>
          </a:prstGeom>
          <a:ln w="9525" cap="flat" cmpd="sng" algn="ctr">
            <a:solidFill>
              <a:srgbClr val="03274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Bein tengilína 43">
            <a:extLst>
              <a:ext uri="{FF2B5EF4-FFF2-40B4-BE49-F238E27FC236}">
                <a16:creationId xmlns:a16="http://schemas.microsoft.com/office/drawing/2014/main" id="{F9DF31CA-983B-4F10-A5DB-BD471E479EDA}"/>
              </a:ext>
            </a:extLst>
          </p:cNvPr>
          <p:cNvCxnSpPr>
            <a:cxnSpLocks/>
          </p:cNvCxnSpPr>
          <p:nvPr/>
        </p:nvCxnSpPr>
        <p:spPr>
          <a:xfrm flipH="1">
            <a:off x="7376160" y="2372677"/>
            <a:ext cx="2090736" cy="147066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astaðgengill 1">
            <a:extLst>
              <a:ext uri="{FF2B5EF4-FFF2-40B4-BE49-F238E27FC236}">
                <a16:creationId xmlns:a16="http://schemas.microsoft.com/office/drawing/2014/main" id="{A5EF66EE-943B-41AB-B4FD-AD3F27F25C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305864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Tengslanet utan vinnustaða</a:t>
            </a:r>
          </a:p>
        </p:txBody>
      </p:sp>
      <p:sp>
        <p:nvSpPr>
          <p:cNvPr id="21" name="Sporaskja 9">
            <a:extLst>
              <a:ext uri="{FF2B5EF4-FFF2-40B4-BE49-F238E27FC236}">
                <a16:creationId xmlns:a16="http://schemas.microsoft.com/office/drawing/2014/main" id="{8790628A-2C65-446C-A6FB-C5FA9108CB22}"/>
              </a:ext>
            </a:extLst>
          </p:cNvPr>
          <p:cNvSpPr/>
          <p:nvPr/>
        </p:nvSpPr>
        <p:spPr>
          <a:xfrm>
            <a:off x="10050631" y="5219700"/>
            <a:ext cx="1985011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b="1" dirty="0">
                <a:latin typeface="Arial" panose="020B0604020202020204" pitchFamily="34" charset="0"/>
                <a:cs typeface="Arial" panose="020B0604020202020204" pitchFamily="34" charset="0"/>
              </a:rPr>
              <a:t>Innleiðinga- hópur</a:t>
            </a: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s-IS" sz="16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SFV</a:t>
            </a:r>
          </a:p>
        </p:txBody>
      </p:sp>
      <p:cxnSp>
        <p:nvCxnSpPr>
          <p:cNvPr id="22" name="Bein tengilína 18">
            <a:extLst>
              <a:ext uri="{FF2B5EF4-FFF2-40B4-BE49-F238E27FC236}">
                <a16:creationId xmlns:a16="http://schemas.microsoft.com/office/drawing/2014/main" id="{F3BD3E9C-D2A3-499D-91EC-14F40DB9EEEF}"/>
              </a:ext>
            </a:extLst>
          </p:cNvPr>
          <p:cNvCxnSpPr>
            <a:cxnSpLocks/>
          </p:cNvCxnSpPr>
          <p:nvPr/>
        </p:nvCxnSpPr>
        <p:spPr>
          <a:xfrm>
            <a:off x="6721792" y="4686300"/>
            <a:ext cx="3927158" cy="597754"/>
          </a:xfrm>
          <a:prstGeom prst="line">
            <a:avLst/>
          </a:prstGeom>
          <a:ln w="38100">
            <a:solidFill>
              <a:srgbClr val="032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89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4ADA17-C0E7-49B3-948E-69A9BC219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3093810"/>
            <a:ext cx="7915593" cy="1729399"/>
          </a:xfrm>
        </p:spPr>
        <p:txBody>
          <a:bodyPr/>
          <a:lstStyle/>
          <a:p>
            <a:r>
              <a:rPr lang="en-GB" dirty="0" err="1"/>
              <a:t>Greining</a:t>
            </a:r>
            <a:r>
              <a:rPr lang="en-GB" dirty="0"/>
              <a:t> </a:t>
            </a:r>
            <a:r>
              <a:rPr lang="en-GB" dirty="0" err="1"/>
              <a:t>gagna</a:t>
            </a:r>
            <a:r>
              <a:rPr lang="en-GB" dirty="0"/>
              <a:t>, </a:t>
            </a:r>
            <a:r>
              <a:rPr lang="en-GB" dirty="0" err="1"/>
              <a:t>umbótasamtal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forgangsröðun</a:t>
            </a:r>
            <a:r>
              <a:rPr lang="en-GB" dirty="0"/>
              <a:t> </a:t>
            </a:r>
            <a:r>
              <a:rPr lang="en-GB" dirty="0" err="1"/>
              <a:t>hagsmuna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20415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E04D709-F6DD-471A-88D6-AC106B80DE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09051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Forsendur betri vinnutíma í vaktavinnu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CA3BE072-586F-4A94-8F7B-D2EC3EB57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0154" y="1898452"/>
            <a:ext cx="4994787" cy="4592638"/>
          </a:xfrm>
        </p:spPr>
        <p:txBody>
          <a:bodyPr/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Umbótasamtal</a:t>
            </a:r>
          </a:p>
          <a:p>
            <a:pPr algn="just" fontAlgn="base"/>
            <a:endParaRPr lang="is-I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Starfsfólk í hlutastarfi á rétt á að hækka starfshlutfall </a:t>
            </a:r>
          </a:p>
          <a:p>
            <a:pPr lvl="1" algn="just" fontAlgn="base"/>
            <a:endParaRPr lang="is-IS" sz="2000" i="0" noProof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ü"/>
            </a:pPr>
            <a:r>
              <a:rPr lang="is-IS" sz="2000" i="0" noProof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Kostnaður vegna yfirvinnu lækki </a:t>
            </a:r>
          </a:p>
          <a:p>
            <a:endParaRPr lang="is-IS" dirty="0"/>
          </a:p>
        </p:txBody>
      </p:sp>
      <p:pic>
        <p:nvPicPr>
          <p:cNvPr id="5" name="Mynd 4" descr="Mynd sem inniheldur einstaklingur, kona, stendur, uppstilling&#10;&#10;Lýsing sjálfkrafa búin til">
            <a:extLst>
              <a:ext uri="{FF2B5EF4-FFF2-40B4-BE49-F238E27FC236}">
                <a16:creationId xmlns:a16="http://schemas.microsoft.com/office/drawing/2014/main" id="{41256802-98FB-473B-BC6D-BD7A0BE1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8" y="241074"/>
            <a:ext cx="6727570" cy="67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7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09969696-3886-4B01-ABC3-D97F9E578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53254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Umbótasamtal 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1525287E-08E2-4063-A176-8BEC55B81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is-IS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Handrit fyrir stjórnendur</a:t>
            </a:r>
            <a:endParaRPr lang="is-I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s-I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Greining gagna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 dirty="0">
                <a:latin typeface="Arial" panose="020B0604020202020204" pitchFamily="34" charset="0"/>
                <a:cs typeface="Arial" panose="020B0604020202020204" pitchFamily="34" charset="0"/>
              </a:rPr>
              <a:t>Boða fund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 dirty="0">
                <a:latin typeface="Arial" panose="020B0604020202020204" pitchFamily="34" charset="0"/>
                <a:cs typeface="Arial" panose="020B0604020202020204" pitchFamily="34" charset="0"/>
              </a:rPr>
              <a:t>Fundurinn sjálfur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 dirty="0">
                <a:latin typeface="Arial" panose="020B0604020202020204" pitchFamily="34" charset="0"/>
                <a:cs typeface="Arial" panose="020B0604020202020204" pitchFamily="34" charset="0"/>
              </a:rPr>
              <a:t>Eftir fundinn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 dirty="0">
                <a:latin typeface="Arial" panose="020B0604020202020204" pitchFamily="34" charset="0"/>
                <a:cs typeface="Arial" panose="020B0604020202020204" pitchFamily="34" charset="0"/>
              </a:rPr>
              <a:t>Næstu skref</a:t>
            </a: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A86641B3-978D-45D3-9A2E-273596FB6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12" y="465786"/>
            <a:ext cx="6620720" cy="66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7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1B9C06C2-33A4-4A11-806F-A45B93023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496639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Fundurinn sjálfur - umbótasamtalið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CF7A033D-C196-47E3-8E85-AEF399AAA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5619" y="1184998"/>
            <a:ext cx="7461072" cy="4752890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Fara yfir markmið umbótasamtalsins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is-I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eggi fram staðreyndir um greiningu á starfseminni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Mikilvægt er að starfsfólk fái tækifæri til að kynna sér efnið, helst fyrir fundinn og spyrja spurninga á fundinum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Skipta starfsfólki í hópa, t.d. 3-7 manna hópa</a:t>
            </a:r>
            <a:endParaRPr lang="is-I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Hafa 3-4 hópa að lágmarki ef hægt er</a:t>
            </a:r>
            <a:endParaRPr lang="is-IS" sz="14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Biðja einn í hverjum hópi að vera ritari og skrá hjá sér svör við spurningunum</a:t>
            </a:r>
            <a:r>
              <a:rPr lang="is-IS" sz="1400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is-I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Allir hópar byrja á að svara spurningum í flokki 1 um tilgang og markmið starfseminnar og starfanna</a:t>
            </a:r>
            <a:endParaRPr lang="is-IS" sz="14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Spurningum í flokkum 2-5 er skipt milli hópa</a:t>
            </a:r>
            <a:r>
              <a:rPr lang="is-IS" sz="1400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is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Ritarar taka saman innihald samtalsins á hverju borði og segja stuttlega frá í lok fundarins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Spurningar – flokkar: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400" dirty="0">
                <a:latin typeface="Arial" panose="020B0604020202020204" pitchFamily="34" charset="0"/>
                <a:cs typeface="Arial" panose="020B0604020202020204" pitchFamily="34" charset="0"/>
              </a:rPr>
              <a:t>Tilgangur og markmið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400" dirty="0">
                <a:latin typeface="Arial" panose="020B0604020202020204" pitchFamily="34" charset="0"/>
                <a:cs typeface="Arial" panose="020B0604020202020204" pitchFamily="34" charset="0"/>
              </a:rPr>
              <a:t>Vaktaskipulag og </a:t>
            </a:r>
            <a:r>
              <a:rPr lang="is-IS" sz="1400" dirty="0" err="1">
                <a:latin typeface="Arial" panose="020B0604020202020204" pitchFamily="34" charset="0"/>
                <a:cs typeface="Arial" panose="020B0604020202020204" pitchFamily="34" charset="0"/>
              </a:rPr>
              <a:t>mönnun</a:t>
            </a:r>
            <a:endParaRPr lang="is-I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400" dirty="0">
                <a:latin typeface="Arial" panose="020B0604020202020204" pitchFamily="34" charset="0"/>
                <a:cs typeface="Arial" panose="020B0604020202020204" pitchFamily="34" charset="0"/>
              </a:rPr>
              <a:t>Starfsemi og starfsumhverfi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400" dirty="0">
                <a:latin typeface="Arial" panose="020B0604020202020204" pitchFamily="34" charset="0"/>
                <a:cs typeface="Arial" panose="020B0604020202020204" pitchFamily="34" charset="0"/>
              </a:rPr>
              <a:t>Verklag og ábyrgð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s-IS" sz="1400" dirty="0">
                <a:latin typeface="Arial" panose="020B0604020202020204" pitchFamily="34" charset="0"/>
                <a:cs typeface="Arial" panose="020B0604020202020204" pitchFamily="34" charset="0"/>
              </a:rPr>
              <a:t>Ræða sóun í nærumhverfi</a:t>
            </a: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16E00418-ADEC-451D-804D-738E1FF5E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50" y="778358"/>
            <a:ext cx="5298742" cy="530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C1C1C-4434-452E-834D-216A2D86747A}"/>
              </a:ext>
            </a:extLst>
          </p:cNvPr>
          <p:cNvSpPr txBox="1"/>
          <p:nvPr/>
        </p:nvSpPr>
        <p:spPr>
          <a:xfrm>
            <a:off x="4556502" y="5036949"/>
            <a:ext cx="3812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err="1">
                <a:hlinkClick r:id="rId4"/>
              </a:rPr>
              <a:t>Umbótasamtal</a:t>
            </a:r>
            <a:r>
              <a:rPr lang="en-GB" sz="2000" dirty="0">
                <a:hlinkClick r:id="rId4"/>
              </a:rPr>
              <a:t> á 2 </a:t>
            </a:r>
            <a:r>
              <a:rPr lang="en-GB" sz="2000" dirty="0" err="1">
                <a:hlinkClick r:id="rId4"/>
              </a:rPr>
              <a:t>mín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/>
              <a:t>– </a:t>
            </a:r>
            <a:r>
              <a:rPr lang="en-GB" sz="2000" dirty="0" err="1"/>
              <a:t>teiknimynd</a:t>
            </a:r>
            <a:r>
              <a:rPr lang="en-GB" sz="2000" dirty="0"/>
              <a:t> </a:t>
            </a:r>
            <a:r>
              <a:rPr lang="en-GB" sz="2000" dirty="0" err="1"/>
              <a:t>með</a:t>
            </a:r>
            <a:r>
              <a:rPr lang="en-GB" sz="2000" dirty="0"/>
              <a:t> </a:t>
            </a:r>
            <a:r>
              <a:rPr lang="en-GB" sz="2000" dirty="0" err="1"/>
              <a:t>helstu</a:t>
            </a:r>
            <a:r>
              <a:rPr lang="en-GB" sz="2000" dirty="0"/>
              <a:t> </a:t>
            </a:r>
            <a:r>
              <a:rPr lang="en-GB" sz="2000" dirty="0" err="1"/>
              <a:t>atriðum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268484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515665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Forgangsröðun hagsmuna - Umbótasamtal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/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ynd 5" descr="Mynd sem inniheldur stendur, heldur, uppstilling, brimbretti&#10;&#10;Lýsing sjálfkrafa búin til">
            <a:extLst>
              <a:ext uri="{FF2B5EF4-FFF2-40B4-BE49-F238E27FC236}">
                <a16:creationId xmlns:a16="http://schemas.microsoft.com/office/drawing/2014/main" id="{DFDF3ACC-EC47-4731-B679-687B2FB67C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04" r="21238"/>
          <a:stretch/>
        </p:blipFill>
        <p:spPr>
          <a:xfrm>
            <a:off x="8369300" y="910628"/>
            <a:ext cx="3474720" cy="58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55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515665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1. Starfsemin = </a:t>
            </a:r>
            <a:r>
              <a:rPr lang="is-IS" err="1">
                <a:solidFill>
                  <a:schemeClr val="tx1"/>
                </a:solidFill>
              </a:rPr>
              <a:t>mönnunarþörf</a:t>
            </a:r>
            <a:endParaRPr lang="is-IS">
              <a:solidFill>
                <a:schemeClr val="tx1"/>
              </a:solidFill>
            </a:endParaRP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/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arammi 2">
            <a:extLst>
              <a:ext uri="{FF2B5EF4-FFF2-40B4-BE49-F238E27FC236}">
                <a16:creationId xmlns:a16="http://schemas.microsoft.com/office/drawing/2014/main" id="{8ABCC09E-F270-4761-AFB8-EBEB8FF8562C}"/>
              </a:ext>
            </a:extLst>
          </p:cNvPr>
          <p:cNvSpPr txBox="1"/>
          <p:nvPr/>
        </p:nvSpPr>
        <p:spPr>
          <a:xfrm>
            <a:off x="7831156" y="433574"/>
            <a:ext cx="4221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Starfsemin og þörf á </a:t>
            </a:r>
            <a:r>
              <a:rPr lang="is-IS" sz="2800" err="1"/>
              <a:t>mönnun</a:t>
            </a:r>
            <a:r>
              <a:rPr lang="is-IS" sz="2800"/>
              <a:t> er ráðandi þáttur </a:t>
            </a:r>
          </a:p>
        </p:txBody>
      </p:sp>
      <p:sp>
        <p:nvSpPr>
          <p:cNvPr id="5" name="Textarammi 4">
            <a:extLst>
              <a:ext uri="{FF2B5EF4-FFF2-40B4-BE49-F238E27FC236}">
                <a16:creationId xmlns:a16="http://schemas.microsoft.com/office/drawing/2014/main" id="{836F1399-41C8-4265-A7DE-82369DF89529}"/>
              </a:ext>
            </a:extLst>
          </p:cNvPr>
          <p:cNvSpPr txBox="1"/>
          <p:nvPr/>
        </p:nvSpPr>
        <p:spPr>
          <a:xfrm>
            <a:off x="9210675" y="1658433"/>
            <a:ext cx="263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Greining gagna lykilatriði</a:t>
            </a:r>
          </a:p>
        </p:txBody>
      </p:sp>
      <p:sp>
        <p:nvSpPr>
          <p:cNvPr id="7" name="Textarammi 6">
            <a:extLst>
              <a:ext uri="{FF2B5EF4-FFF2-40B4-BE49-F238E27FC236}">
                <a16:creationId xmlns:a16="http://schemas.microsoft.com/office/drawing/2014/main" id="{3FD11121-82A8-42A6-8801-9AB39DBBE15C}"/>
              </a:ext>
            </a:extLst>
          </p:cNvPr>
          <p:cNvSpPr txBox="1"/>
          <p:nvPr/>
        </p:nvSpPr>
        <p:spPr>
          <a:xfrm>
            <a:off x="9048432" y="2760182"/>
            <a:ext cx="304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Forðast að vera búin/n að gefa sér niðurstöðu</a:t>
            </a:r>
          </a:p>
        </p:txBody>
      </p:sp>
      <p:sp>
        <p:nvSpPr>
          <p:cNvPr id="8" name="Textarammi 7">
            <a:extLst>
              <a:ext uri="{FF2B5EF4-FFF2-40B4-BE49-F238E27FC236}">
                <a16:creationId xmlns:a16="http://schemas.microsoft.com/office/drawing/2014/main" id="{F88A8804-102C-41E6-BA3F-C0A3D989E997}"/>
              </a:ext>
            </a:extLst>
          </p:cNvPr>
          <p:cNvSpPr txBox="1"/>
          <p:nvPr/>
        </p:nvSpPr>
        <p:spPr>
          <a:xfrm>
            <a:off x="9060338" y="3861931"/>
            <a:ext cx="302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Fara í umbótasamtalið með opnum hug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4C19968A-665B-416F-9A49-1A71DD592D81}"/>
              </a:ext>
            </a:extLst>
          </p:cNvPr>
          <p:cNvSpPr txBox="1"/>
          <p:nvPr/>
        </p:nvSpPr>
        <p:spPr>
          <a:xfrm>
            <a:off x="8428565" y="5153724"/>
            <a:ext cx="39731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2800"/>
              <a:t>Leiðarljós:</a:t>
            </a:r>
            <a:br>
              <a:rPr lang="is-IS" sz="2800"/>
            </a:br>
            <a:endParaRPr lang="is-IS" sz="280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EDC28-46D5-4D52-845E-F74240811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7246" y="5616379"/>
            <a:ext cx="1306858" cy="1138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3B46B4-B70B-4240-939C-4BC7D7BD16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84"/>
          <a:stretch/>
        </p:blipFill>
        <p:spPr>
          <a:xfrm>
            <a:off x="9849631" y="5665090"/>
            <a:ext cx="1131065" cy="106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5978E-9198-435B-8A69-8087D7793E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6997" y="5665090"/>
            <a:ext cx="113106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07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515665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2. Starfsmannahópurinn = jafnræði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/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arammi 4">
            <a:extLst>
              <a:ext uri="{FF2B5EF4-FFF2-40B4-BE49-F238E27FC236}">
                <a16:creationId xmlns:a16="http://schemas.microsoft.com/office/drawing/2014/main" id="{35263830-91AF-490E-9A1E-84551D164075}"/>
              </a:ext>
            </a:extLst>
          </p:cNvPr>
          <p:cNvSpPr txBox="1"/>
          <p:nvPr/>
        </p:nvSpPr>
        <p:spPr>
          <a:xfrm>
            <a:off x="8569638" y="433574"/>
            <a:ext cx="3361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Jafnir möguleikar allra í starfsmannahópi</a:t>
            </a:r>
          </a:p>
        </p:txBody>
      </p:sp>
      <p:sp>
        <p:nvSpPr>
          <p:cNvPr id="7" name="Textarammi 6">
            <a:extLst>
              <a:ext uri="{FF2B5EF4-FFF2-40B4-BE49-F238E27FC236}">
                <a16:creationId xmlns:a16="http://schemas.microsoft.com/office/drawing/2014/main" id="{AFD799FF-8716-48A0-A39B-816642C4BEA7}"/>
              </a:ext>
            </a:extLst>
          </p:cNvPr>
          <p:cNvSpPr txBox="1"/>
          <p:nvPr/>
        </p:nvSpPr>
        <p:spPr>
          <a:xfrm>
            <a:off x="7929052" y="1845792"/>
            <a:ext cx="4262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Endurskoða allar vaktarúllur með hagsmuni starfsmannahópsins að leiðarljósi</a:t>
            </a:r>
          </a:p>
        </p:txBody>
      </p:sp>
      <p:sp>
        <p:nvSpPr>
          <p:cNvPr id="8" name="Textarammi 7">
            <a:extLst>
              <a:ext uri="{FF2B5EF4-FFF2-40B4-BE49-F238E27FC236}">
                <a16:creationId xmlns:a16="http://schemas.microsoft.com/office/drawing/2014/main" id="{CAC8C251-54EA-4FAF-ACDA-15A09A0290FA}"/>
              </a:ext>
            </a:extLst>
          </p:cNvPr>
          <p:cNvSpPr txBox="1"/>
          <p:nvPr/>
        </p:nvSpPr>
        <p:spPr>
          <a:xfrm>
            <a:off x="9750690" y="3504232"/>
            <a:ext cx="233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Jafn aðgangur að vaktahvata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F0EB0C96-D902-444A-9918-8085AAFEE9E7}"/>
              </a:ext>
            </a:extLst>
          </p:cNvPr>
          <p:cNvSpPr txBox="1"/>
          <p:nvPr/>
        </p:nvSpPr>
        <p:spPr>
          <a:xfrm>
            <a:off x="8926842" y="4874480"/>
            <a:ext cx="3155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Jafn aðgangur að vægi vinnuskyldustunda</a:t>
            </a:r>
          </a:p>
        </p:txBody>
      </p:sp>
      <p:sp>
        <p:nvSpPr>
          <p:cNvPr id="10" name="Textarammi 9">
            <a:extLst>
              <a:ext uri="{FF2B5EF4-FFF2-40B4-BE49-F238E27FC236}">
                <a16:creationId xmlns:a16="http://schemas.microsoft.com/office/drawing/2014/main" id="{E3888BD7-1A8E-4D86-A0C8-54B5E058D598}"/>
              </a:ext>
            </a:extLst>
          </p:cNvPr>
          <p:cNvSpPr txBox="1"/>
          <p:nvPr/>
        </p:nvSpPr>
        <p:spPr>
          <a:xfrm>
            <a:off x="7856305" y="6132146"/>
            <a:ext cx="433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Jafnræði í starfsmannahópi</a:t>
            </a:r>
          </a:p>
        </p:txBody>
      </p:sp>
    </p:spTree>
    <p:extLst>
      <p:ext uri="{BB962C8B-B14F-4D97-AF65-F5344CB8AC3E}">
        <p14:creationId xmlns:p14="http://schemas.microsoft.com/office/powerpoint/2010/main" val="3146987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604" y="483871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3. Hagsmunir einstaklinga í starfsmannahópi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/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arammi 7">
            <a:extLst>
              <a:ext uri="{FF2B5EF4-FFF2-40B4-BE49-F238E27FC236}">
                <a16:creationId xmlns:a16="http://schemas.microsoft.com/office/drawing/2014/main" id="{35ADC624-6472-4C82-9D9D-EA22077BA9F6}"/>
              </a:ext>
            </a:extLst>
          </p:cNvPr>
          <p:cNvSpPr txBox="1"/>
          <p:nvPr/>
        </p:nvSpPr>
        <p:spPr>
          <a:xfrm>
            <a:off x="8837734" y="3991273"/>
            <a:ext cx="320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Kerfisvirkni til að hjálpa einstaklingum að leggja fram óskir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18EAE698-92A9-436C-AFF3-5A7701D162F7}"/>
              </a:ext>
            </a:extLst>
          </p:cNvPr>
          <p:cNvSpPr txBox="1"/>
          <p:nvPr/>
        </p:nvSpPr>
        <p:spPr>
          <a:xfrm>
            <a:off x="9474315" y="2462696"/>
            <a:ext cx="2563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Jafnræði</a:t>
            </a:r>
            <a:r>
              <a:rPr lang="is-IS" sz="2000" dirty="0"/>
              <a:t> </a:t>
            </a:r>
            <a:r>
              <a:rPr lang="is-IS" dirty="0"/>
              <a:t>starfsfólks</a:t>
            </a:r>
            <a:endParaRPr lang="is-IS" sz="2000" dirty="0"/>
          </a:p>
        </p:txBody>
      </p:sp>
      <p:sp>
        <p:nvSpPr>
          <p:cNvPr id="10" name="Textarammi 9">
            <a:extLst>
              <a:ext uri="{FF2B5EF4-FFF2-40B4-BE49-F238E27FC236}">
                <a16:creationId xmlns:a16="http://schemas.microsoft.com/office/drawing/2014/main" id="{59DF3CEF-0CC8-49D3-8D53-B5D5F6E64C70}"/>
              </a:ext>
            </a:extLst>
          </p:cNvPr>
          <p:cNvSpPr txBox="1"/>
          <p:nvPr/>
        </p:nvSpPr>
        <p:spPr>
          <a:xfrm>
            <a:off x="8425540" y="4855484"/>
            <a:ext cx="3854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/>
              <a:t>Starfsemin og jafnræði í starfsmannahópi ráða för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D3D6E7EC-DEB2-4D46-BAD9-AD33C7117210}"/>
              </a:ext>
            </a:extLst>
          </p:cNvPr>
          <p:cNvSpPr txBox="1"/>
          <p:nvPr/>
        </p:nvSpPr>
        <p:spPr>
          <a:xfrm>
            <a:off x="8636753" y="3103874"/>
            <a:ext cx="355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Hægt að koma til móts við starfsfólk ef ofangreint er uppfyllt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750176-A3AB-46BD-845B-7841C91B1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7246" y="1167672"/>
            <a:ext cx="1306858" cy="1138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CDEC83-D5C6-4247-81D2-C15CDC3F92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184"/>
          <a:stretch/>
        </p:blipFill>
        <p:spPr>
          <a:xfrm>
            <a:off x="9849631" y="1216383"/>
            <a:ext cx="1131065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54E69-B6DB-4283-96FC-D7C81BBED1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6997" y="1216383"/>
            <a:ext cx="1131065" cy="1066800"/>
          </a:xfrm>
          <a:prstGeom prst="rect">
            <a:avLst/>
          </a:prstGeom>
        </p:spPr>
      </p:pic>
      <p:sp>
        <p:nvSpPr>
          <p:cNvPr id="15" name="Textarammi 8">
            <a:extLst>
              <a:ext uri="{FF2B5EF4-FFF2-40B4-BE49-F238E27FC236}">
                <a16:creationId xmlns:a16="http://schemas.microsoft.com/office/drawing/2014/main" id="{1B981E95-B006-446E-A35D-F36403B55A19}"/>
              </a:ext>
            </a:extLst>
          </p:cNvPr>
          <p:cNvSpPr txBox="1"/>
          <p:nvPr/>
        </p:nvSpPr>
        <p:spPr>
          <a:xfrm>
            <a:off x="8427778" y="690618"/>
            <a:ext cx="39731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2800"/>
              <a:t>Leiðarljós:</a:t>
            </a:r>
            <a:br>
              <a:rPr lang="is-IS" sz="2800"/>
            </a:br>
            <a:endParaRPr lang="is-IS" sz="28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61344-9840-41F6-8D8B-254CF83EB2CB}"/>
              </a:ext>
            </a:extLst>
          </p:cNvPr>
          <p:cNvSpPr txBox="1"/>
          <p:nvPr/>
        </p:nvSpPr>
        <p:spPr>
          <a:xfrm>
            <a:off x="8242126" y="5563370"/>
            <a:ext cx="360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>
                <a:hlinkClick r:id="rId10"/>
              </a:rPr>
              <a:t>Fræðslumyndband</a:t>
            </a:r>
            <a:r>
              <a:rPr lang="en-GB" dirty="0">
                <a:hlinkClick r:id="rId10"/>
              </a:rPr>
              <a:t> um </a:t>
            </a:r>
            <a:r>
              <a:rPr lang="en-GB" dirty="0" err="1">
                <a:hlinkClick r:id="rId10"/>
              </a:rPr>
              <a:t>forgangsröðun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hagsmuna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0248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gn, room, shirt&#10;&#10;Description automatically generated">
            <a:extLst>
              <a:ext uri="{FF2B5EF4-FFF2-40B4-BE49-F238E27FC236}">
                <a16:creationId xmlns:a16="http://schemas.microsoft.com/office/drawing/2014/main" id="{57D7409C-1DB5-DC4B-8F9D-64DC07263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469C6B-F04F-D948-AF56-8B1404C28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Vinnutími</a:t>
            </a:r>
            <a:endParaRPr lang="en-I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D6288-CE19-084D-825C-3E1596C0C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4762998" cy="4592638"/>
          </a:xfrm>
        </p:spPr>
        <p:txBody>
          <a:bodyPr/>
          <a:lstStyle/>
          <a:p>
            <a:r>
              <a:rPr lang="en-GB" dirty="0" err="1"/>
              <a:t>Vinnutími</a:t>
            </a:r>
            <a:r>
              <a:rPr lang="en-GB" dirty="0"/>
              <a:t> </a:t>
            </a:r>
            <a:r>
              <a:rPr lang="en-GB" dirty="0" err="1"/>
              <a:t>vaktavinnufólks</a:t>
            </a:r>
            <a:r>
              <a:rPr lang="en-GB" dirty="0"/>
              <a:t> </a:t>
            </a:r>
            <a:r>
              <a:rPr lang="en-GB" dirty="0" err="1"/>
              <a:t>styttist</a:t>
            </a:r>
            <a:r>
              <a:rPr lang="en-GB" dirty="0"/>
              <a:t> </a:t>
            </a:r>
            <a:r>
              <a:rPr lang="en-GB" dirty="0" err="1"/>
              <a:t>úr</a:t>
            </a:r>
            <a:r>
              <a:rPr lang="en-GB" dirty="0"/>
              <a:t> 40 í 36 </a:t>
            </a:r>
            <a:br>
              <a:rPr lang="en-GB" dirty="0"/>
            </a:br>
            <a:r>
              <a:rPr lang="en-GB" dirty="0" err="1"/>
              <a:t>virkar</a:t>
            </a:r>
            <a:r>
              <a:rPr lang="en-GB" dirty="0"/>
              <a:t> </a:t>
            </a:r>
            <a:r>
              <a:rPr lang="en-GB" dirty="0" err="1"/>
              <a:t>stundir</a:t>
            </a:r>
            <a:r>
              <a:rPr lang="en-GB" dirty="0"/>
              <a:t> á </a:t>
            </a:r>
            <a:r>
              <a:rPr lang="en-GB" dirty="0" err="1"/>
              <a:t>viku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</a:t>
            </a:r>
            <a:r>
              <a:rPr lang="en-GB" dirty="0" err="1"/>
              <a:t>úr</a:t>
            </a:r>
            <a:r>
              <a:rPr lang="en-GB" dirty="0"/>
              <a:t> 173,33 í 156 </a:t>
            </a:r>
            <a:r>
              <a:rPr lang="en-GB" dirty="0" err="1"/>
              <a:t>klukkustundir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meðaltali</a:t>
            </a:r>
            <a:r>
              <a:rPr lang="en-GB" dirty="0"/>
              <a:t> á </a:t>
            </a:r>
            <a:r>
              <a:rPr lang="en-GB" dirty="0" err="1"/>
              <a:t>mánuði</a:t>
            </a:r>
            <a:r>
              <a:rPr lang="en-GB" dirty="0"/>
              <a:t>.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73373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11730E18-807E-4389-81AB-042924FA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57558"/>
            <a:ext cx="9901547" cy="789927"/>
          </a:xfrm>
        </p:spPr>
        <p:txBody>
          <a:bodyPr/>
          <a:lstStyle/>
          <a:p>
            <a:r>
              <a:rPr lang="is-IS"/>
              <a:t>Hvernig á ég að skipuleggja vaktir?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1662FB22-6530-4775-97E4-54E13F0D1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1600" kern="120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  <a:p>
            <a:endParaRPr lang="is-IS"/>
          </a:p>
        </p:txBody>
      </p:sp>
      <p:pic>
        <p:nvPicPr>
          <p:cNvPr id="5" name="Picture 2" descr="A close up of a clock&#10;&#10;Description automatically generated">
            <a:extLst>
              <a:ext uri="{FF2B5EF4-FFF2-40B4-BE49-F238E27FC236}">
                <a16:creationId xmlns:a16="http://schemas.microsoft.com/office/drawing/2014/main" id="{8F975C1D-02CE-453C-BB1F-FF39483809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63" t="17291" r="6192"/>
          <a:stretch/>
        </p:blipFill>
        <p:spPr>
          <a:xfrm>
            <a:off x="5420243" y="909408"/>
            <a:ext cx="6005782" cy="5431196"/>
          </a:xfrm>
          <a:prstGeom prst="rect">
            <a:avLst/>
          </a:prstGeom>
        </p:spPr>
      </p:pic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3A037A0E-7FC3-4719-9352-033E0BCCF83D}"/>
              </a:ext>
            </a:extLst>
          </p:cNvPr>
          <p:cNvSpPr/>
          <p:nvPr/>
        </p:nvSpPr>
        <p:spPr>
          <a:xfrm>
            <a:off x="1771920" y="1447485"/>
            <a:ext cx="3945068" cy="882247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>
                <a:solidFill>
                  <a:schemeClr val="tx1"/>
                </a:solidFill>
              </a:rPr>
              <a:t>Lengd vakta ≤ 8-9 klst.</a:t>
            </a:r>
          </a:p>
        </p:txBody>
      </p:sp>
      <p:pic>
        <p:nvPicPr>
          <p:cNvPr id="9" name="Mynd 8" descr="Badge Tick1">
            <a:extLst>
              <a:ext uri="{FF2B5EF4-FFF2-40B4-BE49-F238E27FC236}">
                <a16:creationId xmlns:a16="http://schemas.microsoft.com/office/drawing/2014/main" id="{984BA6C5-6527-44AB-BD63-B090983D2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624" y="1381125"/>
            <a:ext cx="914400" cy="914400"/>
          </a:xfrm>
          <a:prstGeom prst="rect">
            <a:avLst/>
          </a:prstGeom>
        </p:spPr>
      </p:pic>
      <p:sp>
        <p:nvSpPr>
          <p:cNvPr id="11" name="Rétthyrningur: Ávöl horn 10">
            <a:extLst>
              <a:ext uri="{FF2B5EF4-FFF2-40B4-BE49-F238E27FC236}">
                <a16:creationId xmlns:a16="http://schemas.microsoft.com/office/drawing/2014/main" id="{B7E25EA2-D99C-447C-96B9-DFFA799BDEFB}"/>
              </a:ext>
            </a:extLst>
          </p:cNvPr>
          <p:cNvSpPr/>
          <p:nvPr/>
        </p:nvSpPr>
        <p:spPr>
          <a:xfrm>
            <a:off x="1773246" y="2434772"/>
            <a:ext cx="3943741" cy="882247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>
                <a:solidFill>
                  <a:schemeClr val="tx1"/>
                </a:solidFill>
              </a:rPr>
              <a:t>Vaktir skipulagðar </a:t>
            </a:r>
            <a:r>
              <a:rPr lang="is-IS" sz="2400" b="1" err="1">
                <a:solidFill>
                  <a:schemeClr val="tx1"/>
                </a:solidFill>
              </a:rPr>
              <a:t>réttsælis</a:t>
            </a:r>
            <a:r>
              <a:rPr lang="is-IS" sz="2400" b="1">
                <a:solidFill>
                  <a:schemeClr val="tx1"/>
                </a:solidFill>
              </a:rPr>
              <a:t> m-k-n-hvíld</a:t>
            </a:r>
          </a:p>
        </p:txBody>
      </p:sp>
      <p:pic>
        <p:nvPicPr>
          <p:cNvPr id="13" name="Mynd 12" descr="Badge Tick1">
            <a:extLst>
              <a:ext uri="{FF2B5EF4-FFF2-40B4-BE49-F238E27FC236}">
                <a16:creationId xmlns:a16="http://schemas.microsoft.com/office/drawing/2014/main" id="{177A4FF9-D76F-4152-AE58-04A5071BC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951" y="2368412"/>
            <a:ext cx="914400" cy="914400"/>
          </a:xfrm>
          <a:prstGeom prst="rect">
            <a:avLst/>
          </a:prstGeom>
        </p:spPr>
      </p:pic>
      <p:sp>
        <p:nvSpPr>
          <p:cNvPr id="15" name="Rétthyrningur: Ávöl horn 14">
            <a:extLst>
              <a:ext uri="{FF2B5EF4-FFF2-40B4-BE49-F238E27FC236}">
                <a16:creationId xmlns:a16="http://schemas.microsoft.com/office/drawing/2014/main" id="{826C7660-6733-42F9-B438-F42D2D25C109}"/>
              </a:ext>
            </a:extLst>
          </p:cNvPr>
          <p:cNvSpPr/>
          <p:nvPr/>
        </p:nvSpPr>
        <p:spPr>
          <a:xfrm>
            <a:off x="1750718" y="3406156"/>
            <a:ext cx="3966270" cy="882247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>
                <a:solidFill>
                  <a:schemeClr val="tx1"/>
                </a:solidFill>
              </a:rPr>
              <a:t>Skipta um tegund að tveggja til þriggja daga fresti </a:t>
            </a:r>
          </a:p>
        </p:txBody>
      </p:sp>
      <p:pic>
        <p:nvPicPr>
          <p:cNvPr id="17" name="Mynd 16" descr="Badge Tick1">
            <a:extLst>
              <a:ext uri="{FF2B5EF4-FFF2-40B4-BE49-F238E27FC236}">
                <a16:creationId xmlns:a16="http://schemas.microsoft.com/office/drawing/2014/main" id="{9513B8BB-6679-4640-AA75-B8EDB2B04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422" y="3339796"/>
            <a:ext cx="914400" cy="914400"/>
          </a:xfrm>
          <a:prstGeom prst="rect">
            <a:avLst/>
          </a:prstGeom>
        </p:spPr>
      </p:pic>
      <p:sp>
        <p:nvSpPr>
          <p:cNvPr id="19" name="Rétthyrningur: Ávöl horn 18">
            <a:extLst>
              <a:ext uri="{FF2B5EF4-FFF2-40B4-BE49-F238E27FC236}">
                <a16:creationId xmlns:a16="http://schemas.microsoft.com/office/drawing/2014/main" id="{53CEAFC6-86F3-4A3B-986F-F401D4616478}"/>
              </a:ext>
            </a:extLst>
          </p:cNvPr>
          <p:cNvSpPr/>
          <p:nvPr/>
        </p:nvSpPr>
        <p:spPr>
          <a:xfrm>
            <a:off x="1752046" y="4369590"/>
            <a:ext cx="3966270" cy="882247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>
                <a:solidFill>
                  <a:schemeClr val="tx1"/>
                </a:solidFill>
              </a:rPr>
              <a:t>Hvíldartímalöggjöf virt       11-35-48</a:t>
            </a:r>
          </a:p>
        </p:txBody>
      </p:sp>
      <p:pic>
        <p:nvPicPr>
          <p:cNvPr id="21" name="Mynd 20" descr="Badge Tick1">
            <a:extLst>
              <a:ext uri="{FF2B5EF4-FFF2-40B4-BE49-F238E27FC236}">
                <a16:creationId xmlns:a16="http://schemas.microsoft.com/office/drawing/2014/main" id="{8D1DB12E-259A-4E78-B60D-E2C65498F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750" y="4303230"/>
            <a:ext cx="914400" cy="914400"/>
          </a:xfrm>
          <a:prstGeom prst="rect">
            <a:avLst/>
          </a:prstGeom>
        </p:spPr>
      </p:pic>
      <p:pic>
        <p:nvPicPr>
          <p:cNvPr id="23" name="Picture 4" descr="A picture containing sign, room, shirt&#10;&#10;Description automatically generated">
            <a:extLst>
              <a:ext uri="{FF2B5EF4-FFF2-40B4-BE49-F238E27FC236}">
                <a16:creationId xmlns:a16="http://schemas.microsoft.com/office/drawing/2014/main" id="{92AF22A9-2DE3-4B9B-A101-0D29FF11FC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170" t="33032" r="7761" b="46718"/>
          <a:stretch/>
        </p:blipFill>
        <p:spPr>
          <a:xfrm>
            <a:off x="1402458" y="5266842"/>
            <a:ext cx="1297440" cy="1467737"/>
          </a:xfrm>
          <a:prstGeom prst="rect">
            <a:avLst/>
          </a:prstGeom>
        </p:spPr>
      </p:pic>
      <p:pic>
        <p:nvPicPr>
          <p:cNvPr id="25" name="Picture 4" descr="A picture containing sign, room, shirt&#10;&#10;Description automatically generated">
            <a:extLst>
              <a:ext uri="{FF2B5EF4-FFF2-40B4-BE49-F238E27FC236}">
                <a16:creationId xmlns:a16="http://schemas.microsoft.com/office/drawing/2014/main" id="{0CFA04FE-2CBC-4B6F-ACFB-DD8D095B9B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201" t="54530" r="6947" b="25963"/>
          <a:stretch/>
        </p:blipFill>
        <p:spPr>
          <a:xfrm>
            <a:off x="2891309" y="5427557"/>
            <a:ext cx="1323146" cy="1337812"/>
          </a:xfrm>
          <a:prstGeom prst="rect">
            <a:avLst/>
          </a:prstGeom>
        </p:spPr>
      </p:pic>
      <p:pic>
        <p:nvPicPr>
          <p:cNvPr id="27" name="Picture 4" descr="A picture containing sign, room, shirt&#10;&#10;Description automatically generated">
            <a:extLst>
              <a:ext uri="{FF2B5EF4-FFF2-40B4-BE49-F238E27FC236}">
                <a16:creationId xmlns:a16="http://schemas.microsoft.com/office/drawing/2014/main" id="{ACE608D1-5801-483D-AEDF-2047AD4D48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170" t="73531" r="7761" b="7411"/>
          <a:stretch/>
        </p:blipFill>
        <p:spPr>
          <a:xfrm>
            <a:off x="4405867" y="5427557"/>
            <a:ext cx="1227611" cy="1307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5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84"/>
    </mc:Choice>
    <mc:Fallback xmlns="">
      <p:transition spd="slow" advTm="6688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666F4-D680-4D15-AFF5-DB966B1C14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Fræðslumyndbönd</a:t>
            </a:r>
            <a:r>
              <a:rPr lang="en-GB" dirty="0"/>
              <a:t> um </a:t>
            </a:r>
            <a:r>
              <a:rPr lang="en-GB" dirty="0" err="1"/>
              <a:t>ýmis</a:t>
            </a:r>
            <a:r>
              <a:rPr lang="en-GB" dirty="0"/>
              <a:t> </a:t>
            </a:r>
            <a:r>
              <a:rPr lang="en-GB" dirty="0" err="1"/>
              <a:t>konar</a:t>
            </a:r>
            <a:r>
              <a:rPr lang="en-GB" dirty="0"/>
              <a:t> </a:t>
            </a:r>
            <a:r>
              <a:rPr lang="en-GB" dirty="0" err="1"/>
              <a:t>vaktkerfi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A1709-E935-4C1F-954E-79243E960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Á </a:t>
            </a:r>
            <a:r>
              <a:rPr lang="en-GB" dirty="0" err="1"/>
              <a:t>vefnum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</a:t>
            </a:r>
            <a:r>
              <a:rPr lang="en-GB" dirty="0" err="1"/>
              <a:t>fjölmörg</a:t>
            </a:r>
            <a:r>
              <a:rPr lang="en-GB" dirty="0"/>
              <a:t> </a:t>
            </a:r>
            <a:r>
              <a:rPr lang="en-GB" dirty="0" err="1"/>
              <a:t>dæmi</a:t>
            </a:r>
            <a:r>
              <a:rPr lang="en-GB" dirty="0"/>
              <a:t> um </a:t>
            </a:r>
            <a:r>
              <a:rPr lang="en-GB" dirty="0" err="1"/>
              <a:t>vaktkerfi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starfsemi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hægt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kynna</a:t>
            </a:r>
            <a:r>
              <a:rPr lang="en-GB" dirty="0"/>
              <a:t> </a:t>
            </a:r>
            <a:r>
              <a:rPr lang="en-GB" dirty="0" err="1"/>
              <a:t>sér</a:t>
            </a:r>
            <a:r>
              <a:rPr lang="en-GB" dirty="0"/>
              <a:t>. </a:t>
            </a:r>
            <a:r>
              <a:rPr lang="en-GB" dirty="0" err="1"/>
              <a:t>Dæmin</a:t>
            </a:r>
            <a:r>
              <a:rPr lang="en-GB" dirty="0"/>
              <a:t> geta </a:t>
            </a:r>
            <a:r>
              <a:rPr lang="en-GB" dirty="0" err="1"/>
              <a:t>átt</a:t>
            </a:r>
            <a:r>
              <a:rPr lang="en-GB" dirty="0"/>
              <a:t> </a:t>
            </a:r>
            <a:r>
              <a:rPr lang="en-GB" dirty="0" err="1"/>
              <a:t>erindi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fleiri</a:t>
            </a:r>
            <a:r>
              <a:rPr lang="en-GB" dirty="0"/>
              <a:t> </a:t>
            </a:r>
            <a:r>
              <a:rPr lang="en-GB" dirty="0" err="1"/>
              <a:t>hópa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þau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</a:t>
            </a:r>
            <a:r>
              <a:rPr lang="en-GB" dirty="0" err="1"/>
              <a:t>nefnd</a:t>
            </a:r>
            <a:r>
              <a:rPr lang="en-GB" dirty="0"/>
              <a:t> </a:t>
            </a:r>
            <a:r>
              <a:rPr lang="en-GB" dirty="0" err="1"/>
              <a:t>þarna</a:t>
            </a:r>
            <a:r>
              <a:rPr lang="en-GB" dirty="0"/>
              <a:t>. </a:t>
            </a:r>
            <a:endParaRPr lang="en-GB" dirty="0">
              <a:hlinkClick r:id="rId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>
                <a:hlinkClick r:id="rId2"/>
              </a:rPr>
              <a:t>Möguleg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áhrif</a:t>
            </a:r>
            <a:r>
              <a:rPr lang="en-GB" dirty="0">
                <a:hlinkClick r:id="rId2"/>
              </a:rPr>
              <a:t> á </a:t>
            </a:r>
            <a:r>
              <a:rPr lang="en-GB" dirty="0" err="1">
                <a:hlinkClick r:id="rId2"/>
              </a:rPr>
              <a:t>starfsmann</a:t>
            </a:r>
            <a:r>
              <a:rPr lang="en-GB" dirty="0">
                <a:hlinkClick r:id="rId2"/>
              </a:rPr>
              <a:t> í </a:t>
            </a:r>
            <a:r>
              <a:rPr lang="en-GB" dirty="0" err="1">
                <a:hlinkClick r:id="rId2"/>
              </a:rPr>
              <a:t>mötuneyti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>
                <a:hlinkClick r:id="rId3"/>
              </a:rPr>
              <a:t>Möguleg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áhrif</a:t>
            </a:r>
            <a:r>
              <a:rPr lang="en-GB" dirty="0">
                <a:hlinkClick r:id="rId3"/>
              </a:rPr>
              <a:t> á </a:t>
            </a:r>
            <a:r>
              <a:rPr lang="en-GB" dirty="0" err="1">
                <a:hlinkClick r:id="rId3"/>
              </a:rPr>
              <a:t>hjúkrunarfræðinga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hlinkClick r:id="rId4"/>
              </a:rPr>
              <a:t>2-2-3 </a:t>
            </a:r>
            <a:r>
              <a:rPr lang="en-GB" dirty="0" err="1">
                <a:hlinkClick r:id="rId4"/>
              </a:rPr>
              <a:t>kerfi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með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viðveru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hluta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úr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sólarhring</a:t>
            </a:r>
            <a:r>
              <a:rPr lang="en-GB" dirty="0">
                <a:hlinkClick r:id="rId4"/>
              </a:rPr>
              <a:t> – </a:t>
            </a:r>
            <a:r>
              <a:rPr lang="en-GB" dirty="0" err="1">
                <a:hlinkClick r:id="rId4"/>
              </a:rPr>
              <a:t>t.d.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sundlaug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>
                <a:hlinkClick r:id="rId5"/>
              </a:rPr>
              <a:t>Möguleg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áhrif</a:t>
            </a:r>
            <a:r>
              <a:rPr lang="en-GB" dirty="0">
                <a:hlinkClick r:id="rId5"/>
              </a:rPr>
              <a:t> á </a:t>
            </a:r>
            <a:r>
              <a:rPr lang="en-GB" dirty="0" err="1">
                <a:hlinkClick r:id="rId5"/>
              </a:rPr>
              <a:t>sjúkraliða</a:t>
            </a:r>
            <a:r>
              <a:rPr lang="en-GB" dirty="0">
                <a:hlinkClick r:id="rId5"/>
              </a:rPr>
              <a:t> á </a:t>
            </a:r>
            <a:r>
              <a:rPr lang="en-GB" dirty="0" err="1">
                <a:hlinkClick r:id="rId5"/>
              </a:rPr>
              <a:t>þrískiptum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vöktum</a:t>
            </a:r>
            <a:endParaRPr lang="is-I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s-IS" dirty="0">
                <a:hlinkClick r:id="rId6"/>
              </a:rPr>
              <a:t>2-2-3 kerfi í sólarhringsþjónustu – t.d. Fangavörður</a:t>
            </a:r>
            <a:endParaRPr lang="is-I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s-IS" dirty="0">
                <a:hlinkClick r:id="rId7"/>
              </a:rPr>
              <a:t>5-5-4 kerfi – t.d. lögreglumaður</a:t>
            </a:r>
            <a:endParaRPr lang="en-GB" dirty="0"/>
          </a:p>
        </p:txBody>
      </p:sp>
      <p:pic>
        <p:nvPicPr>
          <p:cNvPr id="4" name="Mynd 4">
            <a:extLst>
              <a:ext uri="{FF2B5EF4-FFF2-40B4-BE49-F238E27FC236}">
                <a16:creationId xmlns:a16="http://schemas.microsoft.com/office/drawing/2014/main" id="{0C2B1BB7-8CE6-43D5-9657-F4839A96A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960" y="1103376"/>
            <a:ext cx="5754624" cy="57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6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D1377-F4CB-4FBB-9E3E-5F05D706A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Hækkað</a:t>
            </a:r>
            <a:r>
              <a:rPr lang="en-GB" dirty="0"/>
              <a:t> </a:t>
            </a:r>
            <a:r>
              <a:rPr lang="en-GB" dirty="0" err="1"/>
              <a:t>starfshlutfall</a:t>
            </a:r>
            <a:r>
              <a:rPr lang="en-GB" dirty="0"/>
              <a:t> </a:t>
            </a:r>
            <a:r>
              <a:rPr lang="en-GB" dirty="0" err="1"/>
              <a:t>hlutastarfsfólks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463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A551D98-F3A2-4C2A-995C-1F1B688FDD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 sz="2400" dirty="0">
                <a:solidFill>
                  <a:srgbClr val="032742"/>
                </a:solidFill>
              </a:rPr>
              <a:t>Starfsfólki í hlutastarfi boðin hækkun á starfshlutfalli </a:t>
            </a:r>
          </a:p>
          <a:p>
            <a:r>
              <a:rPr lang="is-IS" sz="2400" dirty="0">
                <a:solidFill>
                  <a:srgbClr val="032742"/>
                </a:solidFill>
              </a:rPr>
              <a:t> 1. nóv 2020 til 14. jan 2021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52F4BDFE-5032-4B64-B1A3-05A9C9C2D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Starfsfólk í hlutastarfi á rétt á að auki við sig starfshlutfall sem nemur styttingu vinnuvikunnar eða um 10-12% hækkun að jafnaði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Stjórnendum ber að bjóða starfsfólki í hlutastarfi starfshlutfallshækkun sem nemur styttingunni á tíma innleiðingar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Svör starfsfólks skulu liggja fyrir eigi síðar en fyrir </a:t>
            </a:r>
            <a:br>
              <a:rPr lang="is-IS" sz="18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8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15. janúar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Starfshlutfallshækkun kemur til framkvæmdar frá og með gildistíma breytinganna, 1. maí 2021</a:t>
            </a:r>
            <a:endParaRPr lang="is-IS" sz="1800" dirty="0"/>
          </a:p>
        </p:txBody>
      </p:sp>
      <p:pic>
        <p:nvPicPr>
          <p:cNvPr id="5" name="Mynd 4" descr="Mynd sem inniheldur leikur&#10;&#10;Lýsing sjálfkrafa búin til">
            <a:extLst>
              <a:ext uri="{FF2B5EF4-FFF2-40B4-BE49-F238E27FC236}">
                <a16:creationId xmlns:a16="http://schemas.microsoft.com/office/drawing/2014/main" id="{C88852B2-F9DA-4BEA-8503-D0112059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077" y="1172495"/>
            <a:ext cx="6039465" cy="60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5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D07F24B5-8C3A-4655-98E4-EDDF6C11A6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Réttur starfsmanns til að auka starfshlutfall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7B2F5-C581-4BC7-B6DF-A58E3562B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2" name="Mynd 11">
            <a:extLst>
              <a:ext uri="{FF2B5EF4-FFF2-40B4-BE49-F238E27FC236}">
                <a16:creationId xmlns:a16="http://schemas.microsoft.com/office/drawing/2014/main" id="{76B6AE44-CF47-4C50-A618-249280F59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85" y="943594"/>
            <a:ext cx="11168627" cy="5178405"/>
          </a:xfrm>
          <a:prstGeom prst="rect">
            <a:avLst/>
          </a:prstGeom>
        </p:spPr>
      </p:pic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216427AC-C060-4A9B-8FEB-4AFFB02A390C}"/>
              </a:ext>
            </a:extLst>
          </p:cNvPr>
          <p:cNvSpPr/>
          <p:nvPr/>
        </p:nvSpPr>
        <p:spPr>
          <a:xfrm>
            <a:off x="459714" y="6121998"/>
            <a:ext cx="5636286" cy="69860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/>
              <a:t>Vinnuvika úr 40 klst. í 36 klst. </a:t>
            </a:r>
          </a:p>
        </p:txBody>
      </p:sp>
      <p:sp>
        <p:nvSpPr>
          <p:cNvPr id="10" name="Rétthyrningur: Ávöl horn 9">
            <a:extLst>
              <a:ext uri="{FF2B5EF4-FFF2-40B4-BE49-F238E27FC236}">
                <a16:creationId xmlns:a16="http://schemas.microsoft.com/office/drawing/2014/main" id="{DF619D9C-AD2E-4ADD-881A-FD22F252F6BA}"/>
              </a:ext>
            </a:extLst>
          </p:cNvPr>
          <p:cNvSpPr/>
          <p:nvPr/>
        </p:nvSpPr>
        <p:spPr>
          <a:xfrm>
            <a:off x="6623194" y="6115668"/>
            <a:ext cx="3506227" cy="69860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/>
              <a:t>Stytting umfram 36 klst. </a:t>
            </a:r>
          </a:p>
          <a:p>
            <a:pPr algn="ctr"/>
            <a:r>
              <a:rPr lang="is-IS" sz="2400"/>
              <a:t>Í allt að 32 klst. </a:t>
            </a:r>
          </a:p>
        </p:txBody>
      </p:sp>
      <p:sp>
        <p:nvSpPr>
          <p:cNvPr id="6" name="Rétthyrningur 5">
            <a:extLst>
              <a:ext uri="{FF2B5EF4-FFF2-40B4-BE49-F238E27FC236}">
                <a16:creationId xmlns:a16="http://schemas.microsoft.com/office/drawing/2014/main" id="{96492D22-17E5-494A-A7CB-751967E3B4AF}"/>
              </a:ext>
            </a:extLst>
          </p:cNvPr>
          <p:cNvSpPr/>
          <p:nvPr/>
        </p:nvSpPr>
        <p:spPr>
          <a:xfrm>
            <a:off x="6623194" y="2117324"/>
            <a:ext cx="2796014" cy="3998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800" b="1">
                <a:solidFill>
                  <a:srgbClr val="032742"/>
                </a:solidFill>
              </a:rPr>
              <a:t>Aukning á grundvelli vægi vinnuskyldustunda</a:t>
            </a:r>
          </a:p>
          <a:p>
            <a:pPr algn="ctr"/>
            <a:endParaRPr lang="is-IS" sz="1800" b="1">
              <a:solidFill>
                <a:srgbClr val="032742"/>
              </a:solidFill>
            </a:endParaRPr>
          </a:p>
          <a:p>
            <a:pPr algn="ctr"/>
            <a:r>
              <a:rPr lang="is-IS" b="1">
                <a:solidFill>
                  <a:srgbClr val="032742"/>
                </a:solidFill>
              </a:rPr>
              <a:t>Starfsmaður í hlutastarfi vinnur sama vinnumagn og hann gerir nú. </a:t>
            </a:r>
            <a:r>
              <a:rPr lang="is-IS" sz="1800" b="1">
                <a:solidFill>
                  <a:srgbClr val="032742"/>
                </a:solidFill>
              </a:rPr>
              <a:t> </a:t>
            </a:r>
          </a:p>
          <a:p>
            <a:pPr algn="ctr"/>
            <a:endParaRPr lang="is-IS" b="1">
              <a:solidFill>
                <a:srgbClr val="032742"/>
              </a:solidFill>
            </a:endParaRPr>
          </a:p>
          <a:p>
            <a:pPr algn="ctr"/>
            <a:r>
              <a:rPr lang="is-IS">
                <a:solidFill>
                  <a:srgbClr val="032742"/>
                </a:solidFill>
              </a:rPr>
              <a:t>Vægi vinnuskyldustunda mismikið og stýrist af </a:t>
            </a:r>
            <a:r>
              <a:rPr lang="is-IS" err="1">
                <a:solidFill>
                  <a:srgbClr val="032742"/>
                </a:solidFill>
              </a:rPr>
              <a:t>mönnunarþörf</a:t>
            </a:r>
            <a:endParaRPr lang="is-IS">
              <a:solidFill>
                <a:srgbClr val="03274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BADE6-14E2-49EB-B80A-A23284FC7649}"/>
              </a:ext>
            </a:extLst>
          </p:cNvPr>
          <p:cNvSpPr txBox="1"/>
          <p:nvPr/>
        </p:nvSpPr>
        <p:spPr>
          <a:xfrm>
            <a:off x="648532" y="449964"/>
            <a:ext cx="8282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400" b="1" dirty="0">
                <a:solidFill>
                  <a:srgbClr val="032742"/>
                </a:solidFill>
              </a:rPr>
              <a:t>Réttur starfsmanns til að auka starfshlutfall</a:t>
            </a:r>
          </a:p>
        </p:txBody>
      </p:sp>
    </p:spTree>
    <p:extLst>
      <p:ext uri="{BB962C8B-B14F-4D97-AF65-F5344CB8AC3E}">
        <p14:creationId xmlns:p14="http://schemas.microsoft.com/office/powerpoint/2010/main" val="7441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D66E6-DA40-4BA2-81DA-FF471DD21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Fræðsluefni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46657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4">
            <a:hlinkClick r:id="rId2"/>
            <a:extLst>
              <a:ext uri="{FF2B5EF4-FFF2-40B4-BE49-F238E27FC236}">
                <a16:creationId xmlns:a16="http://schemas.microsoft.com/office/drawing/2014/main" id="{9B4CB77C-803A-4CE7-A788-57968BB09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27"/>
          <a:stretch/>
        </p:blipFill>
        <p:spPr>
          <a:xfrm>
            <a:off x="512889" y="1715164"/>
            <a:ext cx="5522635" cy="372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D0D8C21-454C-4127-83CD-F3029400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 sz="3200">
                <a:solidFill>
                  <a:srgbClr val="03274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www.betrivinnutimi.is</a:t>
            </a:r>
            <a:endParaRPr lang="is-IS" sz="3600">
              <a:solidFill>
                <a:srgbClr val="03274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639F07-93E5-47B6-8A11-F597907BAA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9" name="Mynd 8">
            <a:hlinkClick r:id="rId5"/>
            <a:extLst>
              <a:ext uri="{FF2B5EF4-FFF2-40B4-BE49-F238E27FC236}">
                <a16:creationId xmlns:a16="http://schemas.microsoft.com/office/drawing/2014/main" id="{BF388A14-9B8C-443E-9CB5-5E4FA9231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868" y="1736640"/>
            <a:ext cx="5457774" cy="259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Mynd 10">
            <a:hlinkClick r:id="rId7"/>
            <a:extLst>
              <a:ext uri="{FF2B5EF4-FFF2-40B4-BE49-F238E27FC236}">
                <a16:creationId xmlns:a16="http://schemas.microsoft.com/office/drawing/2014/main" id="{32D241D8-1032-4227-8636-CBEBBA3F0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0744" y="4948823"/>
            <a:ext cx="5204965" cy="154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Mynd 14">
            <a:hlinkClick r:id="rId9"/>
            <a:extLst>
              <a:ext uri="{FF2B5EF4-FFF2-40B4-BE49-F238E27FC236}">
                <a16:creationId xmlns:a16="http://schemas.microsoft.com/office/drawing/2014/main" id="{8FF66CD8-D1EF-4BF8-874D-874508237D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401" t="23877" r="5231" b="9074"/>
          <a:stretch/>
        </p:blipFill>
        <p:spPr>
          <a:xfrm>
            <a:off x="2177031" y="5625429"/>
            <a:ext cx="2184087" cy="86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997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D3A6E-C531-4139-A6DF-1DB010FB9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43"/>
          <a:stretch/>
        </p:blipFill>
        <p:spPr>
          <a:xfrm>
            <a:off x="7113048" y="319391"/>
            <a:ext cx="4415933" cy="6368883"/>
          </a:xfrm>
          <a:prstGeom prst="rect">
            <a:avLst/>
          </a:prstGeom>
        </p:spPr>
      </p:pic>
      <p:sp>
        <p:nvSpPr>
          <p:cNvPr id="13" name="Textastaðgengill 8">
            <a:extLst>
              <a:ext uri="{FF2B5EF4-FFF2-40B4-BE49-F238E27FC236}">
                <a16:creationId xmlns:a16="http://schemas.microsoft.com/office/drawing/2014/main" id="{4519AFF0-62F5-47EA-9FE6-985170F06F38}"/>
              </a:ext>
            </a:extLst>
          </p:cNvPr>
          <p:cNvSpPr txBox="1">
            <a:spLocks/>
          </p:cNvSpPr>
          <p:nvPr/>
        </p:nvSpPr>
        <p:spPr>
          <a:xfrm>
            <a:off x="2078693" y="3019817"/>
            <a:ext cx="3826650" cy="9680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2400" b="1"/>
              <a:t>Allir að deila með sínu samstarfsfólki og kollegum!</a:t>
            </a:r>
          </a:p>
        </p:txBody>
      </p:sp>
      <p:sp>
        <p:nvSpPr>
          <p:cNvPr id="14" name="Textastaðgengill 5">
            <a:extLst>
              <a:ext uri="{FF2B5EF4-FFF2-40B4-BE49-F238E27FC236}">
                <a16:creationId xmlns:a16="http://schemas.microsoft.com/office/drawing/2014/main" id="{55ED6645-B945-475B-9FBA-E0027F609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998" y="1808529"/>
            <a:ext cx="4219253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</a:t>
            </a:r>
            <a:endParaRPr lang="is-IS">
              <a:solidFill>
                <a:srgbClr val="032742"/>
              </a:solidFill>
            </a:endParaRPr>
          </a:p>
        </p:txBody>
      </p:sp>
      <p:sp>
        <p:nvSpPr>
          <p:cNvPr id="15" name="Textastaðgengill 5">
            <a:extLst>
              <a:ext uri="{FF2B5EF4-FFF2-40B4-BE49-F238E27FC236}">
                <a16:creationId xmlns:a16="http://schemas.microsoft.com/office/drawing/2014/main" id="{A582F95F-DDED-4607-B4EF-47B27364FC54}"/>
              </a:ext>
            </a:extLst>
          </p:cNvPr>
          <p:cNvSpPr txBox="1">
            <a:spLocks/>
          </p:cNvSpPr>
          <p:nvPr/>
        </p:nvSpPr>
        <p:spPr>
          <a:xfrm>
            <a:off x="756308" y="1195787"/>
            <a:ext cx="6094347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>
                <a:solidFill>
                  <a:srgbClr val="032742"/>
                </a:solidFill>
              </a:rPr>
              <a:t>Betri </a:t>
            </a:r>
            <a:r>
              <a:rPr lang="is-IS" err="1">
                <a:solidFill>
                  <a:srgbClr val="032742"/>
                </a:solidFill>
              </a:rPr>
              <a:t>vinnutímí</a:t>
            </a:r>
            <a:r>
              <a:rPr lang="is-IS">
                <a:solidFill>
                  <a:srgbClr val="032742"/>
                </a:solidFill>
              </a:rPr>
              <a:t> í vaktavinnu á:</a:t>
            </a:r>
          </a:p>
        </p:txBody>
      </p:sp>
    </p:spTree>
    <p:extLst>
      <p:ext uri="{BB962C8B-B14F-4D97-AF65-F5344CB8AC3E}">
        <p14:creationId xmlns:p14="http://schemas.microsoft.com/office/powerpoint/2010/main" val="936310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E164F3-370D-49CA-92DD-10788C59F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Spurt </a:t>
            </a:r>
            <a:r>
              <a:rPr lang="en-GB" dirty="0" err="1">
                <a:solidFill>
                  <a:schemeClr val="tx2"/>
                </a:solidFill>
              </a:rPr>
              <a:t>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svarað</a:t>
            </a:r>
            <a:endParaRPr lang="is-I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6290C-7419-4BD4-AC36-DBAB37970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Búið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svara</a:t>
            </a:r>
            <a:r>
              <a:rPr lang="en-GB" sz="2000" dirty="0"/>
              <a:t> </a:t>
            </a:r>
            <a:r>
              <a:rPr lang="en-GB" sz="2000" dirty="0" err="1"/>
              <a:t>fjölmörgum</a:t>
            </a:r>
            <a:r>
              <a:rPr lang="en-GB" sz="2000" dirty="0"/>
              <a:t> </a:t>
            </a:r>
            <a:r>
              <a:rPr lang="en-GB" sz="2000" dirty="0" err="1"/>
              <a:t>spurningum</a:t>
            </a:r>
            <a:r>
              <a:rPr lang="en-GB" sz="2000" dirty="0"/>
              <a:t> á </a:t>
            </a:r>
            <a:r>
              <a:rPr lang="en-GB" sz="2000" dirty="0" err="1"/>
              <a:t>vefnum</a:t>
            </a:r>
            <a:r>
              <a:rPr lang="en-GB" sz="2000" dirty="0"/>
              <a:t> betrivinnutimi.is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Ágætt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leita</a:t>
            </a:r>
            <a:r>
              <a:rPr lang="en-GB" sz="2000" dirty="0"/>
              <a:t> </a:t>
            </a:r>
            <a:r>
              <a:rPr lang="en-GB" sz="2000" dirty="0" err="1"/>
              <a:t>þar</a:t>
            </a:r>
            <a:r>
              <a:rPr lang="en-GB" sz="2000" dirty="0"/>
              <a:t> </a:t>
            </a:r>
            <a:r>
              <a:rPr lang="en-GB" sz="2000" dirty="0" err="1"/>
              <a:t>ef</a:t>
            </a:r>
            <a:r>
              <a:rPr lang="en-GB" sz="2000" dirty="0"/>
              <a:t> </a:t>
            </a:r>
            <a:r>
              <a:rPr lang="en-GB" sz="2000" dirty="0" err="1"/>
              <a:t>spurningar</a:t>
            </a:r>
            <a:r>
              <a:rPr lang="en-GB" sz="2000" dirty="0"/>
              <a:t> </a:t>
            </a:r>
            <a:r>
              <a:rPr lang="en-GB" sz="2000" dirty="0" err="1"/>
              <a:t>vakna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hlinkClick r:id="rId3"/>
              </a:rPr>
              <a:t>Spurt </a:t>
            </a:r>
            <a:r>
              <a:rPr lang="en-GB" sz="2000" dirty="0" err="1">
                <a:hlinkClick r:id="rId3"/>
              </a:rPr>
              <a:t>og</a:t>
            </a:r>
            <a:r>
              <a:rPr lang="en-GB" sz="2000" dirty="0">
                <a:hlinkClick r:id="rId3"/>
              </a:rPr>
              <a:t> </a:t>
            </a:r>
            <a:r>
              <a:rPr lang="en-GB" sz="2000" dirty="0" err="1">
                <a:hlinkClick r:id="rId3"/>
              </a:rPr>
              <a:t>svarað</a:t>
            </a:r>
            <a:r>
              <a:rPr lang="en-GB" sz="2000" dirty="0">
                <a:hlinkClick r:id="rId3"/>
              </a:rPr>
              <a:t> um </a:t>
            </a:r>
            <a:r>
              <a:rPr lang="en-GB" sz="2000" dirty="0" err="1">
                <a:hlinkClick r:id="rId3"/>
              </a:rPr>
              <a:t>vaktavinnu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Á </a:t>
            </a:r>
            <a:r>
              <a:rPr lang="en-GB" sz="2000" dirty="0" err="1"/>
              <a:t>hverjum</a:t>
            </a:r>
            <a:r>
              <a:rPr lang="en-GB" sz="2000" dirty="0"/>
              <a:t> </a:t>
            </a:r>
            <a:r>
              <a:rPr lang="en-GB" sz="2000" dirty="0" err="1"/>
              <a:t>vinnustað</a:t>
            </a:r>
            <a:r>
              <a:rPr lang="en-GB" sz="2000" dirty="0"/>
              <a:t> </a:t>
            </a:r>
            <a:r>
              <a:rPr lang="en-GB" sz="2000" dirty="0" err="1"/>
              <a:t>ætti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vera </a:t>
            </a:r>
            <a:r>
              <a:rPr lang="en-GB" sz="2000" dirty="0" err="1"/>
              <a:t>aðili</a:t>
            </a:r>
            <a:r>
              <a:rPr lang="en-GB" sz="2000" dirty="0"/>
              <a:t> </a:t>
            </a:r>
            <a:r>
              <a:rPr lang="en-GB" sz="2000" dirty="0" err="1"/>
              <a:t>sem</a:t>
            </a:r>
            <a:r>
              <a:rPr lang="en-GB" sz="2000" dirty="0"/>
              <a:t> </a:t>
            </a:r>
            <a:r>
              <a:rPr lang="en-GB" sz="2000" dirty="0" err="1"/>
              <a:t>ber</a:t>
            </a:r>
            <a:r>
              <a:rPr lang="en-GB" sz="2000" dirty="0"/>
              <a:t> </a:t>
            </a:r>
            <a:r>
              <a:rPr lang="en-GB" sz="2000" dirty="0" err="1"/>
              <a:t>ábyrgð</a:t>
            </a:r>
            <a:r>
              <a:rPr lang="en-GB" sz="2000" dirty="0"/>
              <a:t> á </a:t>
            </a:r>
            <a:r>
              <a:rPr lang="en-GB" sz="2000" dirty="0" err="1"/>
              <a:t>innleiðingunni</a:t>
            </a:r>
            <a:r>
              <a:rPr lang="en-GB" sz="2000" dirty="0"/>
              <a:t>, </a:t>
            </a:r>
            <a:r>
              <a:rPr lang="en-GB" sz="2000" dirty="0" err="1"/>
              <a:t>t.d.</a:t>
            </a:r>
            <a:r>
              <a:rPr lang="en-GB" sz="2000" dirty="0"/>
              <a:t> í </a:t>
            </a:r>
            <a:r>
              <a:rPr lang="en-GB" sz="2000" dirty="0" err="1"/>
              <a:t>mannauðsdeild</a:t>
            </a:r>
            <a:r>
              <a:rPr lang="en-GB" sz="2000" dirty="0"/>
              <a:t>. </a:t>
            </a:r>
            <a:r>
              <a:rPr lang="en-GB" sz="2000" dirty="0" err="1"/>
              <a:t>Þangað</a:t>
            </a:r>
            <a:r>
              <a:rPr lang="en-GB" sz="2000" dirty="0"/>
              <a:t> er </a:t>
            </a:r>
            <a:r>
              <a:rPr lang="en-GB" sz="2000" dirty="0" err="1"/>
              <a:t>hægt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leita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Annars</a:t>
            </a:r>
            <a:r>
              <a:rPr lang="en-GB" sz="2000" dirty="0"/>
              <a:t> </a:t>
            </a:r>
            <a:r>
              <a:rPr lang="en-GB" sz="2000" dirty="0" err="1"/>
              <a:t>hægt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leita</a:t>
            </a:r>
            <a:r>
              <a:rPr lang="en-GB" sz="2000" dirty="0"/>
              <a:t> </a:t>
            </a:r>
            <a:r>
              <a:rPr lang="en-GB" sz="2000" dirty="0" err="1"/>
              <a:t>til</a:t>
            </a:r>
            <a:r>
              <a:rPr lang="en-GB" sz="2000" dirty="0"/>
              <a:t> </a:t>
            </a:r>
            <a:r>
              <a:rPr lang="en-GB" sz="2000" dirty="0" err="1"/>
              <a:t>stéttarfélaga</a:t>
            </a:r>
            <a:r>
              <a:rPr lang="en-GB" sz="2000" dirty="0"/>
              <a:t>, </a:t>
            </a:r>
            <a:r>
              <a:rPr lang="en-GB" sz="2000" dirty="0" err="1"/>
              <a:t>svo</a:t>
            </a:r>
            <a:r>
              <a:rPr lang="en-GB" sz="2000" dirty="0"/>
              <a:t> </a:t>
            </a:r>
            <a:r>
              <a:rPr lang="en-GB" sz="2000" dirty="0" err="1"/>
              <a:t>innleiðingarhópa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eftir</a:t>
            </a:r>
            <a:r>
              <a:rPr lang="en-GB" sz="2000" dirty="0"/>
              <a:t> </a:t>
            </a:r>
            <a:r>
              <a:rPr lang="en-GB" sz="2000" dirty="0" err="1"/>
              <a:t>atvikum</a:t>
            </a:r>
            <a:r>
              <a:rPr lang="en-GB" sz="2000" dirty="0"/>
              <a:t> </a:t>
            </a:r>
            <a:r>
              <a:rPr lang="en-GB" sz="2000" dirty="0" err="1"/>
              <a:t>verkefnastjórnar</a:t>
            </a:r>
            <a:r>
              <a:rPr lang="en-GB" sz="2000" dirty="0"/>
              <a:t>/</a:t>
            </a:r>
            <a:r>
              <a:rPr lang="en-GB" sz="2000" dirty="0" err="1"/>
              <a:t>stýrihóps</a:t>
            </a:r>
            <a:endParaRPr lang="is-IS" sz="2000" dirty="0"/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9C5DCB43-EABF-4DA7-BE04-DC80702F4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444" y="1283109"/>
            <a:ext cx="5408433" cy="54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51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astaðgengill 21">
            <a:extLst>
              <a:ext uri="{FF2B5EF4-FFF2-40B4-BE49-F238E27FC236}">
                <a16:creationId xmlns:a16="http://schemas.microsoft.com/office/drawing/2014/main" id="{CAF8178E-AF7A-40FE-A278-382359B7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1221" y="4796484"/>
            <a:ext cx="4624034" cy="52075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is-IS" sz="3300" b="1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Fyrirlestrar opnir á vef</a:t>
            </a:r>
          </a:p>
          <a:p>
            <a:pPr algn="ctr">
              <a:lnSpc>
                <a:spcPct val="90000"/>
              </a:lnSpc>
            </a:pPr>
            <a:endParaRPr lang="is-IS" sz="3300" b="1">
              <a:solidFill>
                <a:srgbClr val="032742"/>
              </a:solidFill>
              <a:latin typeface="FiraGO SemiBold" panose="020B0503050000020004" pitchFamily="34" charset="0"/>
              <a:cs typeface="FiraGO SemiBold" panose="020B0503050000020004" pitchFamily="34" charset="0"/>
            </a:endParaRP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D0D8C21-454C-4127-83CD-F3029400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1985" y="6067696"/>
            <a:ext cx="5279472" cy="520757"/>
          </a:xfrm>
        </p:spPr>
        <p:txBody>
          <a:bodyPr/>
          <a:lstStyle/>
          <a:p>
            <a:r>
              <a:rPr lang="is-IS" sz="1600">
                <a:solidFill>
                  <a:srgbClr val="032742"/>
                </a:solidFill>
              </a:rPr>
              <a:t>https://betrivinnutimi.is/vaktavinna/fraedsluefni/</a:t>
            </a:r>
            <a:endParaRPr lang="is-IS" sz="1800">
              <a:solidFill>
                <a:srgbClr val="03274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504B4-D900-4E99-AD9F-13B684CB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10" y="3534025"/>
            <a:ext cx="5421581" cy="304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745D8-7310-4195-8EC8-174C0B7B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10" y="394264"/>
            <a:ext cx="7858728" cy="327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90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3868947B-E059-1444-BE25-42AAB71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0" y="3629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27ED34-5F04-2B44-9CCF-8B1616D48D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9040" y="574349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chemeClr val="tx2"/>
                </a:solidFill>
              </a:rPr>
              <a:t>Markmið og leiðarljós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DF9E-9C92-294B-B6DF-25CA3CC765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9040" y="1359273"/>
            <a:ext cx="6974234" cy="5292048"/>
          </a:xfrm>
        </p:spPr>
        <p:txBody>
          <a:bodyPr/>
          <a:lstStyle/>
          <a:p>
            <a:r>
              <a:rPr lang="is-IS" dirty="0"/>
              <a:t>Markmið breytinganna er að bæta starfsumhverfi og launamyndun vaktavinnufólks með það að leiðarljósi að:</a:t>
            </a:r>
          </a:p>
          <a:p>
            <a:pPr>
              <a:lnSpc>
                <a:spcPct val="150000"/>
              </a:lnSpc>
            </a:pP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auka öryggi starfsfólks og skjólstæðinga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vaktavinna verði eftirsóknarverðari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bæta samþættingu fjölskyldu- og atvinnulífs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vinnutími og laun taki betur mið af vaktabyrði og verðmæti staðins tíma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bæta andlega, líkamlega og félagslega heilsu starfsfólks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bæta starfsumhverfi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stytta vinnutíma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auka stöðugleika í </a:t>
            </a:r>
            <a:r>
              <a:rPr lang="is-IS" sz="1400" dirty="0" err="1"/>
              <a:t>mönnun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gera launamyndunarkerfi einfaldara og gagnsærra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draga úr þörf og hvata til yfirvinnu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auka hagkvæmni í nýtingu fjármuna</a:t>
            </a:r>
            <a:br>
              <a:rPr lang="is-IS" sz="1400" dirty="0"/>
            </a:br>
            <a:r>
              <a:rPr lang="is-IS" sz="1400" dirty="0">
                <a:solidFill>
                  <a:srgbClr val="F18921"/>
                </a:solidFill>
              </a:rPr>
              <a:t>•</a:t>
            </a:r>
            <a:r>
              <a:rPr lang="is-IS" sz="1400" dirty="0"/>
              <a:t> bæta gæði opinberrar þjónustu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s-IS" sz="1400" dirty="0">
                <a:hlinkClick r:id="rId4"/>
              </a:rPr>
              <a:t>Fræðslumyndband um markmið og leiðarljós kerfisbreytinganna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1525693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E263B2-63BC-45A4-AE22-E3BE7F529D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Ávinningur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fyrir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starfsfólk</a:t>
            </a:r>
            <a:endParaRPr lang="is-I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444FF-118D-496A-AD9E-A57495A3A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/>
              <a:t>Betri starfsandi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/>
              <a:t>Aukinn frítími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/>
              <a:t>Bætt heilsa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 err="1"/>
              <a:t>Fyrirsjáanleiki</a:t>
            </a:r>
            <a:endParaRPr lang="is-I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/>
              <a:t>Jafnrétti</a:t>
            </a:r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7DB7F8D0-F1CD-4809-A935-2A7FCF784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1946"/>
            <a:ext cx="2887579" cy="2887579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69F53BC-8D0B-44A5-9692-C5BB915A5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767" y="3958153"/>
            <a:ext cx="2949868" cy="2949868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9135CD8-FBFB-4A0D-8147-B002857EC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435" y="3899409"/>
            <a:ext cx="3012159" cy="301215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8DA1DE1-0FB6-4E5F-8762-42048EA8A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156" y="961350"/>
            <a:ext cx="4471737" cy="44717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91EBF2-CC21-4646-98A1-E32FA4579E4C}"/>
              </a:ext>
            </a:extLst>
          </p:cNvPr>
          <p:cNvSpPr/>
          <p:nvPr/>
        </p:nvSpPr>
        <p:spPr>
          <a:xfrm>
            <a:off x="7743254" y="2094180"/>
            <a:ext cx="40342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s-IS" dirty="0">
                <a:latin typeface="FiraGO Book" panose="020B0503050000020004" pitchFamily="34" charset="0"/>
                <a:cs typeface="FiraGO Book" panose="020B0503050000020004" pitchFamily="34" charset="0"/>
              </a:rPr>
              <a:t>Rannsóknir hafa sýnt að vaktavinnufólk er í aukinni hættu á að fá ýmsa sjúkdóma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s-IS" dirty="0">
              <a:latin typeface="FiraGO Book" panose="020B0503050000020004" pitchFamily="34" charset="0"/>
              <a:cs typeface="FiraGO Book" panose="020B0503050000020004" pitchFamily="34" charset="0"/>
            </a:endParaRPr>
          </a:p>
          <a:p>
            <a:pPr fontAlgn="base"/>
            <a:endParaRPr lang="is-IS" dirty="0">
              <a:latin typeface="FiraGO Book" panose="020B0503050000020004" pitchFamily="34" charset="0"/>
              <a:cs typeface="FiraGO Book" panose="020B05030500000200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s-IS" dirty="0">
                <a:latin typeface="FiraGO Book" panose="020B0503050000020004" pitchFamily="34" charset="0"/>
                <a:cs typeface="FiraGO Book" panose="020B0503050000020004" pitchFamily="34" charset="0"/>
              </a:rPr>
              <a:t>Vinna á óreglulegum tímum hefur áhrif á fjölskyldu og heilsu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s-IS" dirty="0">
              <a:latin typeface="FiraGO Book" panose="020B0503050000020004" pitchFamily="34" charset="0"/>
              <a:cs typeface="FiraGO Book" panose="020B05030500000200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s-IS" dirty="0">
              <a:latin typeface="FiraGO Book" panose="020B0503050000020004" pitchFamily="34" charset="0"/>
              <a:cs typeface="FiraGO Book" panose="020B05030500000200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s-IS" dirty="0">
              <a:latin typeface="FiraGO Book" panose="020B0503050000020004" pitchFamily="34" charset="0"/>
              <a:cs typeface="FiraGO Book" panose="020B05030500000200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is-IS" dirty="0">
                <a:latin typeface="FiraGO Book" panose="020B0503050000020004" pitchFamily="34" charset="0"/>
                <a:cs typeface="FiraGO Book" panose="020B0503050000020004" pitchFamily="34" charset="0"/>
                <a:hlinkClick r:id="rId7"/>
              </a:rPr>
              <a:t>Fræðslumyndband um ávinning fyrir starfsfólk</a:t>
            </a:r>
            <a:endParaRPr lang="is-IS" dirty="0">
              <a:latin typeface="FiraGO Book" panose="020B0503050000020004" pitchFamily="34" charset="0"/>
              <a:cs typeface="FiraGO Book" panose="020B0503050000020004" pitchFamily="34" charset="0"/>
            </a:endParaRPr>
          </a:p>
          <a:p>
            <a:pPr fontAlgn="base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6"/>
    </mc:Choice>
    <mc:Fallback xmlns="">
      <p:transition spd="slow" advTm="260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2F7C5409-6D84-47B1-AA99-1B8EE54B8C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3362" y="588738"/>
            <a:ext cx="4870249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Af hverju leiðarljósin 3?    </a:t>
            </a:r>
          </a:p>
        </p:txBody>
      </p:sp>
      <p:pic>
        <p:nvPicPr>
          <p:cNvPr id="5" name="Picture 4" descr="A picture containing sign, room, shirt&#10;&#10;Description automatically generated">
            <a:extLst>
              <a:ext uri="{FF2B5EF4-FFF2-40B4-BE49-F238E27FC236}">
                <a16:creationId xmlns:a16="http://schemas.microsoft.com/office/drawing/2014/main" id="{A99BFE73-66DD-4508-A01E-9317DE971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170" t="33032" r="7761" b="46718"/>
          <a:stretch/>
        </p:blipFill>
        <p:spPr>
          <a:xfrm>
            <a:off x="7165418" y="289331"/>
            <a:ext cx="1227611" cy="1388742"/>
          </a:xfrm>
          <a:prstGeom prst="rect">
            <a:avLst/>
          </a:prstGeom>
        </p:spPr>
      </p:pic>
      <p:pic>
        <p:nvPicPr>
          <p:cNvPr id="7" name="Picture 4" descr="A picture containing sign, room, shirt&#10;&#10;Description automatically generated">
            <a:extLst>
              <a:ext uri="{FF2B5EF4-FFF2-40B4-BE49-F238E27FC236}">
                <a16:creationId xmlns:a16="http://schemas.microsoft.com/office/drawing/2014/main" id="{0D325C64-213B-42A1-92CF-C6426F8D13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201" t="54530" r="6947" b="25963"/>
          <a:stretch/>
        </p:blipFill>
        <p:spPr>
          <a:xfrm>
            <a:off x="8584441" y="450045"/>
            <a:ext cx="1323146" cy="1337812"/>
          </a:xfrm>
          <a:prstGeom prst="rect">
            <a:avLst/>
          </a:prstGeom>
        </p:spPr>
      </p:pic>
      <p:pic>
        <p:nvPicPr>
          <p:cNvPr id="9" name="Picture 4" descr="A picture containing sign, room, shirt&#10;&#10;Description automatically generated">
            <a:extLst>
              <a:ext uri="{FF2B5EF4-FFF2-40B4-BE49-F238E27FC236}">
                <a16:creationId xmlns:a16="http://schemas.microsoft.com/office/drawing/2014/main" id="{7E806AA1-F900-4C68-950D-1BFC659C77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170" t="73531" r="7761" b="7411"/>
          <a:stretch/>
        </p:blipFill>
        <p:spPr>
          <a:xfrm>
            <a:off x="10098999" y="450045"/>
            <a:ext cx="1227611" cy="1307023"/>
          </a:xfrm>
          <a:prstGeom prst="rect">
            <a:avLst/>
          </a:prstGeom>
        </p:spPr>
      </p:pic>
      <p:pic>
        <p:nvPicPr>
          <p:cNvPr id="6" name="Mynd 5">
            <a:extLst>
              <a:ext uri="{FF2B5EF4-FFF2-40B4-BE49-F238E27FC236}">
                <a16:creationId xmlns:a16="http://schemas.microsoft.com/office/drawing/2014/main" id="{D9994528-1605-43BA-86E1-3B02C650B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0597" y="1911191"/>
            <a:ext cx="5280195" cy="5280195"/>
          </a:xfrm>
          <a:prstGeom prst="rect">
            <a:avLst/>
          </a:prstGeom>
        </p:spPr>
      </p:pic>
      <p:pic>
        <p:nvPicPr>
          <p:cNvPr id="10" name="Mynd 9">
            <a:extLst>
              <a:ext uri="{FF2B5EF4-FFF2-40B4-BE49-F238E27FC236}">
                <a16:creationId xmlns:a16="http://schemas.microsoft.com/office/drawing/2014/main" id="{6FB05059-F998-4169-ABCF-0D043086F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607" y="1911191"/>
            <a:ext cx="5745480" cy="5745480"/>
          </a:xfrm>
          <a:prstGeom prst="rect">
            <a:avLst/>
          </a:prstGeom>
        </p:spPr>
      </p:pic>
      <p:sp>
        <p:nvSpPr>
          <p:cNvPr id="11" name="Rétthyrningur: Ávöl horn 10">
            <a:extLst>
              <a:ext uri="{FF2B5EF4-FFF2-40B4-BE49-F238E27FC236}">
                <a16:creationId xmlns:a16="http://schemas.microsoft.com/office/drawing/2014/main" id="{CC353B50-632C-4AB8-B3ED-E4FAC2DF88B9}"/>
              </a:ext>
            </a:extLst>
          </p:cNvPr>
          <p:cNvSpPr/>
          <p:nvPr/>
        </p:nvSpPr>
        <p:spPr>
          <a:xfrm>
            <a:off x="4815840" y="2728295"/>
            <a:ext cx="2095967" cy="2691907"/>
          </a:xfrm>
          <a:prstGeom prst="roundRect">
            <a:avLst/>
          </a:prstGeom>
          <a:solidFill>
            <a:srgbClr val="F18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/>
              <a:t>Vaktavinna</a:t>
            </a:r>
          </a:p>
        </p:txBody>
      </p:sp>
      <p:sp>
        <p:nvSpPr>
          <p:cNvPr id="28" name="Rétthyrningur: Ávöl horn 27">
            <a:extLst>
              <a:ext uri="{FF2B5EF4-FFF2-40B4-BE49-F238E27FC236}">
                <a16:creationId xmlns:a16="http://schemas.microsoft.com/office/drawing/2014/main" id="{25431F2C-B7FB-48BF-AB50-7BDEB35B8958}"/>
              </a:ext>
            </a:extLst>
          </p:cNvPr>
          <p:cNvSpPr/>
          <p:nvPr/>
        </p:nvSpPr>
        <p:spPr>
          <a:xfrm>
            <a:off x="9533129" y="4912995"/>
            <a:ext cx="2095967" cy="495300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/>
              <a:t>Öryggi og slys</a:t>
            </a:r>
          </a:p>
        </p:txBody>
      </p:sp>
      <p:sp>
        <p:nvSpPr>
          <p:cNvPr id="30" name="Rétthyrningur: Ávöl horn 29">
            <a:extLst>
              <a:ext uri="{FF2B5EF4-FFF2-40B4-BE49-F238E27FC236}">
                <a16:creationId xmlns:a16="http://schemas.microsoft.com/office/drawing/2014/main" id="{E1322ED8-90AD-4467-806A-6006CC8F1092}"/>
              </a:ext>
            </a:extLst>
          </p:cNvPr>
          <p:cNvSpPr/>
          <p:nvPr/>
        </p:nvSpPr>
        <p:spPr>
          <a:xfrm>
            <a:off x="9533129" y="4386906"/>
            <a:ext cx="2095967" cy="495300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/>
              <a:t>Mistök</a:t>
            </a:r>
          </a:p>
        </p:txBody>
      </p:sp>
      <p:sp>
        <p:nvSpPr>
          <p:cNvPr id="32" name="Rétthyrningur: Ávöl horn 31">
            <a:extLst>
              <a:ext uri="{FF2B5EF4-FFF2-40B4-BE49-F238E27FC236}">
                <a16:creationId xmlns:a16="http://schemas.microsoft.com/office/drawing/2014/main" id="{58AF5932-DE61-4574-9157-CB91B646DAA2}"/>
              </a:ext>
            </a:extLst>
          </p:cNvPr>
          <p:cNvSpPr/>
          <p:nvPr/>
        </p:nvSpPr>
        <p:spPr>
          <a:xfrm>
            <a:off x="9533129" y="3858039"/>
            <a:ext cx="2095967" cy="495300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/>
              <a:t>Svefn &amp; þreyta</a:t>
            </a:r>
          </a:p>
        </p:txBody>
      </p:sp>
      <p:sp>
        <p:nvSpPr>
          <p:cNvPr id="34" name="Rétthyrningur: Ávöl horn 33">
            <a:extLst>
              <a:ext uri="{FF2B5EF4-FFF2-40B4-BE49-F238E27FC236}">
                <a16:creationId xmlns:a16="http://schemas.microsoft.com/office/drawing/2014/main" id="{D02DCA5C-F500-4DA4-A7DA-C82B7922E119}"/>
              </a:ext>
            </a:extLst>
          </p:cNvPr>
          <p:cNvSpPr/>
          <p:nvPr/>
        </p:nvSpPr>
        <p:spPr>
          <a:xfrm>
            <a:off x="9556943" y="3314599"/>
            <a:ext cx="2095967" cy="495300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/>
              <a:t>Heilsa</a:t>
            </a:r>
          </a:p>
        </p:txBody>
      </p:sp>
      <p:sp>
        <p:nvSpPr>
          <p:cNvPr id="36" name="Rétthyrningur: Ávöl horn 35">
            <a:extLst>
              <a:ext uri="{FF2B5EF4-FFF2-40B4-BE49-F238E27FC236}">
                <a16:creationId xmlns:a16="http://schemas.microsoft.com/office/drawing/2014/main" id="{1F400737-B71F-4C30-B501-53EB4FDD50BB}"/>
              </a:ext>
            </a:extLst>
          </p:cNvPr>
          <p:cNvSpPr/>
          <p:nvPr/>
        </p:nvSpPr>
        <p:spPr>
          <a:xfrm>
            <a:off x="9556942" y="2771159"/>
            <a:ext cx="2095967" cy="495300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/>
              <a:t>Jafnvægi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1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59"/>
    </mc:Choice>
    <mc:Fallback xmlns="">
      <p:transition spd="slow" advTm="750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6F5FCC-2BCC-402A-870E-982DA95A6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093810"/>
            <a:ext cx="8466738" cy="1729399"/>
          </a:xfrm>
        </p:spPr>
        <p:txBody>
          <a:bodyPr/>
          <a:lstStyle/>
          <a:p>
            <a:r>
              <a:rPr lang="en-GB" dirty="0" err="1"/>
              <a:t>Nýtt</a:t>
            </a:r>
            <a:r>
              <a:rPr lang="en-GB" dirty="0"/>
              <a:t> </a:t>
            </a:r>
            <a:r>
              <a:rPr lang="en-GB" dirty="0" err="1"/>
              <a:t>launamyndunarkerfi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6139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93A6C22-3190-DE4A-B675-92AB5443A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88" b="63090"/>
          <a:stretch/>
        </p:blipFill>
        <p:spPr>
          <a:xfrm>
            <a:off x="9813072" y="0"/>
            <a:ext cx="2378927" cy="253132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329A6-6001-3D4F-A760-9F84FE1366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Vaktaálag</a:t>
            </a:r>
            <a:endParaRPr lang="en-I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4A4A4-D7DC-0644-82B1-FA3AE1889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/>
              <a:t>Vaktaálagsflokkum fjölgar þannig að vaktaálag á næturvöktum hækkar frá því sem nú er og við bætist nýtt vaktaálag á sérstökum stórhátíðardögum.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DB547-5099-4B43-92DC-158BBF0D5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958" y="4368283"/>
            <a:ext cx="934044" cy="35389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F2269A-DBF7-2942-BEEE-601CACF613B9}"/>
              </a:ext>
            </a:extLst>
          </p:cNvPr>
          <p:cNvGraphicFramePr>
            <a:graphicFrameLocks noGrp="1"/>
          </p:cNvGraphicFramePr>
          <p:nvPr/>
        </p:nvGraphicFramePr>
        <p:xfrm>
          <a:off x="1281590" y="3429000"/>
          <a:ext cx="4044989" cy="2888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197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</a:tblGrid>
              <a:tr h="34978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br>
                        <a:rPr lang="en-IS" sz="900">
                          <a:effectLst/>
                          <a:latin typeface="FiraGO" panose="020B0503050000020004" pitchFamily="34" charset="0"/>
                        </a:rPr>
                      </a:br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Morgunvakt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Kvöldvakt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Næturvakt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Mán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Þri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Mið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Fim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Fös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Lau.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4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Sun.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05918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217308"/>
                  </a:ext>
                </a:extLst>
              </a:tr>
              <a:tr h="2525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>
                          <a:solidFill>
                            <a:schemeClr val="bg1"/>
                          </a:solidFill>
                          <a:effectLst/>
                          <a:latin typeface="FiraGO" panose="020B0503050000020004" pitchFamily="34" charset="0"/>
                        </a:rPr>
                        <a:t>Stórhátíðardagar</a:t>
                      </a:r>
                      <a:endParaRPr lang="en-IS" sz="1100">
                        <a:solidFill>
                          <a:schemeClr val="bg1"/>
                        </a:solidFill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solidFill>
                            <a:schemeClr val="bg1"/>
                          </a:solidFill>
                          <a:effectLst/>
                          <a:latin typeface="FiraGO" panose="020B05030500000200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98913"/>
                  </a:ext>
                </a:extLst>
              </a:tr>
              <a:tr h="2525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S" sz="1100">
                        <a:solidFill>
                          <a:schemeClr val="bg1"/>
                        </a:solidFill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solidFill>
                          <a:schemeClr val="bg1"/>
                        </a:solidFill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0361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04C525-B687-3944-A5DA-364960B8D83D}"/>
              </a:ext>
            </a:extLst>
          </p:cNvPr>
          <p:cNvGraphicFramePr>
            <a:graphicFrameLocks noGrp="1"/>
          </p:cNvGraphicFramePr>
          <p:nvPr/>
        </p:nvGraphicFramePr>
        <p:xfrm>
          <a:off x="7159685" y="3429000"/>
          <a:ext cx="4044989" cy="3148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197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</a:tblGrid>
              <a:tr h="34978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br>
                        <a:rPr lang="en-IS" sz="900">
                          <a:effectLst/>
                          <a:latin typeface="FiraGO" panose="020B0503050000020004" pitchFamily="34" charset="0"/>
                        </a:rPr>
                      </a:br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Morgunvakt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Kvöldvakt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Næturvakt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Mán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Þri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Mið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Fim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Fös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Lau.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4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Sun.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05918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endParaRPr lang="en-GB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217308"/>
                  </a:ext>
                </a:extLst>
              </a:tr>
              <a:tr h="2525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>
                          <a:solidFill>
                            <a:schemeClr val="bg1"/>
                          </a:solidFill>
                          <a:effectLst/>
                          <a:latin typeface="FiraGO" panose="020B0503050000020004" pitchFamily="34" charset="0"/>
                        </a:rPr>
                        <a:t>Stórhátíðardagar</a:t>
                      </a:r>
                      <a:endParaRPr lang="en-IS" sz="1100">
                        <a:solidFill>
                          <a:schemeClr val="bg1"/>
                        </a:solidFill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solidFill>
                            <a:schemeClr val="bg1"/>
                          </a:solidFill>
                          <a:effectLst/>
                          <a:latin typeface="FiraGO" panose="020B05030500000200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98913"/>
                  </a:ext>
                </a:extLst>
              </a:tr>
              <a:tr h="252561">
                <a:tc gridSpan="2">
                  <a:txBody>
                    <a:bodyPr/>
                    <a:lstStyle/>
                    <a:p>
                      <a:pPr algn="ctr"/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solidFill>
                            <a:schemeClr val="bg1"/>
                          </a:solidFill>
                          <a:effectLst/>
                          <a:latin typeface="FiraGO" panose="020B0503050000020004" pitchFamily="34" charset="0"/>
                        </a:rPr>
                        <a:t>120%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03121"/>
                  </a:ext>
                </a:extLst>
              </a:tr>
              <a:tr h="252561">
                <a:tc gridSpan="2">
                  <a:txBody>
                    <a:bodyPr/>
                    <a:lstStyle/>
                    <a:p>
                      <a:pPr algn="ctr"/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solidFill>
                          <a:schemeClr val="bg1"/>
                        </a:solidFill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457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C34D4EE-A4BD-D841-8848-D1065C7259FB}"/>
              </a:ext>
            </a:extLst>
          </p:cNvPr>
          <p:cNvSpPr txBox="1"/>
          <p:nvPr/>
        </p:nvSpPr>
        <p:spPr>
          <a:xfrm>
            <a:off x="1141413" y="2991749"/>
            <a:ext cx="255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400" b="1" dirty="0">
                <a:solidFill>
                  <a:schemeClr val="tx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Núverandi vaktaálag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21279A-0B9F-8E45-B5AC-7A82970666BD}"/>
              </a:ext>
            </a:extLst>
          </p:cNvPr>
          <p:cNvSpPr txBox="1"/>
          <p:nvPr/>
        </p:nvSpPr>
        <p:spPr>
          <a:xfrm>
            <a:off x="7119716" y="2991749"/>
            <a:ext cx="255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400" b="1" dirty="0">
                <a:solidFill>
                  <a:schemeClr val="accent5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Vaktaálag verður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2AD3A-0780-BD45-A4F5-276EC38D9E53}"/>
              </a:ext>
            </a:extLst>
          </p:cNvPr>
          <p:cNvSpPr txBox="1"/>
          <p:nvPr/>
        </p:nvSpPr>
        <p:spPr>
          <a:xfrm>
            <a:off x="10182261" y="5762520"/>
            <a:ext cx="1443318" cy="914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is-IS" sz="900" b="1">
                <a:solidFill>
                  <a:srgbClr val="C00000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120% álag</a:t>
            </a:r>
          </a:p>
          <a:p>
            <a:pPr>
              <a:lnSpc>
                <a:spcPts val="1300"/>
              </a:lnSpc>
            </a:pPr>
            <a:r>
              <a:rPr lang="is-IS" sz="900">
                <a:latin typeface="FiraGO Book" panose="020B0503050000020004" pitchFamily="34" charset="0"/>
                <a:cs typeface="FiraGO Book" panose="020B0503050000020004" pitchFamily="34" charset="0"/>
              </a:rPr>
              <a:t>Aðfangadagur kl. 16-00</a:t>
            </a:r>
          </a:p>
          <a:p>
            <a:pPr>
              <a:lnSpc>
                <a:spcPts val="1300"/>
              </a:lnSpc>
            </a:pPr>
            <a:r>
              <a:rPr lang="is-IS" sz="900">
                <a:latin typeface="FiraGO Book" panose="020B0503050000020004" pitchFamily="34" charset="0"/>
                <a:cs typeface="FiraGO Book" panose="020B0503050000020004" pitchFamily="34" charset="0"/>
              </a:rPr>
              <a:t>Jólanótt kl. 00-08</a:t>
            </a:r>
          </a:p>
          <a:p>
            <a:pPr>
              <a:lnSpc>
                <a:spcPts val="1300"/>
              </a:lnSpc>
            </a:pPr>
            <a:r>
              <a:rPr lang="is-IS" sz="900">
                <a:latin typeface="FiraGO Book" panose="020B0503050000020004" pitchFamily="34" charset="0"/>
                <a:cs typeface="FiraGO Book" panose="020B0503050000020004" pitchFamily="34" charset="0"/>
              </a:rPr>
              <a:t>Gamlársdagur kl. 16-00</a:t>
            </a:r>
          </a:p>
          <a:p>
            <a:pPr>
              <a:lnSpc>
                <a:spcPts val="1300"/>
              </a:lnSpc>
            </a:pPr>
            <a:r>
              <a:rPr lang="is-IS" sz="900">
                <a:latin typeface="FiraGO Book" panose="020B0503050000020004" pitchFamily="34" charset="0"/>
                <a:cs typeface="FiraGO Book" panose="020B0503050000020004" pitchFamily="34" charset="0"/>
              </a:rPr>
              <a:t>Nýársnótt kl. 00-08</a:t>
            </a:r>
          </a:p>
        </p:txBody>
      </p:sp>
    </p:spTree>
    <p:extLst>
      <p:ext uri="{BB962C8B-B14F-4D97-AF65-F5344CB8AC3E}">
        <p14:creationId xmlns:p14="http://schemas.microsoft.com/office/powerpoint/2010/main" val="271943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5D708-7C4A-494F-8943-351F8DF4CB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5461229" cy="789927"/>
          </a:xfrm>
        </p:spPr>
        <p:txBody>
          <a:bodyPr/>
          <a:lstStyle/>
          <a:p>
            <a:r>
              <a:rPr lang="en-GB" err="1"/>
              <a:t>Vægi</a:t>
            </a:r>
            <a:r>
              <a:rPr lang="en-GB"/>
              <a:t> </a:t>
            </a:r>
            <a:r>
              <a:rPr lang="en-GB" err="1"/>
              <a:t>vinnuskyldustunda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3615F-B31E-6B48-A554-8226CF38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4" y="1838325"/>
            <a:ext cx="4026488" cy="4592638"/>
          </a:xfrm>
        </p:spPr>
        <p:txBody>
          <a:bodyPr/>
          <a:lstStyle/>
          <a:p>
            <a:r>
              <a:rPr lang="en-GB" err="1"/>
              <a:t>Vinnuskyldustundir</a:t>
            </a:r>
            <a:r>
              <a:rPr lang="en-GB"/>
              <a:t> </a:t>
            </a:r>
            <a:r>
              <a:rPr lang="en-GB" err="1"/>
              <a:t>vaktavinnufólks</a:t>
            </a:r>
            <a:r>
              <a:rPr lang="en-GB"/>
              <a:t> </a:t>
            </a:r>
            <a:r>
              <a:rPr lang="en-GB" err="1"/>
              <a:t>utan</a:t>
            </a:r>
            <a:r>
              <a:rPr lang="en-GB"/>
              <a:t> </a:t>
            </a:r>
            <a:r>
              <a:rPr lang="en-GB" err="1"/>
              <a:t>dagvinnumarka</a:t>
            </a:r>
            <a:r>
              <a:rPr lang="en-GB"/>
              <a:t> </a:t>
            </a:r>
            <a:r>
              <a:rPr lang="en-GB" err="1"/>
              <a:t>samkvæmt</a:t>
            </a:r>
            <a:r>
              <a:rPr lang="en-GB"/>
              <a:t> </a:t>
            </a:r>
            <a:r>
              <a:rPr lang="en-GB" err="1"/>
              <a:t>skipulagðri</a:t>
            </a:r>
            <a:r>
              <a:rPr lang="en-GB"/>
              <a:t> </a:t>
            </a:r>
            <a:r>
              <a:rPr lang="en-GB" err="1"/>
              <a:t>vaktskrá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innan</a:t>
            </a:r>
            <a:r>
              <a:rPr lang="en-GB"/>
              <a:t> </a:t>
            </a:r>
            <a:r>
              <a:rPr lang="en-GB" err="1"/>
              <a:t>vinnutímaskyldu</a:t>
            </a:r>
            <a:r>
              <a:rPr lang="en-GB"/>
              <a:t> </a:t>
            </a:r>
            <a:r>
              <a:rPr lang="en-GB" err="1"/>
              <a:t>hafa</a:t>
            </a:r>
            <a:r>
              <a:rPr lang="en-GB"/>
              <a:t> </a:t>
            </a:r>
            <a:r>
              <a:rPr lang="en-GB" err="1"/>
              <a:t>ólíkt</a:t>
            </a:r>
            <a:r>
              <a:rPr lang="en-GB"/>
              <a:t> </a:t>
            </a:r>
            <a:r>
              <a:rPr lang="en-GB" err="1"/>
              <a:t>vægi</a:t>
            </a:r>
            <a:r>
              <a:rPr lang="en-GB"/>
              <a:t> </a:t>
            </a:r>
            <a:r>
              <a:rPr lang="en-GB" err="1"/>
              <a:t>við</a:t>
            </a:r>
            <a:r>
              <a:rPr lang="en-GB"/>
              <a:t> </a:t>
            </a:r>
            <a:r>
              <a:rPr lang="en-GB" err="1"/>
              <a:t>útreikning</a:t>
            </a:r>
            <a:r>
              <a:rPr lang="en-GB"/>
              <a:t> </a:t>
            </a:r>
            <a:r>
              <a:rPr lang="en-GB" err="1"/>
              <a:t>vinnuskila</a:t>
            </a:r>
            <a:r>
              <a:rPr lang="en-GB"/>
              <a:t>.</a:t>
            </a:r>
          </a:p>
          <a:p>
            <a:r>
              <a:rPr lang="en-GB" err="1"/>
              <a:t>Vinnuskil</a:t>
            </a:r>
            <a:r>
              <a:rPr lang="en-GB"/>
              <a:t> </a:t>
            </a:r>
            <a:r>
              <a:rPr lang="en-GB" err="1"/>
              <a:t>vaktavinnufólks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  <a:r>
              <a:rPr lang="en-GB" err="1"/>
              <a:t>fullu</a:t>
            </a:r>
            <a:r>
              <a:rPr lang="en-GB"/>
              <a:t> </a:t>
            </a:r>
            <a:r>
              <a:rPr lang="en-GB" err="1"/>
              <a:t>starfi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fer</a:t>
            </a:r>
            <a:r>
              <a:rPr lang="en-GB"/>
              <a:t> </a:t>
            </a:r>
            <a:r>
              <a:rPr lang="en-GB" err="1"/>
              <a:t>aldrei</a:t>
            </a:r>
            <a:r>
              <a:rPr lang="en-GB"/>
              <a:t> </a:t>
            </a:r>
            <a:r>
              <a:rPr lang="en-GB" err="1"/>
              <a:t>undir</a:t>
            </a:r>
            <a:r>
              <a:rPr lang="en-GB"/>
              <a:t> 32 </a:t>
            </a:r>
            <a:r>
              <a:rPr lang="en-GB" err="1"/>
              <a:t>vinnustundir</a:t>
            </a:r>
            <a:r>
              <a:rPr lang="en-GB"/>
              <a:t> </a:t>
            </a:r>
            <a:r>
              <a:rPr lang="en-GB" err="1"/>
              <a:t>á</a:t>
            </a:r>
            <a:r>
              <a:rPr lang="en-GB"/>
              <a:t> </a:t>
            </a:r>
            <a:r>
              <a:rPr lang="en-GB" err="1"/>
              <a:t>viku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að</a:t>
            </a:r>
            <a:r>
              <a:rPr lang="en-GB"/>
              <a:t> </a:t>
            </a:r>
            <a:r>
              <a:rPr lang="en-GB" err="1"/>
              <a:t>jafnaði</a:t>
            </a:r>
            <a:r>
              <a:rPr lang="en-GB"/>
              <a:t>.</a:t>
            </a:r>
            <a:endParaRPr lang="en-I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4DE7D5-30A8-7E44-82E1-4BD904F1E847}"/>
              </a:ext>
            </a:extLst>
          </p:cNvPr>
          <p:cNvGraphicFramePr>
            <a:graphicFrameLocks noGrp="1"/>
          </p:cNvGraphicFramePr>
          <p:nvPr/>
        </p:nvGraphicFramePr>
        <p:xfrm>
          <a:off x="7158283" y="1362191"/>
          <a:ext cx="4044989" cy="2176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197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</a:tblGrid>
              <a:tr h="34978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br>
                        <a:rPr lang="en-IS" sz="900">
                          <a:effectLst/>
                          <a:latin typeface="FiraGO" panose="020B0503050000020004" pitchFamily="34" charset="0"/>
                        </a:rPr>
                      </a:br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Morgunvakt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Kvöldvakt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Næturvakt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Mán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Þri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Mið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Fim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Fös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Lau.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4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Sun.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059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3A87A0-EE5C-AD4E-BA09-BB48C04FA349}"/>
              </a:ext>
            </a:extLst>
          </p:cNvPr>
          <p:cNvSpPr txBox="1"/>
          <p:nvPr/>
        </p:nvSpPr>
        <p:spPr>
          <a:xfrm>
            <a:off x="7006873" y="1015713"/>
            <a:ext cx="255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200" b="1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Vægi vinnuskyldustunda 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AC832-C9D3-AD44-9D0F-FC56C4DB8FC1}"/>
              </a:ext>
            </a:extLst>
          </p:cNvPr>
          <p:cNvSpPr txBox="1"/>
          <p:nvPr/>
        </p:nvSpPr>
        <p:spPr>
          <a:xfrm>
            <a:off x="7006873" y="3878911"/>
            <a:ext cx="2947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200" b="1">
                <a:solidFill>
                  <a:srgbClr val="F1892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Vægi vinnuskyldustunda verður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DDA101-C690-AA40-9D9B-05C048965FAA}"/>
              </a:ext>
            </a:extLst>
          </p:cNvPr>
          <p:cNvGraphicFramePr>
            <a:graphicFrameLocks noGrp="1"/>
          </p:cNvGraphicFramePr>
          <p:nvPr/>
        </p:nvGraphicFramePr>
        <p:xfrm>
          <a:off x="7158283" y="4264878"/>
          <a:ext cx="4044989" cy="2179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197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1062264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</a:tblGrid>
              <a:tr h="34978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br>
                        <a:rPr lang="en-IS" sz="900">
                          <a:effectLst/>
                          <a:latin typeface="FiraGO" panose="020B0503050000020004" pitchFamily="34" charset="0"/>
                        </a:rPr>
                      </a:br>
                      <a:endParaRPr lang="en-IS" sz="9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Morgunvakt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Kvöldvakt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Næturvakt</a:t>
                      </a: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5947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Mán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1,20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5947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Þri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1,20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5947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Mið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1,20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5947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Fim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1,20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59471">
                <a:tc>
                  <a:txBody>
                    <a:bodyPr/>
                    <a:lstStyle/>
                    <a:p>
                      <a:pPr algn="ctr"/>
                      <a:r>
                        <a:rPr lang="en-GB" sz="1100" err="1">
                          <a:effectLst/>
                          <a:latin typeface="FiraGO" panose="020B0503050000020004" pitchFamily="34" charset="0"/>
                        </a:rPr>
                        <a:t>Fös</a:t>
                      </a:r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1,20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25947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Lau.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1,20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43"/>
                  </a:ext>
                </a:extLst>
              </a:tr>
              <a:tr h="259471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Sun.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1,05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9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1,20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05918"/>
                  </a:ext>
                </a:extLst>
              </a:tr>
            </a:tbl>
          </a:graphicData>
        </a:graphic>
      </p:graphicFrame>
      <p:pic>
        <p:nvPicPr>
          <p:cNvPr id="8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8F2D25F-D12B-4CE1-B028-9DE6B551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3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1|11.2|1.1|19.7|7.9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5.1|5|11.8"/>
</p:tagLst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860351-1DE2-41D5-AA16-62943ABFC54A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a2136bab-dc0a-4432-b245-68a21579025f"/>
    <ds:schemaRef ds:uri="http://purl.org/dc/elements/1.1/"/>
    <ds:schemaRef ds:uri="http://schemas.microsoft.com/office/2006/metadata/properties"/>
    <ds:schemaRef ds:uri="http://schemas.microsoft.com/office/2006/documentManagement/types"/>
    <ds:schemaRef ds:uri="3a3e3c52-78ac-497f-93ea-854a23b373e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259</TotalTime>
  <Words>2348</Words>
  <Application>Microsoft Office PowerPoint</Application>
  <PresentationFormat>Víðskjár</PresentationFormat>
  <Paragraphs>706</Paragraphs>
  <Slides>41</Slides>
  <Notes>18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7</vt:i4>
      </vt:variant>
      <vt:variant>
        <vt:lpstr>Þema</vt:lpstr>
      </vt:variant>
      <vt:variant>
        <vt:i4>4</vt:i4>
      </vt:variant>
      <vt:variant>
        <vt:lpstr>Skyggnutitlar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FiraGO</vt:lpstr>
      <vt:lpstr>FiraGO Book</vt:lpstr>
      <vt:lpstr>FiraGO SemiBold</vt:lpstr>
      <vt:lpstr>Wingdings</vt:lpstr>
      <vt:lpstr>2_Office Theme</vt:lpstr>
      <vt:lpstr>3_Office Theme</vt:lpstr>
      <vt:lpstr>1_Office Theme</vt:lpstr>
      <vt:lpstr>Office Theme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</cp:lastModifiedBy>
  <cp:revision>25</cp:revision>
  <dcterms:created xsi:type="dcterms:W3CDTF">2020-10-30T12:19:32Z</dcterms:created>
  <dcterms:modified xsi:type="dcterms:W3CDTF">2021-01-15T08:45:50Z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