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 id="2147483668" r:id="rId7"/>
  </p:sldMasterIdLst>
  <p:notesMasterIdLst>
    <p:notesMasterId r:id="rId48"/>
  </p:notesMasterIdLst>
  <p:sldIdLst>
    <p:sldId id="257" r:id="rId8"/>
    <p:sldId id="835" r:id="rId9"/>
    <p:sldId id="260" r:id="rId10"/>
    <p:sldId id="306" r:id="rId11"/>
    <p:sldId id="854" r:id="rId12"/>
    <p:sldId id="261" r:id="rId13"/>
    <p:sldId id="262" r:id="rId14"/>
    <p:sldId id="266" r:id="rId15"/>
    <p:sldId id="267" r:id="rId16"/>
    <p:sldId id="268" r:id="rId17"/>
    <p:sldId id="269" r:id="rId18"/>
    <p:sldId id="270" r:id="rId19"/>
    <p:sldId id="271" r:id="rId20"/>
    <p:sldId id="272" r:id="rId21"/>
    <p:sldId id="264" r:id="rId22"/>
    <p:sldId id="850" r:id="rId23"/>
    <p:sldId id="851" r:id="rId24"/>
    <p:sldId id="852" r:id="rId25"/>
    <p:sldId id="853" r:id="rId26"/>
    <p:sldId id="273" r:id="rId27"/>
    <p:sldId id="274" r:id="rId28"/>
    <p:sldId id="855" r:id="rId29"/>
    <p:sldId id="286" r:id="rId30"/>
    <p:sldId id="837" r:id="rId31"/>
    <p:sldId id="836" r:id="rId32"/>
    <p:sldId id="819" r:id="rId33"/>
    <p:sldId id="815" r:id="rId34"/>
    <p:sldId id="287" r:id="rId35"/>
    <p:sldId id="283" r:id="rId36"/>
    <p:sldId id="285" r:id="rId37"/>
    <p:sldId id="856" r:id="rId38"/>
    <p:sldId id="849" r:id="rId39"/>
    <p:sldId id="848" r:id="rId40"/>
    <p:sldId id="805" r:id="rId41"/>
    <p:sldId id="857" r:id="rId42"/>
    <p:sldId id="862" r:id="rId43"/>
    <p:sldId id="822" r:id="rId44"/>
    <p:sldId id="821" r:id="rId45"/>
    <p:sldId id="818" r:id="rId46"/>
    <p:sldId id="290" r:id="rId47"/>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dís Magnúsdóttir" initials="AM" lastIdx="3" clrIdx="0">
    <p:extLst>
      <p:ext uri="{19B8F6BF-5375-455C-9EA6-DF929625EA0E}">
        <p15:presenceInfo xmlns:p15="http://schemas.microsoft.com/office/powerpoint/2012/main" userId="S::aldis.magnusdottir@fjr.is::788f55ed-56ba-4d9e-aa54-9b42129363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42"/>
    <a:srgbClr val="60986E"/>
    <a:srgbClr val="CBE4CE"/>
    <a:srgbClr val="85ABCD"/>
    <a:srgbClr val="09361E"/>
    <a:srgbClr val="092E1E"/>
    <a:srgbClr val="09321E"/>
    <a:srgbClr val="09501E"/>
    <a:srgbClr val="E4F8E7"/>
    <a:srgbClr val="094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71B1A-679F-4D84-80A6-B35CCDADB4B7}" v="68" dt="2020-12-08T21:38:49.075"/>
    <p1510:client id="{2FF6004D-9AC6-425B-B375-8BDFCFCE2220}" v="7" dt="2020-12-08T20:48:48.600"/>
    <p1510:client id="{5508DBAB-AD14-4F91-92A8-42893D91B5EC}" v="36" dt="2020-12-08T15:13:07.058"/>
    <p1510:client id="{59F53AD3-9B01-4E0C-B12B-09993BC37D22}" v="5" dt="2020-12-08T20:46:29.910"/>
    <p1510:client id="{70FFC27D-DFCB-461F-AA97-9473EAE02B9E}" v="1187" dt="2020-12-08T22:22:19.866"/>
    <p1510:client id="{C10828CA-2E39-492B-ABB4-5EA068DA97E3}" v="153" dt="2020-12-08T20:44:29.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4" autoAdjust="0"/>
  </p:normalViewPr>
  <p:slideViewPr>
    <p:cSldViewPr snapToGrid="0">
      <p:cViewPr varScale="1">
        <p:scale>
          <a:sx n="54" d="100"/>
          <a:sy n="54" d="100"/>
        </p:scale>
        <p:origin x="1122"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E70C4-F566-4C73-ABAF-4E44BF458A45}" type="doc">
      <dgm:prSet loTypeId="urn:microsoft.com/office/officeart/2005/8/layout/venn2" loCatId="relationship" qsTypeId="urn:microsoft.com/office/officeart/2005/8/quickstyle/3d1" qsCatId="3D" csTypeId="urn:microsoft.com/office/officeart/2005/8/colors/accent1_3" csCatId="accent1" phldr="1"/>
      <dgm:spPr/>
      <dgm:t>
        <a:bodyPr/>
        <a:lstStyle/>
        <a:p>
          <a:endParaRPr lang="is-IS"/>
        </a:p>
      </dgm:t>
    </dgm:pt>
    <dgm:pt modelId="{DEDB023F-8DC3-4022-B555-3A52E5E4F083}">
      <dgm:prSet phldrT="[Texti]" custT="1"/>
      <dgm:spPr/>
      <dgm:t>
        <a:bodyPr/>
        <a:lstStyle/>
        <a:p>
          <a:r>
            <a:rPr lang="is-IS" sz="4000"/>
            <a:t>Starfsemin</a:t>
          </a:r>
        </a:p>
      </dgm:t>
    </dgm:pt>
    <dgm:pt modelId="{FB4642EC-C6E1-4D5E-9D42-D58F7EAFFABF}" type="parTrans" cxnId="{266A31FA-BDEC-4E18-8A90-CDC6CF6BD5AA}">
      <dgm:prSet/>
      <dgm:spPr/>
      <dgm:t>
        <a:bodyPr/>
        <a:lstStyle/>
        <a:p>
          <a:endParaRPr lang="is-IS"/>
        </a:p>
      </dgm:t>
    </dgm:pt>
    <dgm:pt modelId="{A72261A9-A867-4BEA-8B2C-ED60590EA054}" type="sibTrans" cxnId="{266A31FA-BDEC-4E18-8A90-CDC6CF6BD5AA}">
      <dgm:prSet/>
      <dgm:spPr/>
      <dgm:t>
        <a:bodyPr/>
        <a:lstStyle/>
        <a:p>
          <a:endParaRPr lang="is-IS"/>
        </a:p>
      </dgm:t>
    </dgm:pt>
    <dgm:pt modelId="{24E561C1-2D2E-47EF-BE62-B1A724CA693E}">
      <dgm:prSet phldrT="[Texti]" custT="1"/>
      <dgm:spPr/>
      <dgm:t>
        <a:bodyPr/>
        <a:lstStyle/>
        <a:p>
          <a:r>
            <a:rPr lang="is-IS" sz="2800"/>
            <a:t>Starfsmanna-hópurinn</a:t>
          </a:r>
        </a:p>
      </dgm:t>
    </dgm:pt>
    <dgm:pt modelId="{5FF820B2-80FA-44F4-95FA-F20F0F167E9A}" type="parTrans" cxnId="{AF9A0B6E-8A8A-417D-B47D-44A16A8F98C7}">
      <dgm:prSet/>
      <dgm:spPr/>
      <dgm:t>
        <a:bodyPr/>
        <a:lstStyle/>
        <a:p>
          <a:endParaRPr lang="is-IS"/>
        </a:p>
      </dgm:t>
    </dgm:pt>
    <dgm:pt modelId="{E00170DE-40AD-444B-A3F8-8D8CB8C38DB2}" type="sibTrans" cxnId="{AF9A0B6E-8A8A-417D-B47D-44A16A8F98C7}">
      <dgm:prSet/>
      <dgm:spPr/>
      <dgm:t>
        <a:bodyPr/>
        <a:lstStyle/>
        <a:p>
          <a:endParaRPr lang="is-IS"/>
        </a:p>
      </dgm:t>
    </dgm:pt>
    <dgm:pt modelId="{13A4A107-12C3-4CAE-87A8-6314D466CB60}">
      <dgm:prSet phldrT="[Texti]"/>
      <dgm:spPr/>
      <dgm:t>
        <a:bodyPr/>
        <a:lstStyle/>
        <a:p>
          <a:r>
            <a:rPr lang="is-IS"/>
            <a:t>Einstaklingur</a:t>
          </a:r>
        </a:p>
      </dgm:t>
    </dgm:pt>
    <dgm:pt modelId="{55BAA1A2-FCE9-445F-A5EB-77B0C6D0358E}" type="parTrans" cxnId="{C0A54288-57E8-4754-9F01-CD9CDC21EFD9}">
      <dgm:prSet/>
      <dgm:spPr/>
      <dgm:t>
        <a:bodyPr/>
        <a:lstStyle/>
        <a:p>
          <a:endParaRPr lang="is-IS"/>
        </a:p>
      </dgm:t>
    </dgm:pt>
    <dgm:pt modelId="{4F71C529-1B74-41B8-AE09-6B279D2470C7}" type="sibTrans" cxnId="{C0A54288-57E8-4754-9F01-CD9CDC21EFD9}">
      <dgm:prSet/>
      <dgm:spPr/>
      <dgm:t>
        <a:bodyPr/>
        <a:lstStyle/>
        <a:p>
          <a:endParaRPr lang="is-IS"/>
        </a:p>
      </dgm:t>
    </dgm:pt>
    <dgm:pt modelId="{6AC6DAC4-1F5E-4761-8F64-BA9FC0707B27}" type="pres">
      <dgm:prSet presAssocID="{F2BE70C4-F566-4C73-ABAF-4E44BF458A45}" presName="Name0" presStyleCnt="0">
        <dgm:presLayoutVars>
          <dgm:chMax val="7"/>
          <dgm:resizeHandles val="exact"/>
        </dgm:presLayoutVars>
      </dgm:prSet>
      <dgm:spPr/>
    </dgm:pt>
    <dgm:pt modelId="{2AB52F06-0003-482E-AB70-E2113433F55E}" type="pres">
      <dgm:prSet presAssocID="{F2BE70C4-F566-4C73-ABAF-4E44BF458A45}" presName="comp1" presStyleCnt="0"/>
      <dgm:spPr/>
    </dgm:pt>
    <dgm:pt modelId="{6DFBDF73-613D-448C-9652-B48BE22C6E11}" type="pres">
      <dgm:prSet presAssocID="{F2BE70C4-F566-4C73-ABAF-4E44BF458A45}" presName="circle1" presStyleLbl="node1" presStyleIdx="0" presStyleCnt="3" custScaleX="150000" custScaleY="98456" custLinFactNeighborX="-25453" custLinFactNeighborY="5625"/>
      <dgm:spPr/>
    </dgm:pt>
    <dgm:pt modelId="{028D689D-D62A-408C-A56E-63A7F691FDE2}" type="pres">
      <dgm:prSet presAssocID="{F2BE70C4-F566-4C73-ABAF-4E44BF458A45}" presName="c1text" presStyleLbl="node1" presStyleIdx="0" presStyleCnt="3">
        <dgm:presLayoutVars>
          <dgm:bulletEnabled val="1"/>
        </dgm:presLayoutVars>
      </dgm:prSet>
      <dgm:spPr/>
    </dgm:pt>
    <dgm:pt modelId="{0C83CEF6-9DC6-4DFF-827F-6856AFB81857}" type="pres">
      <dgm:prSet presAssocID="{F2BE70C4-F566-4C73-ABAF-4E44BF458A45}" presName="comp2" presStyleCnt="0"/>
      <dgm:spPr/>
    </dgm:pt>
    <dgm:pt modelId="{DE33BA81-0426-4742-B0EC-7C31246F465D}" type="pres">
      <dgm:prSet presAssocID="{F2BE70C4-F566-4C73-ABAF-4E44BF458A45}" presName="circle2" presStyleLbl="node1" presStyleIdx="1" presStyleCnt="3" custScaleX="121686"/>
      <dgm:spPr/>
    </dgm:pt>
    <dgm:pt modelId="{3EF7F92D-FB12-45FB-8CD4-181704BE6D47}" type="pres">
      <dgm:prSet presAssocID="{F2BE70C4-F566-4C73-ABAF-4E44BF458A45}" presName="c2text" presStyleLbl="node1" presStyleIdx="1" presStyleCnt="3">
        <dgm:presLayoutVars>
          <dgm:bulletEnabled val="1"/>
        </dgm:presLayoutVars>
      </dgm:prSet>
      <dgm:spPr/>
    </dgm:pt>
    <dgm:pt modelId="{4B28436D-02F8-43BA-8860-49FE650B0A25}" type="pres">
      <dgm:prSet presAssocID="{F2BE70C4-F566-4C73-ABAF-4E44BF458A45}" presName="comp3" presStyleCnt="0"/>
      <dgm:spPr/>
    </dgm:pt>
    <dgm:pt modelId="{E1529A7D-2BE1-49AB-AE5C-733A522397DD}" type="pres">
      <dgm:prSet presAssocID="{F2BE70C4-F566-4C73-ABAF-4E44BF458A45}" presName="circle3" presStyleLbl="node1" presStyleIdx="2" presStyleCnt="3"/>
      <dgm:spPr/>
    </dgm:pt>
    <dgm:pt modelId="{EFE2EC9C-095C-4359-B9B8-E1EA5DE12DEC}" type="pres">
      <dgm:prSet presAssocID="{F2BE70C4-F566-4C73-ABAF-4E44BF458A45}" presName="c3text" presStyleLbl="node1" presStyleIdx="2" presStyleCnt="3">
        <dgm:presLayoutVars>
          <dgm:bulletEnabled val="1"/>
        </dgm:presLayoutVars>
      </dgm:prSet>
      <dgm:spPr/>
    </dgm:pt>
  </dgm:ptLst>
  <dgm:cxnLst>
    <dgm:cxn modelId="{2900FB5B-3474-469E-ABCB-4DED273B57E4}" type="presOf" srcId="{13A4A107-12C3-4CAE-87A8-6314D466CB60}" destId="{E1529A7D-2BE1-49AB-AE5C-733A522397DD}" srcOrd="0" destOrd="0" presId="urn:microsoft.com/office/officeart/2005/8/layout/venn2"/>
    <dgm:cxn modelId="{C7500D41-BF3F-4763-A4EB-EEF6A47ADFEC}" type="presOf" srcId="{DEDB023F-8DC3-4022-B555-3A52E5E4F083}" destId="{6DFBDF73-613D-448C-9652-B48BE22C6E11}" srcOrd="0" destOrd="0" presId="urn:microsoft.com/office/officeart/2005/8/layout/venn2"/>
    <dgm:cxn modelId="{AF9A0B6E-8A8A-417D-B47D-44A16A8F98C7}" srcId="{F2BE70C4-F566-4C73-ABAF-4E44BF458A45}" destId="{24E561C1-2D2E-47EF-BE62-B1A724CA693E}" srcOrd="1" destOrd="0" parTransId="{5FF820B2-80FA-44F4-95FA-F20F0F167E9A}" sibTransId="{E00170DE-40AD-444B-A3F8-8D8CB8C38DB2}"/>
    <dgm:cxn modelId="{C0A54288-57E8-4754-9F01-CD9CDC21EFD9}" srcId="{F2BE70C4-F566-4C73-ABAF-4E44BF458A45}" destId="{13A4A107-12C3-4CAE-87A8-6314D466CB60}" srcOrd="2" destOrd="0" parTransId="{55BAA1A2-FCE9-445F-A5EB-77B0C6D0358E}" sibTransId="{4F71C529-1B74-41B8-AE09-6B279D2470C7}"/>
    <dgm:cxn modelId="{5C258090-F52B-4CF0-95C4-F098EFFCB5FF}" type="presOf" srcId="{24E561C1-2D2E-47EF-BE62-B1A724CA693E}" destId="{DE33BA81-0426-4742-B0EC-7C31246F465D}" srcOrd="0" destOrd="0" presId="urn:microsoft.com/office/officeart/2005/8/layout/venn2"/>
    <dgm:cxn modelId="{88E82497-6950-4B6F-B7B7-8CE6822CB8FB}" type="presOf" srcId="{F2BE70C4-F566-4C73-ABAF-4E44BF458A45}" destId="{6AC6DAC4-1F5E-4761-8F64-BA9FC0707B27}" srcOrd="0" destOrd="0" presId="urn:microsoft.com/office/officeart/2005/8/layout/venn2"/>
    <dgm:cxn modelId="{487EFFA5-D664-4B83-90AA-1B84D1C99E34}" type="presOf" srcId="{DEDB023F-8DC3-4022-B555-3A52E5E4F083}" destId="{028D689D-D62A-408C-A56E-63A7F691FDE2}" srcOrd="1" destOrd="0" presId="urn:microsoft.com/office/officeart/2005/8/layout/venn2"/>
    <dgm:cxn modelId="{1484DFAB-BAE4-4E97-8464-506132D86251}" type="presOf" srcId="{13A4A107-12C3-4CAE-87A8-6314D466CB60}" destId="{EFE2EC9C-095C-4359-B9B8-E1EA5DE12DEC}" srcOrd="1" destOrd="0" presId="urn:microsoft.com/office/officeart/2005/8/layout/venn2"/>
    <dgm:cxn modelId="{7AFE80B5-0C83-4FEA-9C65-A2E7DCDE7F5F}" type="presOf" srcId="{24E561C1-2D2E-47EF-BE62-B1A724CA693E}" destId="{3EF7F92D-FB12-45FB-8CD4-181704BE6D47}" srcOrd="1" destOrd="0" presId="urn:microsoft.com/office/officeart/2005/8/layout/venn2"/>
    <dgm:cxn modelId="{266A31FA-BDEC-4E18-8A90-CDC6CF6BD5AA}" srcId="{F2BE70C4-F566-4C73-ABAF-4E44BF458A45}" destId="{DEDB023F-8DC3-4022-B555-3A52E5E4F083}" srcOrd="0" destOrd="0" parTransId="{FB4642EC-C6E1-4D5E-9D42-D58F7EAFFABF}" sibTransId="{A72261A9-A867-4BEA-8B2C-ED60590EA054}"/>
    <dgm:cxn modelId="{E4CE5196-2FC6-4564-A8BB-CA073B961F8E}" type="presParOf" srcId="{6AC6DAC4-1F5E-4761-8F64-BA9FC0707B27}" destId="{2AB52F06-0003-482E-AB70-E2113433F55E}" srcOrd="0" destOrd="0" presId="urn:microsoft.com/office/officeart/2005/8/layout/venn2"/>
    <dgm:cxn modelId="{A7972354-D10E-47F2-8D17-930032A26F7B}" type="presParOf" srcId="{2AB52F06-0003-482E-AB70-E2113433F55E}" destId="{6DFBDF73-613D-448C-9652-B48BE22C6E11}" srcOrd="0" destOrd="0" presId="urn:microsoft.com/office/officeart/2005/8/layout/venn2"/>
    <dgm:cxn modelId="{45667F1E-07E6-4903-9340-A1DDBB225A58}" type="presParOf" srcId="{2AB52F06-0003-482E-AB70-E2113433F55E}" destId="{028D689D-D62A-408C-A56E-63A7F691FDE2}" srcOrd="1" destOrd="0" presId="urn:microsoft.com/office/officeart/2005/8/layout/venn2"/>
    <dgm:cxn modelId="{7E32434A-6A41-4D98-914B-467348ADA27C}" type="presParOf" srcId="{6AC6DAC4-1F5E-4761-8F64-BA9FC0707B27}" destId="{0C83CEF6-9DC6-4DFF-827F-6856AFB81857}" srcOrd="1" destOrd="0" presId="urn:microsoft.com/office/officeart/2005/8/layout/venn2"/>
    <dgm:cxn modelId="{2E8D16C3-2846-4769-88F6-E8FC6232BD98}" type="presParOf" srcId="{0C83CEF6-9DC6-4DFF-827F-6856AFB81857}" destId="{DE33BA81-0426-4742-B0EC-7C31246F465D}" srcOrd="0" destOrd="0" presId="urn:microsoft.com/office/officeart/2005/8/layout/venn2"/>
    <dgm:cxn modelId="{E82414B4-FDBB-4E1D-A521-C3C873A1C629}" type="presParOf" srcId="{0C83CEF6-9DC6-4DFF-827F-6856AFB81857}" destId="{3EF7F92D-FB12-45FB-8CD4-181704BE6D47}" srcOrd="1" destOrd="0" presId="urn:microsoft.com/office/officeart/2005/8/layout/venn2"/>
    <dgm:cxn modelId="{16F3143B-0D2B-4E31-8824-E7468E1090AC}" type="presParOf" srcId="{6AC6DAC4-1F5E-4761-8F64-BA9FC0707B27}" destId="{4B28436D-02F8-43BA-8860-49FE650B0A25}" srcOrd="2" destOrd="0" presId="urn:microsoft.com/office/officeart/2005/8/layout/venn2"/>
    <dgm:cxn modelId="{88F196AD-E0A8-47C9-A364-35F0D2E33980}" type="presParOf" srcId="{4B28436D-02F8-43BA-8860-49FE650B0A25}" destId="{E1529A7D-2BE1-49AB-AE5C-733A522397DD}" srcOrd="0" destOrd="0" presId="urn:microsoft.com/office/officeart/2005/8/layout/venn2"/>
    <dgm:cxn modelId="{252C249C-DD03-4682-856D-B95BE26D957C}" type="presParOf" srcId="{4B28436D-02F8-43BA-8860-49FE650B0A25}" destId="{EFE2EC9C-095C-4359-B9B8-E1EA5DE12DE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BDF73-613D-448C-9652-B48BE22C6E11}">
      <dsp:nvSpPr>
        <dsp:cNvPr id="0" name=""/>
        <dsp:cNvSpPr/>
      </dsp:nvSpPr>
      <dsp:spPr>
        <a:xfrm>
          <a:off x="0" y="83664"/>
          <a:ext cx="8128000" cy="5335002"/>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is-IS" sz="4000" kern="1200"/>
            <a:t>Starfsemin</a:t>
          </a:r>
        </a:p>
      </dsp:txBody>
      <dsp:txXfrm>
        <a:off x="2643631" y="350414"/>
        <a:ext cx="2840736" cy="800250"/>
      </dsp:txXfrm>
    </dsp:sp>
    <dsp:sp modelId="{DE33BA81-0426-4742-B0EC-7C31246F465D}">
      <dsp:nvSpPr>
        <dsp:cNvPr id="0" name=""/>
        <dsp:cNvSpPr/>
      </dsp:nvSpPr>
      <dsp:spPr>
        <a:xfrm>
          <a:off x="1591340" y="1333750"/>
          <a:ext cx="4945319" cy="4064000"/>
        </a:xfrm>
        <a:prstGeom prst="ellipse">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s-IS" sz="2800" kern="1200"/>
            <a:t>Starfsmanna-hópurinn</a:t>
          </a:r>
        </a:p>
      </dsp:txBody>
      <dsp:txXfrm>
        <a:off x="2911740" y="1587750"/>
        <a:ext cx="2304518" cy="762000"/>
      </dsp:txXfrm>
    </dsp:sp>
    <dsp:sp modelId="{E1529A7D-2BE1-49AB-AE5C-733A522397DD}">
      <dsp:nvSpPr>
        <dsp:cNvPr id="0" name=""/>
        <dsp:cNvSpPr/>
      </dsp:nvSpPr>
      <dsp:spPr>
        <a:xfrm>
          <a:off x="2709333" y="2688417"/>
          <a:ext cx="2709333" cy="2709333"/>
        </a:xfrm>
        <a:prstGeom prst="ellips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is-IS" sz="2300" kern="1200"/>
            <a:t>Einstaklingur</a:t>
          </a:r>
        </a:p>
      </dsp:txBody>
      <dsp:txXfrm>
        <a:off x="3106105" y="3365750"/>
        <a:ext cx="1915788"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A84AC-C80A-4FE0-A521-6AD932C4391B}" type="datetimeFigureOut">
              <a:rPr lang="is-IS" smtClean="0"/>
              <a:t>9.12.2020</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5B3EF-E3C9-4D8E-966A-69A3E9E5EAA3}" type="slidenum">
              <a:rPr lang="is-IS" smtClean="0"/>
              <a:t>‹#›</a:t>
            </a:fld>
            <a:endParaRPr lang="is-IS"/>
          </a:p>
        </p:txBody>
      </p:sp>
    </p:spTree>
    <p:extLst>
      <p:ext uri="{BB962C8B-B14F-4D97-AF65-F5344CB8AC3E}">
        <p14:creationId xmlns:p14="http://schemas.microsoft.com/office/powerpoint/2010/main" val="262440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Tökum upp fyrirlesturinn </a:t>
            </a:r>
          </a:p>
        </p:txBody>
      </p:sp>
      <p:sp>
        <p:nvSpPr>
          <p:cNvPr id="4" name="Skyggnunúmersstaðgengill 3"/>
          <p:cNvSpPr>
            <a:spLocks noGrp="1"/>
          </p:cNvSpPr>
          <p:nvPr>
            <p:ph type="sldNum" sz="quarter" idx="5"/>
          </p:nvPr>
        </p:nvSpPr>
        <p:spPr/>
        <p:txBody>
          <a:bodyPr/>
          <a:lstStyle/>
          <a:p>
            <a:fld id="{6015B3EF-E3C9-4D8E-966A-69A3E9E5EAA3}" type="slidenum">
              <a:rPr lang="is-IS" smtClean="0"/>
              <a:t>2</a:t>
            </a:fld>
            <a:endParaRPr lang="is-IS"/>
          </a:p>
        </p:txBody>
      </p:sp>
    </p:spTree>
    <p:extLst>
      <p:ext uri="{BB962C8B-B14F-4D97-AF65-F5344CB8AC3E}">
        <p14:creationId xmlns:p14="http://schemas.microsoft.com/office/powerpoint/2010/main" val="229293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Leiðarljósin Öryggi, heilsa og jafnvægi byggja á niðurstöðum rannsókna á starfsfólki í vaktavinnu. Bæði nýjar og eldri rannsóknir sýna að starfsfólk sem vinnur</a:t>
            </a:r>
            <a:r>
              <a:rPr lang="is-IS" sz="1200" kern="1200" dirty="0">
                <a:solidFill>
                  <a:schemeClr val="tx1"/>
                </a:solidFill>
                <a:latin typeface="+mn-lt"/>
                <a:ea typeface="MS PGothic" pitchFamily="34" charset="-128"/>
                <a:cs typeface="+mn-cs"/>
              </a:rPr>
              <a:t> óhefðbundinn vinnutíma stendur frammi fyrir mörgum áskorunum. </a:t>
            </a:r>
            <a:r>
              <a:rPr lang="is-IS" dirty="0"/>
              <a:t> </a:t>
            </a:r>
          </a:p>
          <a:p>
            <a:r>
              <a:rPr lang="is-IS" b="0" noProof="0" dirty="0"/>
              <a:t>Ein af áskorunum er hætta á vinnutengdum slysum eða mistökum. Þeir þættir sem hafa þar mest áhrif eru vinnutími og samsetning vakta, lengd þeirra og tegund sem og fjölda hvíldahléa. Samkvæmt rannsóknum er hættan mest þegar unnar eru fleiri en 3 næturvaktir í röð og þegar lengd vakta er umfram 9 klukkustundir. </a:t>
            </a:r>
          </a:p>
          <a:p>
            <a:endParaRPr lang="is-IS" dirty="0"/>
          </a:p>
          <a:p>
            <a:pPr marL="0" indent="0">
              <a:buNone/>
            </a:pPr>
            <a:r>
              <a:rPr lang="is-IS" sz="1200" kern="1200" dirty="0">
                <a:solidFill>
                  <a:schemeClr val="tx1"/>
                </a:solidFill>
                <a:latin typeface="+mn-lt"/>
                <a:ea typeface="MS PGothic" pitchFamily="34" charset="-128"/>
                <a:cs typeface="+mn-cs"/>
              </a:rPr>
              <a:t>Þá hafa rannsóknir einnig sýnt að svefn vaktavinnufólks er að jafnaði minni en dagvinnufólks og þreyta er algengari. Huga þarf sérstaklega að líkamlegri heilsu vaktavinnustarfsfólks í ljósi þess að mildar og alvarlegar neikvæðar afleiðingar vaktavinnu eru þekktar. </a:t>
            </a:r>
          </a:p>
          <a:p>
            <a:pPr marL="0" indent="0">
              <a:buNone/>
            </a:pPr>
            <a:r>
              <a:rPr lang="is-IS" sz="1200" kern="1200" dirty="0">
                <a:solidFill>
                  <a:schemeClr val="tx1"/>
                </a:solidFill>
                <a:latin typeface="+mn-lt"/>
                <a:ea typeface="MS PGothic" pitchFamily="34" charset="-128"/>
                <a:cs typeface="+mn-cs"/>
              </a:rPr>
              <a:t>Þá sýna rannsóknir að vaktavinnustarfsfólk upplifir oft meiri erfiðleika að samræma vinnu og einkalíf en dagvinnustarfsfólk og upplifa margir sig fjarlægjast fjölskyldu og vini þar sem viðburðir eru skipulagðir í kringum dæmigerða dagvinnu. </a:t>
            </a:r>
            <a:endParaRPr lang="en-US" sz="1200" kern="1200" dirty="0">
              <a:solidFill>
                <a:schemeClr val="tx1"/>
              </a:solidFill>
              <a:latin typeface="+mn-lt"/>
              <a:ea typeface="MS PGothic" pitchFamily="34" charset="-128"/>
              <a:cs typeface="+mn-cs"/>
            </a:endParaRPr>
          </a:p>
          <a:p>
            <a:endParaRPr lang="en-US" sz="1200" kern="1200" dirty="0">
              <a:solidFill>
                <a:schemeClr val="tx1"/>
              </a:solidFill>
              <a:latin typeface="+mn-lt"/>
              <a:ea typeface="MS PGothic" pitchFamily="34" charset="-128"/>
              <a:cs typeface="+mn-cs"/>
            </a:endParaRPr>
          </a:p>
          <a:p>
            <a:endParaRPr lang="en-US" sz="1200" kern="1200" dirty="0">
              <a:solidFill>
                <a:schemeClr val="tx1"/>
              </a:solidFill>
              <a:latin typeface="+mn-lt"/>
              <a:ea typeface="MS PGothic" pitchFamily="34" charset="-128"/>
              <a:cs typeface="+mn-cs"/>
            </a:endParaRPr>
          </a:p>
          <a:p>
            <a:endParaRPr lang="en-US" dirty="0"/>
          </a:p>
          <a:p>
            <a:endParaRPr lang="is-IS" dirty="0"/>
          </a:p>
        </p:txBody>
      </p:sp>
      <p:sp>
        <p:nvSpPr>
          <p:cNvPr id="4" name="Skyggnunúmersstaðgengill 3"/>
          <p:cNvSpPr>
            <a:spLocks noGrp="1"/>
          </p:cNvSpPr>
          <p:nvPr>
            <p:ph type="sldNum" sz="quarter" idx="5"/>
          </p:nvPr>
        </p:nvSpPr>
        <p:spPr/>
        <p:txBody>
          <a:bodyPr/>
          <a:lstStyle/>
          <a:p>
            <a:fld id="{DADFEBD1-A765-4722-A78F-156C031D8950}" type="slidenum">
              <a:rPr lang="is-IS" smtClean="0"/>
              <a:t>4</a:t>
            </a:fld>
            <a:endParaRPr lang="is-IS"/>
          </a:p>
        </p:txBody>
      </p:sp>
    </p:spTree>
    <p:extLst>
      <p:ext uri="{BB962C8B-B14F-4D97-AF65-F5344CB8AC3E}">
        <p14:creationId xmlns:p14="http://schemas.microsoft.com/office/powerpoint/2010/main" val="138414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nSpc>
                <a:spcPct val="107000"/>
              </a:lnSpc>
              <a:spcAft>
                <a:spcPts val="800"/>
              </a:spcAft>
            </a:pPr>
            <a:r>
              <a:rPr lang="is-IS" sz="1800">
                <a:effectLst/>
                <a:latin typeface="Arial" panose="020B0604020202020204" pitchFamily="34" charset="0"/>
                <a:ea typeface="Calibri" panose="020F0502020204030204" pitchFamily="34" charset="0"/>
                <a:cs typeface="Arial" panose="020B0604020202020204" pitchFamily="34" charset="0"/>
              </a:rPr>
              <a:t>Umbótasamtal er mikilvægur hluti innleiðingar betri vinnutíma í vaktavinnu á vinnustöðum. Í samtalinu vinna starfsfólk og stjórnendur saman að því að skilgreina tilgang og markmið þjónustu á hverjum vinnustað og leiðir til þess að bæta vinnustaðamenningu, starfsumhverfi og betri nýtingu vinnutíma með styttingu í huga. Aðkoma starfsfólks er nauðsynleg því það þekkir störfin best og veit hvað má gera öðruvísi, hverju þarf helst að breyta og hverju má hætta. </a:t>
            </a:r>
            <a:endParaRPr lang="is-IS"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1800">
                <a:effectLst/>
                <a:latin typeface="Arial" panose="020B0604020202020204" pitchFamily="34" charset="0"/>
                <a:ea typeface="Calibri" panose="020F0502020204030204" pitchFamily="34" charset="0"/>
                <a:cs typeface="Arial" panose="020B0604020202020204" pitchFamily="34" charset="0"/>
              </a:rPr>
              <a:t>Það eru sameiginlegir hagsmunir okkar allra að bæta vinnustaðamenningu og skilvirkni í störfum og starfsemi. Fundir sem þessir eru mikilvægir í því ljósi. Þeir gefa tækifæri til að fá sameiginlega sýn á tilgangi og markmiðum þjónustunnar og með þátttöku allra búum við okkur starfsumhverfi þar sem stöðugar umbætur eru eðlilegur hluti af daglegum störfum. </a:t>
            </a:r>
            <a:endParaRPr lang="is-IS"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1800">
                <a:effectLst/>
                <a:latin typeface="Arial" panose="020B0604020202020204" pitchFamily="34" charset="0"/>
                <a:ea typeface="Calibri" panose="020F0502020204030204" pitchFamily="34" charset="0"/>
                <a:cs typeface="Arial" panose="020B0604020202020204" pitchFamily="34" charset="0"/>
              </a:rPr>
              <a:t>Í þessu handriti er leitast við að skýra skref fyrir skref undirbúning fundar, skipulag fundarins og hvað þarf að gerast eftir fundinn. </a:t>
            </a:r>
            <a:endParaRPr lang="is-IS" sz="1800">
              <a:effectLst/>
              <a:latin typeface="Calibri" panose="020F0502020204030204" pitchFamily="34" charset="0"/>
              <a:ea typeface="Calibri" panose="020F0502020204030204" pitchFamily="34" charset="0"/>
              <a:cs typeface="Arial" panose="020B0604020202020204" pitchFamily="34" charset="0"/>
            </a:endParaRPr>
          </a:p>
          <a:p>
            <a:endParaRPr lang="is-IS"/>
          </a:p>
        </p:txBody>
      </p:sp>
      <p:sp>
        <p:nvSpPr>
          <p:cNvPr id="4" name="Skyggnunúmersstaðgengill 3"/>
          <p:cNvSpPr>
            <a:spLocks noGrp="1"/>
          </p:cNvSpPr>
          <p:nvPr>
            <p:ph type="sldNum" sz="quarter" idx="5"/>
          </p:nvPr>
        </p:nvSpPr>
        <p:spPr/>
        <p:txBody>
          <a:bodyPr/>
          <a:lstStyle/>
          <a:p>
            <a:fld id="{6015B3EF-E3C9-4D8E-966A-69A3E9E5EAA3}" type="slidenum">
              <a:rPr lang="is-IS" smtClean="0"/>
              <a:t>28</a:t>
            </a:fld>
            <a:endParaRPr lang="is-IS"/>
          </a:p>
        </p:txBody>
      </p:sp>
    </p:spTree>
    <p:extLst>
      <p:ext uri="{BB962C8B-B14F-4D97-AF65-F5344CB8AC3E}">
        <p14:creationId xmlns:p14="http://schemas.microsoft.com/office/powerpoint/2010/main" val="199791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b="0" i="0">
                <a:solidFill>
                  <a:srgbClr val="4A4A4A"/>
                </a:solidFill>
                <a:effectLst/>
                <a:latin typeface="Fira Sans"/>
              </a:rPr>
              <a:t>Þegar ljóst er hversu stór hluti starfsfólks hyggst nýta sér að hækka starfshlutfall þarf stjórnandi að leggja mat á </a:t>
            </a:r>
            <a:r>
              <a:rPr lang="is-IS" b="0" i="0" err="1">
                <a:solidFill>
                  <a:srgbClr val="4A4A4A"/>
                </a:solidFill>
                <a:effectLst/>
                <a:latin typeface="Fira Sans"/>
              </a:rPr>
              <a:t>mönnunarforsendur</a:t>
            </a:r>
            <a:r>
              <a:rPr lang="is-IS" b="0" i="0">
                <a:solidFill>
                  <a:srgbClr val="4A4A4A"/>
                </a:solidFill>
                <a:effectLst/>
                <a:latin typeface="Fira Sans"/>
              </a:rPr>
              <a:t> á sinni stofnun/vinnustað. </a:t>
            </a:r>
          </a:p>
          <a:p>
            <a:endParaRPr lang="is-IS"/>
          </a:p>
        </p:txBody>
      </p:sp>
      <p:sp>
        <p:nvSpPr>
          <p:cNvPr id="4" name="Skyggnunúmersstaðgengill 3"/>
          <p:cNvSpPr>
            <a:spLocks noGrp="1"/>
          </p:cNvSpPr>
          <p:nvPr>
            <p:ph type="sldNum" sz="quarter" idx="5"/>
          </p:nvPr>
        </p:nvSpPr>
        <p:spPr/>
        <p:txBody>
          <a:bodyPr/>
          <a:lstStyle/>
          <a:p>
            <a:fld id="{6015B3EF-E3C9-4D8E-966A-69A3E9E5EAA3}" type="slidenum">
              <a:rPr lang="is-IS" smtClean="0"/>
              <a:t>30</a:t>
            </a:fld>
            <a:endParaRPr lang="is-IS"/>
          </a:p>
        </p:txBody>
      </p:sp>
    </p:spTree>
    <p:extLst>
      <p:ext uri="{BB962C8B-B14F-4D97-AF65-F5344CB8AC3E}">
        <p14:creationId xmlns:p14="http://schemas.microsoft.com/office/powerpoint/2010/main" val="11948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7. Des 13-14.30</a:t>
            </a:r>
          </a:p>
          <a:p>
            <a:r>
              <a:rPr lang="is-IS"/>
              <a:t>8. Des 10:30-12</a:t>
            </a:r>
          </a:p>
        </p:txBody>
      </p:sp>
      <p:sp>
        <p:nvSpPr>
          <p:cNvPr id="4" name="Slide Number Placeholder 3"/>
          <p:cNvSpPr>
            <a:spLocks noGrp="1"/>
          </p:cNvSpPr>
          <p:nvPr>
            <p:ph type="sldNum" sz="quarter" idx="5"/>
          </p:nvPr>
        </p:nvSpPr>
        <p:spPr/>
        <p:txBody>
          <a:bodyPr/>
          <a:lstStyle/>
          <a:p>
            <a:fld id="{6015B3EF-E3C9-4D8E-966A-69A3E9E5EAA3}" type="slidenum">
              <a:rPr lang="is-IS" smtClean="0"/>
              <a:t>33</a:t>
            </a:fld>
            <a:endParaRPr lang="is-IS"/>
          </a:p>
        </p:txBody>
      </p:sp>
    </p:spTree>
    <p:extLst>
      <p:ext uri="{BB962C8B-B14F-4D97-AF65-F5344CB8AC3E}">
        <p14:creationId xmlns:p14="http://schemas.microsoft.com/office/powerpoint/2010/main" val="259186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717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6019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483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2228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959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608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4100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079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175307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419524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415166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233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728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98286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1594FAE5-4079-5646-B13A-1FC350CCB2F3}"/>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Rectangle 7">
            <a:extLst>
              <a:ext uri="{FF2B5EF4-FFF2-40B4-BE49-F238E27FC236}">
                <a16:creationId xmlns:a16="http://schemas.microsoft.com/office/drawing/2014/main" id="{5F0F2FD0-4EDE-6243-B967-36AFC3E2C3C1}"/>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TextBox 8">
            <a:extLst>
              <a:ext uri="{FF2B5EF4-FFF2-40B4-BE49-F238E27FC236}">
                <a16:creationId xmlns:a16="http://schemas.microsoft.com/office/drawing/2014/main" id="{D1869A90-EEF2-424F-9FDF-B3ADFF3882AA}"/>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10" name="TextBox 9">
            <a:extLst>
              <a:ext uri="{FF2B5EF4-FFF2-40B4-BE49-F238E27FC236}">
                <a16:creationId xmlns:a16="http://schemas.microsoft.com/office/drawing/2014/main" id="{2878350F-255E-0842-8F92-C674A127AD72}"/>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1349083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betrivinnutimi.is/vaktavinna/"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betrivinnutimi.is/library/Vaktavinna/Greining%20%c3%a1%20starfsemi_%202.%20skrefi%c3%b0%20%c3%ad%20innlei%c3%b0ingu%20betri%20vinnut%c3%adma%20%c3%ad%20vaktavinnu.pdf"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betrivinnutimi.is/library/Skrar/umbotasamtal_handrit_fyrir_stjornendur_okt_2020.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smennt.is/forsida/fraedsla/namskeid/betri-vinnutimi-i-vaktavinnu/"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hyperlink" Target="https://betrivinnutimi.is/vaktavinna/spurt-og-svarad/" TargetMode="External"/><Relationship Id="rId2" Type="http://schemas.openxmlformats.org/officeDocument/2006/relationships/hyperlink" Target="https://betrivinnutimi.is/vaktavinna/verkfaeri-stjornenda/" TargetMode="Externa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hyperlink" Target="https://betrivinnutimi.is/vaktavinna/fraedsluefni/" TargetMode="External"/><Relationship Id="rId10" Type="http://schemas.openxmlformats.org/officeDocument/2006/relationships/image" Target="../media/image35.png"/><Relationship Id="rId4" Type="http://schemas.openxmlformats.org/officeDocument/2006/relationships/hyperlink" Target="http://www.betrivinnutimi.is/" TargetMode="External"/><Relationship Id="rId9" Type="http://schemas.openxmlformats.org/officeDocument/2006/relationships/hyperlink" Target="https://betrivinnutimi.is/askrif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hyperlink" Target="https://www.smennt.is/forsida/fraedsla/namskeid/betri-vinnutimi-i-vaktavinn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s://youtu.be/1GdfJOXcgGM" TargetMode="External"/><Relationship Id="rId3" Type="http://schemas.openxmlformats.org/officeDocument/2006/relationships/hyperlink" Target="https://betrivinnutimi.is/dagvinna/ferli-innleidingar/" TargetMode="External"/><Relationship Id="rId7" Type="http://schemas.openxmlformats.org/officeDocument/2006/relationships/hyperlink" Target="https://youtu.be/xSjPltK59is" TargetMode="External"/><Relationship Id="rId12" Type="http://schemas.openxmlformats.org/officeDocument/2006/relationships/image" Target="../media/image43.png"/><Relationship Id="rId2" Type="http://schemas.openxmlformats.org/officeDocument/2006/relationships/hyperlink" Target="https://betrivinnutimi.is/library/Skrar/Fylgiskjal%202.pdf" TargetMode="External"/><Relationship Id="rId1" Type="http://schemas.openxmlformats.org/officeDocument/2006/relationships/slideLayout" Target="../slideLayouts/slideLayout6.xml"/><Relationship Id="rId6" Type="http://schemas.openxmlformats.org/officeDocument/2006/relationships/hyperlink" Target="https://youtu.be/ghBSxl8qOWU" TargetMode="External"/><Relationship Id="rId11" Type="http://schemas.openxmlformats.org/officeDocument/2006/relationships/image" Target="../media/image42.png"/><Relationship Id="rId5" Type="http://schemas.openxmlformats.org/officeDocument/2006/relationships/hyperlink" Target="http://www.betrivinnutimi.is/" TargetMode="External"/><Relationship Id="rId10" Type="http://schemas.openxmlformats.org/officeDocument/2006/relationships/image" Target="../media/image41.png"/><Relationship Id="rId4" Type="http://schemas.openxmlformats.org/officeDocument/2006/relationships/hyperlink" Target="https://betrivinnutimi.is/dagvinna/fraedsluefni/" TargetMode="External"/><Relationship Id="rId9" Type="http://schemas.openxmlformats.org/officeDocument/2006/relationships/hyperlink" Target="https://youtu.be/bMoMwsMsdS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barahildur@rikissattasemjari.is" TargetMode="External"/><Relationship Id="rId2" Type="http://schemas.openxmlformats.org/officeDocument/2006/relationships/hyperlink" Target="mailto:betrivinnutimi@rikissattasemjari.is" TargetMode="Externa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hyperlink" Target="mailto:dagny@bsrb.is" TargetMode="External"/><Relationship Id="rId4" Type="http://schemas.openxmlformats.org/officeDocument/2006/relationships/hyperlink" Target="mailto:aldis.magnusdottir@fjr.is"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4" y="2246811"/>
            <a:ext cx="4002951" cy="1304019"/>
          </a:xfrm>
        </p:spPr>
        <p:txBody>
          <a:bodyPr/>
          <a:lstStyle/>
          <a:p>
            <a:r>
              <a:rPr lang="en-GB" noProof="1"/>
              <a:t>Betri vinnutími í vaktavinnu</a:t>
            </a:r>
          </a:p>
          <a:p>
            <a:endParaRPr lang="en-IS"/>
          </a:p>
        </p:txBody>
      </p:sp>
      <p:sp>
        <p:nvSpPr>
          <p:cNvPr id="4" name="Text Placeholder 4">
            <a:extLst>
              <a:ext uri="{FF2B5EF4-FFF2-40B4-BE49-F238E27FC236}">
                <a16:creationId xmlns:a16="http://schemas.microsoft.com/office/drawing/2014/main" id="{C13EA183-29E8-450A-81BB-D5E890D4675A}"/>
              </a:ext>
            </a:extLst>
          </p:cNvPr>
          <p:cNvSpPr txBox="1">
            <a:spLocks/>
          </p:cNvSpPr>
          <p:nvPr/>
        </p:nvSpPr>
        <p:spPr>
          <a:xfrm>
            <a:off x="1078095" y="4384686"/>
            <a:ext cx="3994090" cy="1304019"/>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noProof="1"/>
          </a:p>
        </p:txBody>
      </p:sp>
      <p:sp>
        <p:nvSpPr>
          <p:cNvPr id="7" name="Text Placeholder 4">
            <a:extLst>
              <a:ext uri="{FF2B5EF4-FFF2-40B4-BE49-F238E27FC236}">
                <a16:creationId xmlns:a16="http://schemas.microsoft.com/office/drawing/2014/main" id="{1A5696CA-1D6E-4C60-AA5E-77944EA0C741}"/>
              </a:ext>
            </a:extLst>
          </p:cNvPr>
          <p:cNvSpPr txBox="1">
            <a:spLocks/>
          </p:cNvSpPr>
          <p:nvPr/>
        </p:nvSpPr>
        <p:spPr>
          <a:xfrm>
            <a:off x="1078095" y="4530506"/>
            <a:ext cx="4308293" cy="156311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800" b="0" noProof="1"/>
              <a:t>Fundur verkefnastjórnar og fulltrúa launagreiðenda</a:t>
            </a:r>
          </a:p>
          <a:p>
            <a:endParaRPr lang="en-GB" sz="2800" b="0" noProof="1"/>
          </a:p>
          <a:p>
            <a:r>
              <a:rPr lang="en-GB" sz="2800" b="0"/>
              <a:t>9. </a:t>
            </a:r>
            <a:r>
              <a:rPr lang="en-GB" sz="2800" b="0" err="1"/>
              <a:t>desember</a:t>
            </a:r>
            <a:r>
              <a:rPr lang="en-GB" sz="2800" b="0"/>
              <a:t> 2020</a:t>
            </a:r>
            <a:endParaRPr lang="en-IS" sz="2800" b="0"/>
          </a:p>
        </p:txBody>
      </p:sp>
      <p:pic>
        <p:nvPicPr>
          <p:cNvPr id="3" name="Mynd 2" descr="Mynd sem inniheldur klukka, hlutur, appels�nugulur, st�rt&#10;&#10;Lýsing sjálfkrafa búin til">
            <a:extLst>
              <a:ext uri="{FF2B5EF4-FFF2-40B4-BE49-F238E27FC236}">
                <a16:creationId xmlns:a16="http://schemas.microsoft.com/office/drawing/2014/main" id="{E658ACF5-1B2C-442F-A6D3-59772FBE8880}"/>
              </a:ext>
            </a:extLst>
          </p:cNvPr>
          <p:cNvPicPr>
            <a:picLocks noChangeAspect="1"/>
          </p:cNvPicPr>
          <p:nvPr/>
        </p:nvPicPr>
        <p:blipFill>
          <a:blip r:embed="rId2"/>
          <a:stretch>
            <a:fillRect/>
          </a:stretch>
        </p:blipFill>
        <p:spPr>
          <a:xfrm>
            <a:off x="4838699" y="0"/>
            <a:ext cx="7779895" cy="7779895"/>
          </a:xfrm>
          <a:prstGeom prst="rect">
            <a:avLst/>
          </a:prstGeom>
        </p:spPr>
      </p:pic>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44436082-E7B2-8E47-96C8-FC31A6154B60}"/>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C3813457-E627-804F-9E83-80B207DBF074}"/>
              </a:ext>
            </a:extLst>
          </p:cNvPr>
          <p:cNvSpPr>
            <a:spLocks noGrp="1"/>
          </p:cNvSpPr>
          <p:nvPr>
            <p:ph type="body" sz="quarter" idx="12"/>
          </p:nvPr>
        </p:nvSpPr>
        <p:spPr/>
        <p:txBody>
          <a:bodyPr/>
          <a:lstStyle/>
          <a:p>
            <a:r>
              <a:rPr lang="en-GB"/>
              <a:t>1. </a:t>
            </a:r>
            <a:r>
              <a:rPr lang="en-GB" err="1"/>
              <a:t>Vaktahvati</a:t>
            </a:r>
            <a:endParaRPr lang="en-IS"/>
          </a:p>
        </p:txBody>
      </p:sp>
      <p:sp>
        <p:nvSpPr>
          <p:cNvPr id="3" name="Text Placeholder 2">
            <a:extLst>
              <a:ext uri="{FF2B5EF4-FFF2-40B4-BE49-F238E27FC236}">
                <a16:creationId xmlns:a16="http://schemas.microsoft.com/office/drawing/2014/main" id="{FBD68040-2DFF-D246-A8A8-58C6C5777BB1}"/>
              </a:ext>
            </a:extLst>
          </p:cNvPr>
          <p:cNvSpPr>
            <a:spLocks noGrp="1"/>
          </p:cNvSpPr>
          <p:nvPr>
            <p:ph type="body" sz="quarter" idx="13"/>
          </p:nvPr>
        </p:nvSpPr>
        <p:spPr>
          <a:xfrm>
            <a:off x="1141414" y="1838325"/>
            <a:ext cx="3661940" cy="4592638"/>
          </a:xfrm>
        </p:spPr>
        <p:txBody>
          <a:bodyPr/>
          <a:lstStyle/>
          <a:p>
            <a:r>
              <a:rPr lang="en-GB" err="1"/>
              <a:t>Lágmarksfjöldi</a:t>
            </a:r>
            <a:r>
              <a:rPr lang="en-GB"/>
              <a:t> </a:t>
            </a:r>
            <a:r>
              <a:rPr lang="en-GB" err="1"/>
              <a:t>vinnuskyldustunda</a:t>
            </a:r>
            <a:r>
              <a:rPr lang="en-GB"/>
              <a:t> </a:t>
            </a:r>
            <a:br>
              <a:rPr lang="en-GB"/>
            </a:br>
            <a:r>
              <a:rPr lang="en-GB" err="1"/>
              <a:t>á</a:t>
            </a:r>
            <a:r>
              <a:rPr lang="en-GB"/>
              <a:t> </a:t>
            </a:r>
            <a:r>
              <a:rPr lang="en-GB" err="1"/>
              <a:t>hverju</a:t>
            </a:r>
            <a:r>
              <a:rPr lang="en-GB"/>
              <a:t> </a:t>
            </a:r>
            <a:r>
              <a:rPr lang="en-GB" err="1"/>
              <a:t>launatímabili</a:t>
            </a:r>
            <a:r>
              <a:rPr lang="en-GB"/>
              <a:t> </a:t>
            </a:r>
            <a:r>
              <a:rPr lang="en-GB" err="1"/>
              <a:t>utan</a:t>
            </a:r>
            <a:r>
              <a:rPr lang="en-GB"/>
              <a:t> </a:t>
            </a:r>
            <a:r>
              <a:rPr lang="en-GB" err="1"/>
              <a:t>dagvinnu</a:t>
            </a:r>
            <a:r>
              <a:rPr lang="en-GB"/>
              <a:t>- </a:t>
            </a:r>
            <a:r>
              <a:rPr lang="en-GB" err="1"/>
              <a:t>marka</a:t>
            </a:r>
            <a:r>
              <a:rPr lang="en-GB"/>
              <a:t> (</a:t>
            </a:r>
            <a:r>
              <a:rPr lang="en-GB" err="1"/>
              <a:t>á</a:t>
            </a:r>
            <a:r>
              <a:rPr lang="en-GB"/>
              <a:t> 33,33%, 55%, 65% </a:t>
            </a:r>
            <a:r>
              <a:rPr lang="en-GB" err="1"/>
              <a:t>og</a:t>
            </a:r>
            <a:r>
              <a:rPr lang="en-GB"/>
              <a:t> 75% </a:t>
            </a:r>
            <a:r>
              <a:rPr lang="en-GB" err="1"/>
              <a:t>álagi</a:t>
            </a:r>
            <a:r>
              <a:rPr lang="en-GB"/>
              <a:t>) </a:t>
            </a:r>
            <a:r>
              <a:rPr lang="en-GB" err="1"/>
              <a:t>eru</a:t>
            </a:r>
            <a:r>
              <a:rPr lang="en-GB"/>
              <a:t> 42 </a:t>
            </a:r>
            <a:r>
              <a:rPr lang="en-GB" err="1"/>
              <a:t>vinnuskyldustundir</a:t>
            </a:r>
            <a:r>
              <a:rPr lang="en-GB"/>
              <a:t>.</a:t>
            </a:r>
            <a:endParaRPr lang="en-IS"/>
          </a:p>
        </p:txBody>
      </p:sp>
    </p:spTree>
    <p:extLst>
      <p:ext uri="{BB962C8B-B14F-4D97-AF65-F5344CB8AC3E}">
        <p14:creationId xmlns:p14="http://schemas.microsoft.com/office/powerpoint/2010/main" val="34700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59172F67-7364-CB45-BD40-25206AF375BF}"/>
              </a:ext>
            </a:extLst>
          </p:cNvPr>
          <p:cNvPicPr>
            <a:picLocks noChangeAspect="1"/>
          </p:cNvPicPr>
          <p:nvPr/>
        </p:nvPicPr>
        <p:blipFill rotWithShape="1">
          <a:blip r:embed="rId2"/>
          <a:srcRect l="40301"/>
          <a:stretch/>
        </p:blipFill>
        <p:spPr>
          <a:xfrm>
            <a:off x="4913522" y="0"/>
            <a:ext cx="7278477" cy="6858000"/>
          </a:xfrm>
          <a:prstGeom prst="rect">
            <a:avLst/>
          </a:prstGeom>
        </p:spPr>
      </p:pic>
      <p:sp>
        <p:nvSpPr>
          <p:cNvPr id="2" name="Text Placeholder 1">
            <a:extLst>
              <a:ext uri="{FF2B5EF4-FFF2-40B4-BE49-F238E27FC236}">
                <a16:creationId xmlns:a16="http://schemas.microsoft.com/office/drawing/2014/main" id="{270E4682-8F15-CA4F-9989-E02F0EED0F06}"/>
              </a:ext>
            </a:extLst>
          </p:cNvPr>
          <p:cNvSpPr>
            <a:spLocks noGrp="1"/>
          </p:cNvSpPr>
          <p:nvPr>
            <p:ph type="body" sz="quarter" idx="12"/>
          </p:nvPr>
        </p:nvSpPr>
        <p:spPr/>
        <p:txBody>
          <a:bodyPr/>
          <a:lstStyle/>
          <a:p>
            <a:r>
              <a:rPr lang="en-GB"/>
              <a:t>2. </a:t>
            </a:r>
            <a:r>
              <a:rPr lang="en-GB" err="1"/>
              <a:t>Vaktahvati</a:t>
            </a:r>
            <a:endParaRPr lang="en-IS"/>
          </a:p>
        </p:txBody>
      </p:sp>
      <p:sp>
        <p:nvSpPr>
          <p:cNvPr id="3" name="Text Placeholder 2">
            <a:extLst>
              <a:ext uri="{FF2B5EF4-FFF2-40B4-BE49-F238E27FC236}">
                <a16:creationId xmlns:a16="http://schemas.microsoft.com/office/drawing/2014/main" id="{C9B1399A-6DD3-FC46-AEE9-CE136940E2EC}"/>
              </a:ext>
            </a:extLst>
          </p:cNvPr>
          <p:cNvSpPr>
            <a:spLocks noGrp="1"/>
          </p:cNvSpPr>
          <p:nvPr>
            <p:ph type="body" sz="quarter" idx="13"/>
          </p:nvPr>
        </p:nvSpPr>
        <p:spPr>
          <a:xfrm>
            <a:off x="1141413" y="1838325"/>
            <a:ext cx="3917284" cy="4592638"/>
          </a:xfrm>
        </p:spPr>
        <p:txBody>
          <a:bodyPr/>
          <a:lstStyle/>
          <a:p>
            <a:r>
              <a:rPr lang="en-GB" err="1"/>
              <a:t>Vaktir</a:t>
            </a:r>
            <a:r>
              <a:rPr lang="en-GB"/>
              <a:t> </a:t>
            </a:r>
            <a:r>
              <a:rPr lang="en-GB" err="1"/>
              <a:t>eru</a:t>
            </a:r>
            <a:r>
              <a:rPr lang="en-GB"/>
              <a:t> </a:t>
            </a:r>
            <a:r>
              <a:rPr lang="en-GB" err="1"/>
              <a:t>flokkaðar</a:t>
            </a:r>
            <a:r>
              <a:rPr lang="en-GB"/>
              <a:t> </a:t>
            </a:r>
            <a:r>
              <a:rPr lang="en-GB" err="1"/>
              <a:t>í</a:t>
            </a:r>
            <a:r>
              <a:rPr lang="en-GB"/>
              <a:t> </a:t>
            </a:r>
            <a:r>
              <a:rPr lang="en-GB" err="1"/>
              <a:t>fjórar</a:t>
            </a:r>
            <a:r>
              <a:rPr lang="en-GB"/>
              <a:t> </a:t>
            </a:r>
            <a:r>
              <a:rPr lang="en-GB" err="1"/>
              <a:t>tegundir</a:t>
            </a:r>
            <a:r>
              <a:rPr lang="en-GB"/>
              <a:t>; </a:t>
            </a:r>
            <a:r>
              <a:rPr lang="en-GB" err="1"/>
              <a:t>dagvaktir</a:t>
            </a:r>
            <a:r>
              <a:rPr lang="en-GB"/>
              <a:t>, </a:t>
            </a:r>
            <a:r>
              <a:rPr lang="en-GB" err="1"/>
              <a:t>kvöldvaktir</a:t>
            </a:r>
            <a:r>
              <a:rPr lang="en-GB"/>
              <a:t> (33,33% </a:t>
            </a:r>
            <a:r>
              <a:rPr lang="en-GB" err="1"/>
              <a:t>álag</a:t>
            </a:r>
            <a:r>
              <a:rPr lang="en-GB"/>
              <a:t>), </a:t>
            </a:r>
            <a:r>
              <a:rPr lang="en-GB" err="1"/>
              <a:t>næturvaktir</a:t>
            </a:r>
            <a:r>
              <a:rPr lang="en-GB"/>
              <a:t> </a:t>
            </a:r>
            <a:r>
              <a:rPr lang="en-GB" err="1"/>
              <a:t>á</a:t>
            </a:r>
            <a:r>
              <a:rPr lang="en-GB"/>
              <a:t> </a:t>
            </a:r>
            <a:r>
              <a:rPr lang="en-GB" err="1"/>
              <a:t>virkum</a:t>
            </a:r>
            <a:r>
              <a:rPr lang="en-GB"/>
              <a:t> </a:t>
            </a:r>
            <a:r>
              <a:rPr lang="en-GB" err="1"/>
              <a:t>dögum</a:t>
            </a:r>
            <a:r>
              <a:rPr lang="en-GB"/>
              <a:t> (65% </a:t>
            </a:r>
            <a:r>
              <a:rPr lang="en-GB" err="1"/>
              <a:t>álag</a:t>
            </a:r>
            <a:r>
              <a:rPr lang="en-GB"/>
              <a:t>) </a:t>
            </a:r>
            <a:r>
              <a:rPr lang="en-GB" err="1"/>
              <a:t>og</a:t>
            </a:r>
            <a:r>
              <a:rPr lang="en-GB"/>
              <a:t> </a:t>
            </a:r>
            <a:r>
              <a:rPr lang="en-GB" err="1"/>
              <a:t>helgarvaktir</a:t>
            </a:r>
            <a:r>
              <a:rPr lang="en-GB"/>
              <a:t> (55% </a:t>
            </a:r>
            <a:r>
              <a:rPr lang="en-GB" err="1"/>
              <a:t>og</a:t>
            </a:r>
            <a:r>
              <a:rPr lang="en-GB"/>
              <a:t> 75% </a:t>
            </a:r>
            <a:r>
              <a:rPr lang="en-GB" err="1"/>
              <a:t>álag</a:t>
            </a:r>
            <a:r>
              <a:rPr lang="en-GB"/>
              <a:t>). </a:t>
            </a:r>
            <a:endParaRPr lang="en-IS"/>
          </a:p>
        </p:txBody>
      </p:sp>
      <p:graphicFrame>
        <p:nvGraphicFramePr>
          <p:cNvPr id="7" name="Table 6">
            <a:extLst>
              <a:ext uri="{FF2B5EF4-FFF2-40B4-BE49-F238E27FC236}">
                <a16:creationId xmlns:a16="http://schemas.microsoft.com/office/drawing/2014/main" id="{5074F8CF-41EA-494E-BF23-D03874085CBA}"/>
              </a:ext>
            </a:extLst>
          </p:cNvPr>
          <p:cNvGraphicFramePr>
            <a:graphicFrameLocks noGrp="1"/>
          </p:cNvGraphicFramePr>
          <p:nvPr/>
        </p:nvGraphicFramePr>
        <p:xfrm>
          <a:off x="1263327" y="4091764"/>
          <a:ext cx="3599999" cy="2176966"/>
        </p:xfrm>
        <a:graphic>
          <a:graphicData uri="http://schemas.openxmlformats.org/drawingml/2006/table">
            <a:tbl>
              <a:tblPr firstRow="1" bandRow="1">
                <a:tableStyleId>{5940675A-B579-460E-94D1-54222C63F5DA}</a:tableStyleId>
              </a:tblPr>
              <a:tblGrid>
                <a:gridCol w="763787">
                  <a:extLst>
                    <a:ext uri="{9D8B030D-6E8A-4147-A177-3AD203B41FA5}">
                      <a16:colId xmlns:a16="http://schemas.microsoft.com/office/drawing/2014/main" val="1570922481"/>
                    </a:ext>
                  </a:extLst>
                </a:gridCol>
                <a:gridCol w="945404">
                  <a:extLst>
                    <a:ext uri="{9D8B030D-6E8A-4147-A177-3AD203B41FA5}">
                      <a16:colId xmlns:a16="http://schemas.microsoft.com/office/drawing/2014/main" val="2827591834"/>
                    </a:ext>
                  </a:extLst>
                </a:gridCol>
                <a:gridCol w="945404">
                  <a:extLst>
                    <a:ext uri="{9D8B030D-6E8A-4147-A177-3AD203B41FA5}">
                      <a16:colId xmlns:a16="http://schemas.microsoft.com/office/drawing/2014/main" val="2689441837"/>
                    </a:ext>
                  </a:extLst>
                </a:gridCol>
                <a:gridCol w="94540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bl>
          </a:graphicData>
        </a:graphic>
      </p:graphicFrame>
      <p:sp>
        <p:nvSpPr>
          <p:cNvPr id="8" name="TextBox 7">
            <a:extLst>
              <a:ext uri="{FF2B5EF4-FFF2-40B4-BE49-F238E27FC236}">
                <a16:creationId xmlns:a16="http://schemas.microsoft.com/office/drawing/2014/main" id="{88D20AE2-B5FB-5041-8092-9D861EBCCA28}"/>
              </a:ext>
            </a:extLst>
          </p:cNvPr>
          <p:cNvSpPr txBox="1"/>
          <p:nvPr/>
        </p:nvSpPr>
        <p:spPr>
          <a:xfrm>
            <a:off x="1219083" y="3701260"/>
            <a:ext cx="2554367" cy="307777"/>
          </a:xfrm>
          <a:prstGeom prst="rect">
            <a:avLst/>
          </a:prstGeom>
          <a:noFill/>
        </p:spPr>
        <p:txBody>
          <a:bodyPr wrap="square" rtlCol="0">
            <a:spAutoFit/>
          </a:bodyPr>
          <a:lstStyle/>
          <a:p>
            <a:r>
              <a:rPr lang="en-IS" sz="1400" b="1">
                <a:solidFill>
                  <a:srgbClr val="09501E"/>
                </a:solidFill>
                <a:latin typeface="FiraGO SemiBold" panose="020B0503050000020004" pitchFamily="34" charset="0"/>
                <a:cs typeface="FiraGO SemiBold" panose="020B0503050000020004" pitchFamily="34" charset="0"/>
              </a:rPr>
              <a:t>Vaktahvati – tegundir vakta</a:t>
            </a:r>
          </a:p>
        </p:txBody>
      </p:sp>
    </p:spTree>
    <p:extLst>
      <p:ext uri="{BB962C8B-B14F-4D97-AF65-F5344CB8AC3E}">
        <p14:creationId xmlns:p14="http://schemas.microsoft.com/office/powerpoint/2010/main" val="353681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14DB931-94F8-924B-AA84-FA3CE4A57849}"/>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1FAC507D-1722-0C4A-B207-24C71B218592}"/>
              </a:ext>
            </a:extLst>
          </p:cNvPr>
          <p:cNvSpPr>
            <a:spLocks noGrp="1"/>
          </p:cNvSpPr>
          <p:nvPr>
            <p:ph type="body" sz="quarter" idx="12"/>
          </p:nvPr>
        </p:nvSpPr>
        <p:spPr/>
        <p:txBody>
          <a:bodyPr/>
          <a:lstStyle/>
          <a:p>
            <a:r>
              <a:rPr lang="en-GB"/>
              <a:t>3. </a:t>
            </a:r>
            <a:r>
              <a:rPr lang="en-GB" err="1"/>
              <a:t>Vaktahvati</a:t>
            </a:r>
            <a:endParaRPr lang="en-IS"/>
          </a:p>
        </p:txBody>
      </p:sp>
      <p:sp>
        <p:nvSpPr>
          <p:cNvPr id="3" name="Text Placeholder 2">
            <a:extLst>
              <a:ext uri="{FF2B5EF4-FFF2-40B4-BE49-F238E27FC236}">
                <a16:creationId xmlns:a16="http://schemas.microsoft.com/office/drawing/2014/main" id="{830F5577-BEB4-8040-A835-07CDF1E15A65}"/>
              </a:ext>
            </a:extLst>
          </p:cNvPr>
          <p:cNvSpPr>
            <a:spLocks noGrp="1"/>
          </p:cNvSpPr>
          <p:nvPr>
            <p:ph type="body" sz="quarter" idx="13"/>
          </p:nvPr>
        </p:nvSpPr>
        <p:spPr>
          <a:xfrm>
            <a:off x="1141414" y="1838325"/>
            <a:ext cx="3371592" cy="4592638"/>
          </a:xfrm>
        </p:spPr>
        <p:txBody>
          <a:bodyPr/>
          <a:lstStyle/>
          <a:p>
            <a:r>
              <a:rPr lang="en-GB" err="1"/>
              <a:t>Lágmarksfjöldi</a:t>
            </a:r>
            <a:r>
              <a:rPr lang="en-GB"/>
              <a:t> </a:t>
            </a:r>
            <a:r>
              <a:rPr lang="en-GB" err="1"/>
              <a:t>vinnuskyldustunda</a:t>
            </a:r>
            <a:r>
              <a:rPr lang="en-GB"/>
              <a:t> </a:t>
            </a:r>
            <a:r>
              <a:rPr lang="en-GB" err="1"/>
              <a:t>í</a:t>
            </a:r>
            <a:r>
              <a:rPr lang="en-GB"/>
              <a:t> </a:t>
            </a:r>
            <a:r>
              <a:rPr lang="en-GB" err="1"/>
              <a:t>hverri</a:t>
            </a:r>
            <a:r>
              <a:rPr lang="en-GB"/>
              <a:t> </a:t>
            </a:r>
            <a:r>
              <a:rPr lang="en-GB" err="1"/>
              <a:t>tegund</a:t>
            </a:r>
            <a:r>
              <a:rPr lang="en-GB"/>
              <a:t> </a:t>
            </a:r>
            <a:r>
              <a:rPr lang="en-GB" err="1"/>
              <a:t>vakta</a:t>
            </a:r>
            <a:r>
              <a:rPr lang="en-GB"/>
              <a:t> </a:t>
            </a:r>
            <a:r>
              <a:rPr lang="en-GB" err="1"/>
              <a:t>skal</a:t>
            </a:r>
            <a:r>
              <a:rPr lang="en-GB"/>
              <a:t> </a:t>
            </a:r>
            <a:r>
              <a:rPr lang="en-GB" err="1"/>
              <a:t>vera</a:t>
            </a:r>
            <a:r>
              <a:rPr lang="en-GB"/>
              <a:t> </a:t>
            </a:r>
            <a:br>
              <a:rPr lang="en-GB"/>
            </a:br>
            <a:r>
              <a:rPr lang="en-GB"/>
              <a:t>15 </a:t>
            </a:r>
            <a:r>
              <a:rPr lang="en-GB" err="1"/>
              <a:t>vinnuskyldustundir</a:t>
            </a:r>
            <a:r>
              <a:rPr lang="en-GB"/>
              <a:t>.</a:t>
            </a:r>
            <a:endParaRPr lang="en-IS"/>
          </a:p>
        </p:txBody>
      </p:sp>
    </p:spTree>
    <p:extLst>
      <p:ext uri="{BB962C8B-B14F-4D97-AF65-F5344CB8AC3E}">
        <p14:creationId xmlns:p14="http://schemas.microsoft.com/office/powerpoint/2010/main" val="220207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B69AF7A-101A-6D45-B9BD-96D8B95A0212}"/>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BC3971C8-051C-4C46-951D-B7C6585BFFBB}"/>
              </a:ext>
            </a:extLst>
          </p:cNvPr>
          <p:cNvSpPr>
            <a:spLocks noGrp="1"/>
          </p:cNvSpPr>
          <p:nvPr>
            <p:ph type="body" sz="quarter" idx="12"/>
          </p:nvPr>
        </p:nvSpPr>
        <p:spPr/>
        <p:txBody>
          <a:bodyPr/>
          <a:lstStyle/>
          <a:p>
            <a:r>
              <a:rPr lang="en-GB"/>
              <a:t>4. </a:t>
            </a:r>
            <a:r>
              <a:rPr lang="en-GB" err="1"/>
              <a:t>Vaktahvati</a:t>
            </a:r>
            <a:endParaRPr lang="en-IS"/>
          </a:p>
        </p:txBody>
      </p:sp>
      <p:sp>
        <p:nvSpPr>
          <p:cNvPr id="3" name="Text Placeholder 2">
            <a:extLst>
              <a:ext uri="{FF2B5EF4-FFF2-40B4-BE49-F238E27FC236}">
                <a16:creationId xmlns:a16="http://schemas.microsoft.com/office/drawing/2014/main" id="{D967293A-3EC8-A545-B6E7-BC77966364BB}"/>
              </a:ext>
            </a:extLst>
          </p:cNvPr>
          <p:cNvSpPr>
            <a:spLocks noGrp="1"/>
          </p:cNvSpPr>
          <p:nvPr>
            <p:ph type="body" sz="quarter" idx="13"/>
          </p:nvPr>
        </p:nvSpPr>
        <p:spPr>
          <a:xfrm>
            <a:off x="1141414" y="1838325"/>
            <a:ext cx="2929142" cy="4592638"/>
          </a:xfrm>
        </p:spPr>
        <p:txBody>
          <a:bodyPr/>
          <a:lstStyle/>
          <a:p>
            <a:r>
              <a:rPr lang="en-GB" err="1"/>
              <a:t>Starfsmaður</a:t>
            </a:r>
            <a:r>
              <a:rPr lang="en-GB"/>
              <a:t> </a:t>
            </a:r>
            <a:r>
              <a:rPr lang="en-GB" err="1"/>
              <a:t>þarf</a:t>
            </a:r>
            <a:r>
              <a:rPr lang="en-GB"/>
              <a:t> </a:t>
            </a:r>
            <a:r>
              <a:rPr lang="en-GB" err="1"/>
              <a:t>að</a:t>
            </a:r>
            <a:r>
              <a:rPr lang="en-GB"/>
              <a:t> </a:t>
            </a:r>
            <a:r>
              <a:rPr lang="en-GB" err="1"/>
              <a:t>standa</a:t>
            </a:r>
            <a:r>
              <a:rPr lang="en-GB"/>
              <a:t> </a:t>
            </a:r>
            <a:r>
              <a:rPr lang="en-GB" err="1"/>
              <a:t>vaktir</a:t>
            </a:r>
            <a:r>
              <a:rPr lang="en-GB"/>
              <a:t> </a:t>
            </a:r>
            <a:r>
              <a:rPr lang="en-GB" err="1"/>
              <a:t>í</a:t>
            </a:r>
            <a:r>
              <a:rPr lang="en-GB"/>
              <a:t> </a:t>
            </a:r>
            <a:r>
              <a:rPr lang="en-GB" err="1"/>
              <a:t>tveimur</a:t>
            </a:r>
            <a:r>
              <a:rPr lang="en-GB"/>
              <a:t> </a:t>
            </a:r>
            <a:r>
              <a:rPr lang="en-GB" err="1"/>
              <a:t>til</a:t>
            </a:r>
            <a:r>
              <a:rPr lang="en-GB"/>
              <a:t> </a:t>
            </a:r>
            <a:r>
              <a:rPr lang="en-GB" err="1"/>
              <a:t>fjórum</a:t>
            </a:r>
            <a:r>
              <a:rPr lang="en-GB"/>
              <a:t> </a:t>
            </a:r>
            <a:r>
              <a:rPr lang="en-GB" err="1"/>
              <a:t>tegundum</a:t>
            </a:r>
            <a:r>
              <a:rPr lang="en-GB"/>
              <a:t> </a:t>
            </a:r>
            <a:r>
              <a:rPr lang="en-GB" err="1"/>
              <a:t>vakta</a:t>
            </a:r>
            <a:r>
              <a:rPr lang="en-GB"/>
              <a:t>, 14 </a:t>
            </a:r>
            <a:r>
              <a:rPr lang="en-GB" err="1"/>
              <a:t>sinnum</a:t>
            </a:r>
            <a:r>
              <a:rPr lang="en-GB"/>
              <a:t> </a:t>
            </a:r>
            <a:r>
              <a:rPr lang="en-GB" err="1"/>
              <a:t>eða</a:t>
            </a:r>
            <a:r>
              <a:rPr lang="en-GB"/>
              <a:t> </a:t>
            </a:r>
            <a:r>
              <a:rPr lang="en-GB" err="1"/>
              <a:t>oftar</a:t>
            </a:r>
            <a:r>
              <a:rPr lang="en-GB"/>
              <a:t> </a:t>
            </a:r>
            <a:r>
              <a:rPr lang="en-GB" err="1"/>
              <a:t>til</a:t>
            </a:r>
            <a:r>
              <a:rPr lang="en-GB"/>
              <a:t> </a:t>
            </a:r>
            <a:r>
              <a:rPr lang="en-GB" err="1"/>
              <a:t>þess</a:t>
            </a:r>
            <a:r>
              <a:rPr lang="en-GB"/>
              <a:t> </a:t>
            </a:r>
            <a:r>
              <a:rPr lang="en-GB" err="1"/>
              <a:t>að</a:t>
            </a:r>
            <a:r>
              <a:rPr lang="en-GB"/>
              <a:t> </a:t>
            </a:r>
            <a:r>
              <a:rPr lang="en-GB" err="1"/>
              <a:t>njóta</a:t>
            </a:r>
            <a:r>
              <a:rPr lang="en-GB"/>
              <a:t> </a:t>
            </a:r>
            <a:r>
              <a:rPr lang="en-GB" err="1"/>
              <a:t>vaktahvata</a:t>
            </a:r>
            <a:r>
              <a:rPr lang="en-GB"/>
              <a:t>.</a:t>
            </a:r>
            <a:endParaRPr lang="en-IS"/>
          </a:p>
        </p:txBody>
      </p:sp>
    </p:spTree>
    <p:extLst>
      <p:ext uri="{BB962C8B-B14F-4D97-AF65-F5344CB8AC3E}">
        <p14:creationId xmlns:p14="http://schemas.microsoft.com/office/powerpoint/2010/main" val="59537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0EA6D075-43F6-834B-BA4D-E784F8271E7F}"/>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DC8B5622-AD2B-094B-A5D2-8665AE696E49}"/>
              </a:ext>
            </a:extLst>
          </p:cNvPr>
          <p:cNvSpPr>
            <a:spLocks noGrp="1"/>
          </p:cNvSpPr>
          <p:nvPr>
            <p:ph type="body" sz="quarter" idx="12"/>
          </p:nvPr>
        </p:nvSpPr>
        <p:spPr/>
        <p:txBody>
          <a:bodyPr/>
          <a:lstStyle/>
          <a:p>
            <a:r>
              <a:rPr lang="en-GB"/>
              <a:t>5. </a:t>
            </a:r>
            <a:r>
              <a:rPr lang="en-GB" err="1"/>
              <a:t>Vaktahvati</a:t>
            </a:r>
            <a:endParaRPr lang="en-IS"/>
          </a:p>
        </p:txBody>
      </p:sp>
      <p:sp>
        <p:nvSpPr>
          <p:cNvPr id="3" name="Text Placeholder 2">
            <a:extLst>
              <a:ext uri="{FF2B5EF4-FFF2-40B4-BE49-F238E27FC236}">
                <a16:creationId xmlns:a16="http://schemas.microsoft.com/office/drawing/2014/main" id="{036A2AE7-5D2B-164B-ACF9-A06D99539879}"/>
              </a:ext>
            </a:extLst>
          </p:cNvPr>
          <p:cNvSpPr>
            <a:spLocks noGrp="1"/>
          </p:cNvSpPr>
          <p:nvPr>
            <p:ph type="body" sz="quarter" idx="13"/>
          </p:nvPr>
        </p:nvSpPr>
        <p:spPr>
          <a:xfrm>
            <a:off x="1141414" y="1838325"/>
            <a:ext cx="3548574" cy="1406320"/>
          </a:xfrm>
        </p:spPr>
        <p:txBody>
          <a:bodyPr/>
          <a:lstStyle/>
          <a:p>
            <a:r>
              <a:rPr lang="en-GB" err="1"/>
              <a:t>Vaktahvati</a:t>
            </a:r>
            <a:r>
              <a:rPr lang="en-GB"/>
              <a:t> </a:t>
            </a:r>
            <a:r>
              <a:rPr lang="en-GB" err="1"/>
              <a:t>greiðist</a:t>
            </a:r>
            <a:r>
              <a:rPr lang="en-GB"/>
              <a:t> </a:t>
            </a:r>
            <a:r>
              <a:rPr lang="en-GB" err="1"/>
              <a:t>sem</a:t>
            </a:r>
            <a:r>
              <a:rPr lang="en-GB"/>
              <a:t> </a:t>
            </a:r>
            <a:r>
              <a:rPr lang="en-GB" err="1"/>
              <a:t>hlutfall</a:t>
            </a:r>
            <a:r>
              <a:rPr lang="en-GB"/>
              <a:t> </a:t>
            </a:r>
            <a:r>
              <a:rPr lang="en-GB" err="1"/>
              <a:t>mánaðarlauna</a:t>
            </a:r>
            <a:r>
              <a:rPr lang="en-GB"/>
              <a:t> </a:t>
            </a:r>
            <a:r>
              <a:rPr lang="en-GB" err="1"/>
              <a:t>vegna</a:t>
            </a:r>
            <a:r>
              <a:rPr lang="en-GB"/>
              <a:t> </a:t>
            </a:r>
            <a:r>
              <a:rPr lang="en-GB" err="1"/>
              <a:t>fjölbreytileika</a:t>
            </a:r>
            <a:r>
              <a:rPr lang="en-GB"/>
              <a:t> </a:t>
            </a:r>
            <a:r>
              <a:rPr lang="en-GB" err="1"/>
              <a:t>og</a:t>
            </a:r>
            <a:r>
              <a:rPr lang="en-GB"/>
              <a:t> </a:t>
            </a:r>
            <a:r>
              <a:rPr lang="en-GB" err="1"/>
              <a:t>fjölda</a:t>
            </a:r>
            <a:r>
              <a:rPr lang="en-GB"/>
              <a:t> </a:t>
            </a:r>
            <a:r>
              <a:rPr lang="en-GB" err="1"/>
              <a:t>vakta</a:t>
            </a:r>
            <a:r>
              <a:rPr lang="en-GB"/>
              <a:t> </a:t>
            </a:r>
            <a:r>
              <a:rPr lang="en-GB" err="1"/>
              <a:t>á</a:t>
            </a:r>
            <a:r>
              <a:rPr lang="en-GB"/>
              <a:t> </a:t>
            </a:r>
            <a:r>
              <a:rPr lang="en-GB" err="1"/>
              <a:t>launatímabili</a:t>
            </a:r>
            <a:r>
              <a:rPr lang="en-GB"/>
              <a:t>. </a:t>
            </a:r>
          </a:p>
          <a:p>
            <a:endParaRPr lang="en-IS"/>
          </a:p>
        </p:txBody>
      </p:sp>
      <p:sp>
        <p:nvSpPr>
          <p:cNvPr id="6" name="TextBox 5">
            <a:extLst>
              <a:ext uri="{FF2B5EF4-FFF2-40B4-BE49-F238E27FC236}">
                <a16:creationId xmlns:a16="http://schemas.microsoft.com/office/drawing/2014/main" id="{E7DC7193-F5D1-744C-8467-7C2BA40C5BE1}"/>
              </a:ext>
            </a:extLst>
          </p:cNvPr>
          <p:cNvSpPr txBox="1"/>
          <p:nvPr/>
        </p:nvSpPr>
        <p:spPr>
          <a:xfrm>
            <a:off x="1141414" y="3659773"/>
            <a:ext cx="3628584" cy="276999"/>
          </a:xfrm>
          <a:prstGeom prst="rect">
            <a:avLst/>
          </a:prstGeom>
          <a:noFill/>
        </p:spPr>
        <p:txBody>
          <a:bodyPr wrap="square" rtlCol="0">
            <a:spAutoFit/>
          </a:bodyPr>
          <a:lstStyle/>
          <a:p>
            <a:r>
              <a:rPr lang="en-IS" sz="1200" b="1">
                <a:solidFill>
                  <a:srgbClr val="09501E"/>
                </a:solidFill>
                <a:latin typeface="FiraGO SemiBold" panose="020B0503050000020004" pitchFamily="34" charset="0"/>
                <a:cs typeface="FiraGO SemiBold" panose="020B0503050000020004" pitchFamily="34" charset="0"/>
              </a:rPr>
              <a:t>Hlutfall vaktahvata miðast við eftirfarandi töflu:</a:t>
            </a:r>
          </a:p>
        </p:txBody>
      </p:sp>
      <p:graphicFrame>
        <p:nvGraphicFramePr>
          <p:cNvPr id="7" name="Table 6">
            <a:extLst>
              <a:ext uri="{FF2B5EF4-FFF2-40B4-BE49-F238E27FC236}">
                <a16:creationId xmlns:a16="http://schemas.microsoft.com/office/drawing/2014/main" id="{E4A10B0F-0914-9A40-B926-6C62680140DB}"/>
              </a:ext>
            </a:extLst>
          </p:cNvPr>
          <p:cNvGraphicFramePr>
            <a:graphicFrameLocks noGrp="1"/>
          </p:cNvGraphicFramePr>
          <p:nvPr/>
        </p:nvGraphicFramePr>
        <p:xfrm>
          <a:off x="1222872" y="4086810"/>
          <a:ext cx="3547126" cy="2223904"/>
        </p:xfrm>
        <a:graphic>
          <a:graphicData uri="http://schemas.openxmlformats.org/drawingml/2006/table">
            <a:tbl>
              <a:tblPr firstRow="1" bandRow="1">
                <a:tableStyleId>{5940675A-B579-460E-94D1-54222C63F5DA}</a:tableStyleId>
              </a:tblPr>
              <a:tblGrid>
                <a:gridCol w="844554">
                  <a:extLst>
                    <a:ext uri="{9D8B030D-6E8A-4147-A177-3AD203B41FA5}">
                      <a16:colId xmlns:a16="http://schemas.microsoft.com/office/drawing/2014/main" val="1570922481"/>
                    </a:ext>
                  </a:extLst>
                </a:gridCol>
                <a:gridCol w="675643">
                  <a:extLst>
                    <a:ext uri="{9D8B030D-6E8A-4147-A177-3AD203B41FA5}">
                      <a16:colId xmlns:a16="http://schemas.microsoft.com/office/drawing/2014/main" val="2827591834"/>
                    </a:ext>
                  </a:extLst>
                </a:gridCol>
                <a:gridCol w="675643">
                  <a:extLst>
                    <a:ext uri="{9D8B030D-6E8A-4147-A177-3AD203B41FA5}">
                      <a16:colId xmlns:a16="http://schemas.microsoft.com/office/drawing/2014/main" val="145069905"/>
                    </a:ext>
                  </a:extLst>
                </a:gridCol>
                <a:gridCol w="675643">
                  <a:extLst>
                    <a:ext uri="{9D8B030D-6E8A-4147-A177-3AD203B41FA5}">
                      <a16:colId xmlns:a16="http://schemas.microsoft.com/office/drawing/2014/main" val="2689441837"/>
                    </a:ext>
                  </a:extLst>
                </a:gridCol>
                <a:gridCol w="675643">
                  <a:extLst>
                    <a:ext uri="{9D8B030D-6E8A-4147-A177-3AD203B41FA5}">
                      <a16:colId xmlns:a16="http://schemas.microsoft.com/office/drawing/2014/main" val="389118762"/>
                    </a:ext>
                  </a:extLst>
                </a:gridCol>
              </a:tblGrid>
              <a:tr h="352090">
                <a:tc>
                  <a:txBody>
                    <a:bodyPr/>
                    <a:lstStyle/>
                    <a:p>
                      <a:pPr>
                        <a:lnSpc>
                          <a:spcPts val="1000"/>
                        </a:lnSpc>
                      </a:pPr>
                      <a:br>
                        <a:rPr lang="en-IS" sz="800">
                          <a:effectLst/>
                          <a:latin typeface="FiraGO" panose="020B0503050000020004" pitchFamily="34" charset="0"/>
                        </a:rPr>
                      </a:br>
                      <a:endParaRPr lang="en-IS" sz="800">
                        <a:effectLst/>
                        <a:latin typeface="FiraGO" panose="020B0503050000020004" pitchFamily="34" charset="0"/>
                      </a:endParaRPr>
                    </a:p>
                  </a:txBody>
                  <a:tcPr marL="51333" marR="51333" marT="51333" marB="51333" anchor="b">
                    <a:lnL w="12700" cmpd="sng">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Fjöldi</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tegunda</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vakta</a:t>
                      </a:r>
                      <a:endParaRPr lang="en-GB" sz="1100" b="1" i="0">
                        <a:effectLst/>
                        <a:latin typeface="FiraGO SemiBold" panose="020B0503050000020004" pitchFamily="34" charset="0"/>
                        <a:cs typeface="FiraGO SemiBold" panose="020B0503050000020004" pitchFamily="34" charset="0"/>
                      </a:endParaRPr>
                    </a:p>
                  </a:txBody>
                  <a:tcPr marL="51333" marR="51333" marT="51333" marB="5133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38375">
                <a:tc>
                  <a:txBody>
                    <a:bodyPr/>
                    <a:lstStyle/>
                    <a:p>
                      <a:pPr algn="ctr"/>
                      <a:r>
                        <a:rPr lang="en-GB" sz="1000" b="1" i="0" err="1">
                          <a:effectLst/>
                          <a:latin typeface="FiraGO SemiBold" panose="020B0503050000020004" pitchFamily="34" charset="0"/>
                          <a:cs typeface="FiraGO SemiBold" panose="020B0503050000020004" pitchFamily="34" charset="0"/>
                        </a:rPr>
                        <a:t>Fjöldi</a:t>
                      </a:r>
                      <a:r>
                        <a:rPr lang="en-GB" sz="1000" b="1" i="0">
                          <a:effectLst/>
                          <a:latin typeface="FiraGO SemiBold" panose="020B0503050000020004" pitchFamily="34" charset="0"/>
                          <a:cs typeface="FiraGO SemiBold" panose="020B0503050000020004" pitchFamily="34" charset="0"/>
                        </a:rPr>
                        <a:t> </a:t>
                      </a:r>
                      <a:r>
                        <a:rPr lang="en-GB" sz="1000" b="1" i="0" err="1">
                          <a:effectLst/>
                          <a:latin typeface="FiraGO SemiBold" panose="020B0503050000020004" pitchFamily="34" charset="0"/>
                          <a:cs typeface="FiraGO SemiBold" panose="020B0503050000020004" pitchFamily="34" charset="0"/>
                        </a:rPr>
                        <a:t>vakta</a:t>
                      </a:r>
                      <a:endParaRPr lang="en-GB" sz="1000" b="1" i="0">
                        <a:effectLst/>
                        <a:latin typeface="FiraGO SemiBold" panose="020B0503050000020004" pitchFamily="34" charset="0"/>
                        <a:cs typeface="FiraGO SemiBold" panose="020B0503050000020004" pitchFamily="34" charset="0"/>
                      </a:endParaRPr>
                    </a:p>
                  </a:txBody>
                  <a:tcPr marL="42903" marR="42903" marT="42903" marB="42903">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8619507"/>
                  </a:ext>
                </a:extLst>
              </a:tr>
              <a:tr h="268789">
                <a:tc>
                  <a:txBody>
                    <a:bodyPr/>
                    <a:lstStyle/>
                    <a:p>
                      <a:pPr algn="ctr"/>
                      <a:r>
                        <a:rPr lang="en-GB" sz="1100">
                          <a:effectLst/>
                          <a:latin typeface="FiraGO" panose="020B0503050000020004" pitchFamily="34" charset="0"/>
                        </a:rPr>
                        <a:t>19</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3297422774"/>
                  </a:ext>
                </a:extLst>
              </a:tr>
              <a:tr h="268789">
                <a:tc>
                  <a:txBody>
                    <a:bodyPr/>
                    <a:lstStyle/>
                    <a:p>
                      <a:pPr algn="ctr"/>
                      <a:r>
                        <a:rPr lang="en-GB" sz="1100">
                          <a:effectLst/>
                          <a:latin typeface="FiraGO" panose="020B0503050000020004" pitchFamily="34" charset="0"/>
                        </a:rPr>
                        <a:t>18</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2900513929"/>
                  </a:ext>
                </a:extLst>
              </a:tr>
              <a:tr h="268789">
                <a:tc>
                  <a:txBody>
                    <a:bodyPr/>
                    <a:lstStyle/>
                    <a:p>
                      <a:pPr algn="ctr"/>
                      <a:r>
                        <a:rPr lang="en-GB" sz="1100">
                          <a:effectLst/>
                          <a:latin typeface="FiraGO" panose="020B0503050000020004" pitchFamily="34" charset="0"/>
                        </a:rPr>
                        <a:t>17</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4222815684"/>
                  </a:ext>
                </a:extLst>
              </a:tr>
              <a:tr h="268789">
                <a:tc>
                  <a:txBody>
                    <a:bodyPr/>
                    <a:lstStyle/>
                    <a:p>
                      <a:pPr algn="ctr"/>
                      <a:r>
                        <a:rPr lang="en-GB" sz="1100">
                          <a:effectLst/>
                          <a:latin typeface="FiraGO" panose="020B0503050000020004" pitchFamily="34" charset="0"/>
                        </a:rPr>
                        <a:t>16</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68789">
                <a:tc>
                  <a:txBody>
                    <a:bodyPr/>
                    <a:lstStyle/>
                    <a:p>
                      <a:pPr algn="ctr"/>
                      <a:r>
                        <a:rPr lang="en-GB" sz="1100">
                          <a:effectLst/>
                          <a:latin typeface="FiraGO" panose="020B0503050000020004" pitchFamily="34" charset="0"/>
                        </a:rPr>
                        <a:t>15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68789">
                <a:tc>
                  <a:txBody>
                    <a:bodyPr/>
                    <a:lstStyle/>
                    <a:p>
                      <a:pPr algn="ctr"/>
                      <a:r>
                        <a:rPr lang="en-GB" sz="1100">
                          <a:effectLst/>
                          <a:latin typeface="FiraGO" panose="020B0503050000020004" pitchFamily="34" charset="0"/>
                        </a:rPr>
                        <a:t>14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207844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F32F2F71-D86C-194E-9FC0-74923A3C5713}"/>
              </a:ext>
            </a:extLst>
          </p:cNvPr>
          <p:cNvPicPr>
            <a:picLocks noChangeAspect="1"/>
          </p:cNvPicPr>
          <p:nvPr/>
        </p:nvPicPr>
        <p:blipFill rotWithShape="1">
          <a:blip r:embed="rId2"/>
          <a:srcRect l="74360"/>
          <a:stretch/>
        </p:blipFill>
        <p:spPr>
          <a:xfrm>
            <a:off x="9065940" y="0"/>
            <a:ext cx="3126059" cy="6858000"/>
          </a:xfrm>
          <a:prstGeom prst="rect">
            <a:avLst/>
          </a:prstGeom>
        </p:spPr>
      </p:pic>
      <p:sp>
        <p:nvSpPr>
          <p:cNvPr id="2" name="Text Placeholder 1">
            <a:extLst>
              <a:ext uri="{FF2B5EF4-FFF2-40B4-BE49-F238E27FC236}">
                <a16:creationId xmlns:a16="http://schemas.microsoft.com/office/drawing/2014/main" id="{4909101B-7098-534F-AC75-4E32406A48FC}"/>
              </a:ext>
            </a:extLst>
          </p:cNvPr>
          <p:cNvSpPr>
            <a:spLocks noGrp="1"/>
          </p:cNvSpPr>
          <p:nvPr>
            <p:ph type="body" sz="quarter" idx="12"/>
          </p:nvPr>
        </p:nvSpPr>
        <p:spPr>
          <a:xfrm>
            <a:off x="1141413" y="588642"/>
            <a:ext cx="9901547" cy="789927"/>
          </a:xfrm>
        </p:spPr>
        <p:txBody>
          <a:bodyPr/>
          <a:lstStyle/>
          <a:p>
            <a:r>
              <a:rPr lang="en-GB" err="1">
                <a:solidFill>
                  <a:srgbClr val="032742"/>
                </a:solidFill>
              </a:rPr>
              <a:t>Árleg</a:t>
            </a:r>
            <a:r>
              <a:rPr lang="en-GB">
                <a:solidFill>
                  <a:srgbClr val="032742"/>
                </a:solidFill>
              </a:rPr>
              <a:t> </a:t>
            </a:r>
            <a:r>
              <a:rPr lang="en-GB" err="1">
                <a:solidFill>
                  <a:srgbClr val="032742"/>
                </a:solidFill>
              </a:rPr>
              <a:t>vinnuskylda</a:t>
            </a:r>
            <a:endParaRPr lang="en-IS">
              <a:solidFill>
                <a:srgbClr val="032742"/>
              </a:solidFill>
            </a:endParaRPr>
          </a:p>
        </p:txBody>
      </p:sp>
      <p:sp>
        <p:nvSpPr>
          <p:cNvPr id="3" name="Text Placeholder 2">
            <a:extLst>
              <a:ext uri="{FF2B5EF4-FFF2-40B4-BE49-F238E27FC236}">
                <a16:creationId xmlns:a16="http://schemas.microsoft.com/office/drawing/2014/main" id="{C04364E8-C803-6149-86D7-10B97565142A}"/>
              </a:ext>
            </a:extLst>
          </p:cNvPr>
          <p:cNvSpPr>
            <a:spLocks noGrp="1"/>
          </p:cNvSpPr>
          <p:nvPr>
            <p:ph type="body" sz="quarter" idx="13"/>
          </p:nvPr>
        </p:nvSpPr>
        <p:spPr>
          <a:xfrm>
            <a:off x="1149040" y="1321879"/>
            <a:ext cx="6535294" cy="1223852"/>
          </a:xfrm>
        </p:spPr>
        <p:txBody>
          <a:bodyPr/>
          <a:lstStyle/>
          <a:p>
            <a:r>
              <a:rPr lang="en-GB" err="1"/>
              <a:t>Árleg</a:t>
            </a:r>
            <a:r>
              <a:rPr lang="en-GB"/>
              <a:t> </a:t>
            </a:r>
            <a:r>
              <a:rPr lang="en-GB" err="1"/>
              <a:t>vinnuskylda</a:t>
            </a:r>
            <a:r>
              <a:rPr lang="en-GB"/>
              <a:t> </a:t>
            </a:r>
            <a:r>
              <a:rPr lang="en-GB" err="1"/>
              <a:t>vaktavinnufólks</a:t>
            </a:r>
            <a:r>
              <a:rPr lang="en-GB"/>
              <a:t> </a:t>
            </a:r>
            <a:r>
              <a:rPr lang="en-GB" err="1"/>
              <a:t>sem</a:t>
            </a:r>
            <a:r>
              <a:rPr lang="en-GB"/>
              <a:t> </a:t>
            </a:r>
            <a:r>
              <a:rPr lang="en-GB" err="1"/>
              <a:t>vinnur</a:t>
            </a:r>
            <a:r>
              <a:rPr lang="en-GB"/>
              <a:t> </a:t>
            </a:r>
            <a:r>
              <a:rPr lang="en-GB" err="1"/>
              <a:t>á</a:t>
            </a:r>
            <a:r>
              <a:rPr lang="en-GB"/>
              <a:t> </a:t>
            </a:r>
            <a:r>
              <a:rPr lang="en-GB" err="1"/>
              <a:t>reglubundnum</a:t>
            </a:r>
            <a:r>
              <a:rPr lang="en-GB"/>
              <a:t> </a:t>
            </a:r>
            <a:r>
              <a:rPr lang="en-GB" err="1"/>
              <a:t>vöktum</a:t>
            </a:r>
            <a:r>
              <a:rPr lang="en-GB"/>
              <a:t> </a:t>
            </a:r>
            <a:r>
              <a:rPr lang="en-GB" err="1"/>
              <a:t>skal</a:t>
            </a:r>
            <a:r>
              <a:rPr lang="en-GB"/>
              <a:t> </a:t>
            </a:r>
            <a:r>
              <a:rPr lang="en-GB" err="1"/>
              <a:t>að</a:t>
            </a:r>
            <a:r>
              <a:rPr lang="en-GB"/>
              <a:t> </a:t>
            </a:r>
            <a:r>
              <a:rPr lang="en-GB" err="1"/>
              <a:t>jafnaði</a:t>
            </a:r>
            <a:r>
              <a:rPr lang="en-GB"/>
              <a:t> </a:t>
            </a:r>
            <a:r>
              <a:rPr lang="en-GB" err="1"/>
              <a:t>vera</a:t>
            </a:r>
            <a:r>
              <a:rPr lang="en-GB"/>
              <a:t> </a:t>
            </a:r>
            <a:r>
              <a:rPr lang="en-GB" err="1"/>
              <a:t>sú</a:t>
            </a:r>
            <a:r>
              <a:rPr lang="en-GB"/>
              <a:t> </a:t>
            </a:r>
            <a:r>
              <a:rPr lang="en-GB" err="1"/>
              <a:t>sama</a:t>
            </a:r>
            <a:r>
              <a:rPr lang="en-GB"/>
              <a:t> </a:t>
            </a:r>
            <a:r>
              <a:rPr lang="en-GB" err="1"/>
              <a:t>og</a:t>
            </a:r>
            <a:r>
              <a:rPr lang="en-GB"/>
              <a:t> </a:t>
            </a:r>
            <a:r>
              <a:rPr lang="en-GB" err="1"/>
              <a:t>hjá</a:t>
            </a:r>
            <a:r>
              <a:rPr lang="en-GB"/>
              <a:t> </a:t>
            </a:r>
            <a:r>
              <a:rPr lang="en-GB" err="1"/>
              <a:t>dagvinnufólki</a:t>
            </a:r>
            <a:r>
              <a:rPr lang="en-GB"/>
              <a:t>.</a:t>
            </a:r>
            <a:br>
              <a:rPr lang="en-GB"/>
            </a:br>
            <a:r>
              <a:rPr lang="en-GB" err="1"/>
              <a:t>Jöfnun</a:t>
            </a:r>
            <a:r>
              <a:rPr lang="en-GB"/>
              <a:t> </a:t>
            </a:r>
            <a:r>
              <a:rPr lang="en-GB" err="1"/>
              <a:t>vinnuskila</a:t>
            </a:r>
            <a:r>
              <a:rPr lang="en-GB"/>
              <a:t> </a:t>
            </a:r>
            <a:r>
              <a:rPr lang="en-GB" err="1"/>
              <a:t>kemur</a:t>
            </a:r>
            <a:r>
              <a:rPr lang="en-GB"/>
              <a:t> í </a:t>
            </a:r>
            <a:r>
              <a:rPr lang="en-GB" err="1"/>
              <a:t>stað</a:t>
            </a:r>
            <a:r>
              <a:rPr lang="en-GB"/>
              <a:t> </a:t>
            </a:r>
            <a:r>
              <a:rPr lang="en-GB" err="1"/>
              <a:t>helgidagafrís</a:t>
            </a:r>
            <a:r>
              <a:rPr lang="en-GB"/>
              <a:t> og </a:t>
            </a:r>
            <a:r>
              <a:rPr lang="en-GB" err="1"/>
              <a:t>bætingar</a:t>
            </a:r>
            <a:r>
              <a:rPr lang="en-GB"/>
              <a:t>.</a:t>
            </a:r>
            <a:endParaRPr lang="en-IS"/>
          </a:p>
        </p:txBody>
      </p:sp>
      <p:sp>
        <p:nvSpPr>
          <p:cNvPr id="4" name="TextBox 3">
            <a:extLst>
              <a:ext uri="{FF2B5EF4-FFF2-40B4-BE49-F238E27FC236}">
                <a16:creationId xmlns:a16="http://schemas.microsoft.com/office/drawing/2014/main" id="{AEDF4765-589B-E942-BFE0-4AB256C005B0}"/>
              </a:ext>
            </a:extLst>
          </p:cNvPr>
          <p:cNvSpPr txBox="1"/>
          <p:nvPr/>
        </p:nvSpPr>
        <p:spPr>
          <a:xfrm>
            <a:off x="1141413" y="2716279"/>
            <a:ext cx="2554367" cy="276999"/>
          </a:xfrm>
          <a:prstGeom prst="rect">
            <a:avLst/>
          </a:prstGeom>
          <a:noFill/>
        </p:spPr>
        <p:txBody>
          <a:bodyPr wrap="square" rtlCol="0">
            <a:spAutoFit/>
          </a:bodyPr>
          <a:lstStyle/>
          <a:p>
            <a:r>
              <a:rPr lang="en-IS" sz="1200" b="1">
                <a:solidFill>
                  <a:srgbClr val="60986E"/>
                </a:solidFill>
                <a:latin typeface="FiraGO SemiBold" panose="020B0503050000020004" pitchFamily="34" charset="0"/>
                <a:cs typeface="FiraGO SemiBold" panose="020B0503050000020004" pitchFamily="34" charset="0"/>
              </a:rPr>
              <a:t>Vinnutími vaktavinnumanna var</a:t>
            </a:r>
          </a:p>
        </p:txBody>
      </p:sp>
      <p:sp>
        <p:nvSpPr>
          <p:cNvPr id="5" name="TextBox 4">
            <a:extLst>
              <a:ext uri="{FF2B5EF4-FFF2-40B4-BE49-F238E27FC236}">
                <a16:creationId xmlns:a16="http://schemas.microsoft.com/office/drawing/2014/main" id="{49635605-2F9B-7F48-AA63-AD4F74687AA4}"/>
              </a:ext>
            </a:extLst>
          </p:cNvPr>
          <p:cNvSpPr txBox="1"/>
          <p:nvPr/>
        </p:nvSpPr>
        <p:spPr>
          <a:xfrm>
            <a:off x="1141413" y="4713606"/>
            <a:ext cx="4185499"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Vinnutími vaktavinnumanna verður (m.v. dagatal 2020)</a:t>
            </a:r>
          </a:p>
        </p:txBody>
      </p:sp>
      <p:graphicFrame>
        <p:nvGraphicFramePr>
          <p:cNvPr id="6" name="Table 5">
            <a:extLst>
              <a:ext uri="{FF2B5EF4-FFF2-40B4-BE49-F238E27FC236}">
                <a16:creationId xmlns:a16="http://schemas.microsoft.com/office/drawing/2014/main" id="{205C8ADC-F51D-5D49-8801-905A2B78A3F6}"/>
              </a:ext>
            </a:extLst>
          </p:cNvPr>
          <p:cNvGraphicFramePr>
            <a:graphicFrameLocks noGrp="1"/>
          </p:cNvGraphicFramePr>
          <p:nvPr/>
        </p:nvGraphicFramePr>
        <p:xfrm>
          <a:off x="1226472" y="5066698"/>
          <a:ext cx="7412432" cy="1390925"/>
        </p:xfrm>
        <a:graphic>
          <a:graphicData uri="http://schemas.openxmlformats.org/drawingml/2006/table">
            <a:tbl>
              <a:tblPr firstRow="1" bandRow="1">
                <a:tableStyleId>{5940675A-B579-460E-94D1-54222C63F5DA}</a:tableStyleId>
              </a:tblPr>
              <a:tblGrid>
                <a:gridCol w="395201">
                  <a:extLst>
                    <a:ext uri="{9D8B030D-6E8A-4147-A177-3AD203B41FA5}">
                      <a16:colId xmlns:a16="http://schemas.microsoft.com/office/drawing/2014/main" val="1570922481"/>
                    </a:ext>
                  </a:extLst>
                </a:gridCol>
                <a:gridCol w="489173">
                  <a:extLst>
                    <a:ext uri="{9D8B030D-6E8A-4147-A177-3AD203B41FA5}">
                      <a16:colId xmlns:a16="http://schemas.microsoft.com/office/drawing/2014/main" val="2827591834"/>
                    </a:ext>
                  </a:extLst>
                </a:gridCol>
                <a:gridCol w="489173">
                  <a:extLst>
                    <a:ext uri="{9D8B030D-6E8A-4147-A177-3AD203B41FA5}">
                      <a16:colId xmlns:a16="http://schemas.microsoft.com/office/drawing/2014/main" val="2689441837"/>
                    </a:ext>
                  </a:extLst>
                </a:gridCol>
                <a:gridCol w="489173">
                  <a:extLst>
                    <a:ext uri="{9D8B030D-6E8A-4147-A177-3AD203B41FA5}">
                      <a16:colId xmlns:a16="http://schemas.microsoft.com/office/drawing/2014/main" val="389118762"/>
                    </a:ext>
                  </a:extLst>
                </a:gridCol>
                <a:gridCol w="489173">
                  <a:extLst>
                    <a:ext uri="{9D8B030D-6E8A-4147-A177-3AD203B41FA5}">
                      <a16:colId xmlns:a16="http://schemas.microsoft.com/office/drawing/2014/main" val="1239191787"/>
                    </a:ext>
                  </a:extLst>
                </a:gridCol>
                <a:gridCol w="489173">
                  <a:extLst>
                    <a:ext uri="{9D8B030D-6E8A-4147-A177-3AD203B41FA5}">
                      <a16:colId xmlns:a16="http://schemas.microsoft.com/office/drawing/2014/main" val="2717553106"/>
                    </a:ext>
                  </a:extLst>
                </a:gridCol>
                <a:gridCol w="489173">
                  <a:extLst>
                    <a:ext uri="{9D8B030D-6E8A-4147-A177-3AD203B41FA5}">
                      <a16:colId xmlns:a16="http://schemas.microsoft.com/office/drawing/2014/main" val="1718323822"/>
                    </a:ext>
                  </a:extLst>
                </a:gridCol>
                <a:gridCol w="489173">
                  <a:extLst>
                    <a:ext uri="{9D8B030D-6E8A-4147-A177-3AD203B41FA5}">
                      <a16:colId xmlns:a16="http://schemas.microsoft.com/office/drawing/2014/main" val="1072977095"/>
                    </a:ext>
                  </a:extLst>
                </a:gridCol>
                <a:gridCol w="489173">
                  <a:extLst>
                    <a:ext uri="{9D8B030D-6E8A-4147-A177-3AD203B41FA5}">
                      <a16:colId xmlns:a16="http://schemas.microsoft.com/office/drawing/2014/main" val="135077796"/>
                    </a:ext>
                  </a:extLst>
                </a:gridCol>
                <a:gridCol w="489173">
                  <a:extLst>
                    <a:ext uri="{9D8B030D-6E8A-4147-A177-3AD203B41FA5}">
                      <a16:colId xmlns:a16="http://schemas.microsoft.com/office/drawing/2014/main" val="300955642"/>
                    </a:ext>
                  </a:extLst>
                </a:gridCol>
                <a:gridCol w="489173">
                  <a:extLst>
                    <a:ext uri="{9D8B030D-6E8A-4147-A177-3AD203B41FA5}">
                      <a16:colId xmlns:a16="http://schemas.microsoft.com/office/drawing/2014/main" val="496027853"/>
                    </a:ext>
                  </a:extLst>
                </a:gridCol>
                <a:gridCol w="489173">
                  <a:extLst>
                    <a:ext uri="{9D8B030D-6E8A-4147-A177-3AD203B41FA5}">
                      <a16:colId xmlns:a16="http://schemas.microsoft.com/office/drawing/2014/main" val="4230976255"/>
                    </a:ext>
                  </a:extLst>
                </a:gridCol>
                <a:gridCol w="489173">
                  <a:extLst>
                    <a:ext uri="{9D8B030D-6E8A-4147-A177-3AD203B41FA5}">
                      <a16:colId xmlns:a16="http://schemas.microsoft.com/office/drawing/2014/main" val="2650042273"/>
                    </a:ext>
                  </a:extLst>
                </a:gridCol>
                <a:gridCol w="1147155">
                  <a:extLst>
                    <a:ext uri="{9D8B030D-6E8A-4147-A177-3AD203B41FA5}">
                      <a16:colId xmlns:a16="http://schemas.microsoft.com/office/drawing/2014/main" val="2894239048"/>
                    </a:ext>
                  </a:extLst>
                </a:gridCol>
              </a:tblGrid>
              <a:tr h="244333">
                <a:tc>
                  <a:txBody>
                    <a:bodyPr/>
                    <a:lstStyle/>
                    <a:p>
                      <a:pPr algn="ctr"/>
                      <a:r>
                        <a:rPr lang="en-GB" sz="900" err="1">
                          <a:effectLst/>
                          <a:latin typeface="FiraGO" panose="020B0503050000020004" pitchFamily="34" charset="0"/>
                        </a:rPr>
                        <a:t>Vikur</a:t>
                      </a:r>
                      <a:endParaRPr lang="en-GB" sz="900">
                        <a:effectLst/>
                        <a:latin typeface="FiraGO" panose="020B0503050000020004" pitchFamily="34" charset="0"/>
                      </a:endParaRPr>
                    </a:p>
                  </a:txBody>
                  <a:tcPr marL="49322" marR="49322" marT="49322" marB="49322" anchor="b">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Jan.</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Feb.</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Mar.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Apr.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Maí</a:t>
                      </a:r>
                      <a:endParaRPr lang="en-GB" sz="900">
                        <a:effectLst/>
                        <a:latin typeface="FiraGO" panose="020B0503050000020004" pitchFamily="34" charset="0"/>
                      </a:endParaRP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Jún</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Júl</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Ágú</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Sep.</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Okt</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Nóv</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Des.</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rowSpan="6">
                  <a:txBody>
                    <a:bodyPr/>
                    <a:lstStyle/>
                    <a:p>
                      <a:pPr algn="ctr">
                        <a:lnSpc>
                          <a:spcPct val="100000"/>
                        </a:lnSpc>
                      </a:pPr>
                      <a:r>
                        <a:rPr lang="en-GB" sz="1100" err="1">
                          <a:effectLst/>
                          <a:latin typeface="FiraGO" panose="020B0503050000020004" pitchFamily="34" charset="0"/>
                        </a:rPr>
                        <a:t>Lækkun</a:t>
                      </a:r>
                      <a:r>
                        <a:rPr lang="en-GB" sz="1100">
                          <a:effectLst/>
                          <a:latin typeface="FiraGO" panose="020B0503050000020004" pitchFamily="34" charset="0"/>
                        </a:rPr>
                        <a:t> </a:t>
                      </a:r>
                      <a:r>
                        <a:rPr lang="en-GB" sz="1100" err="1">
                          <a:effectLst/>
                          <a:latin typeface="FiraGO" panose="020B0503050000020004" pitchFamily="34" charset="0"/>
                        </a:rPr>
                        <a:t>á</a:t>
                      </a:r>
                      <a:endParaRPr lang="en-GB" sz="1100">
                        <a:effectLst/>
                        <a:latin typeface="FiraGO" panose="020B0503050000020004" pitchFamily="34" charset="0"/>
                      </a:endParaRPr>
                    </a:p>
                    <a:p>
                      <a:pPr algn="ctr">
                        <a:lnSpc>
                          <a:spcPct val="100000"/>
                        </a:lnSpc>
                      </a:pPr>
                      <a:r>
                        <a:rPr lang="en-GB" sz="1100" err="1">
                          <a:effectLst/>
                          <a:latin typeface="FiraGO" panose="020B0503050000020004" pitchFamily="34" charset="0"/>
                        </a:rPr>
                        <a:t>vinnuskilum</a:t>
                      </a:r>
                      <a:endParaRPr lang="en-GB" sz="1100">
                        <a:effectLst/>
                        <a:latin typeface="FiraGO" panose="020B0503050000020004" pitchFamily="34" charset="0"/>
                      </a:endParaRPr>
                    </a:p>
                    <a:p>
                      <a:pPr algn="ctr">
                        <a:lnSpc>
                          <a:spcPts val="1000"/>
                        </a:lnSpc>
                      </a:pPr>
                      <a:endParaRPr lang="en-GB" sz="800">
                        <a:effectLst/>
                        <a:latin typeface="FiraGO" panose="020B0503050000020004" pitchFamily="34" charset="0"/>
                      </a:endParaRPr>
                    </a:p>
                  </a:txBody>
                  <a:tcPr marL="52427" marR="52427" marT="52427" marB="524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4088598007"/>
                  </a:ext>
                </a:extLst>
              </a:tr>
              <a:tr h="220051">
                <a:tc>
                  <a:txBody>
                    <a:bodyPr/>
                    <a:lstStyle/>
                    <a:p>
                      <a:pPr algn="ctr"/>
                      <a:r>
                        <a:rPr lang="en-IS" sz="900">
                          <a:effectLst/>
                          <a:latin typeface="FiraGO" panose="020B0503050000020004" pitchFamily="34" charset="0"/>
                        </a:rPr>
                        <a:t>1</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20051">
                <a:tc>
                  <a:txBody>
                    <a:bodyPr/>
                    <a:lstStyle/>
                    <a:p>
                      <a:pPr algn="ctr"/>
                      <a:r>
                        <a:rPr lang="en-IS" sz="900">
                          <a:effectLst/>
                          <a:latin typeface="FiraGO" panose="020B0503050000020004" pitchFamily="34" charset="0"/>
                        </a:rPr>
                        <a:t>2</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20051">
                <a:tc>
                  <a:txBody>
                    <a:bodyPr/>
                    <a:lstStyle/>
                    <a:p>
                      <a:pPr algn="ctr"/>
                      <a:r>
                        <a:rPr lang="en-IS" sz="900">
                          <a:effectLst/>
                          <a:latin typeface="FiraGO" panose="020B0503050000020004" pitchFamily="34" charset="0"/>
                        </a:rPr>
                        <a:t>3</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20051">
                <a:tc>
                  <a:txBody>
                    <a:bodyPr/>
                    <a:lstStyle/>
                    <a:p>
                      <a:pPr algn="ctr"/>
                      <a:r>
                        <a:rPr lang="en-IS" sz="900">
                          <a:effectLst/>
                          <a:latin typeface="FiraGO" panose="020B0503050000020004" pitchFamily="34" charset="0"/>
                        </a:rPr>
                        <a:t>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32192">
                <a:tc>
                  <a:txBody>
                    <a:bodyPr/>
                    <a:lstStyle/>
                    <a:p>
                      <a:pPr algn="ctr"/>
                      <a:r>
                        <a:rPr lang="en-GB" sz="900">
                          <a:effectLst/>
                          <a:latin typeface="FiraGO" panose="020B0503050000020004" pitchFamily="34" charset="0"/>
                        </a:rPr>
                        <a:t>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bl>
          </a:graphicData>
        </a:graphic>
      </p:graphicFrame>
      <p:graphicFrame>
        <p:nvGraphicFramePr>
          <p:cNvPr id="7" name="Table 6">
            <a:extLst>
              <a:ext uri="{FF2B5EF4-FFF2-40B4-BE49-F238E27FC236}">
                <a16:creationId xmlns:a16="http://schemas.microsoft.com/office/drawing/2014/main" id="{83F4604C-C885-8C46-8B74-BE567EA494B2}"/>
              </a:ext>
            </a:extLst>
          </p:cNvPr>
          <p:cNvGraphicFramePr>
            <a:graphicFrameLocks noGrp="1"/>
          </p:cNvGraphicFramePr>
          <p:nvPr>
            <p:extLst>
              <p:ext uri="{D42A27DB-BD31-4B8C-83A1-F6EECF244321}">
                <p14:modId xmlns:p14="http://schemas.microsoft.com/office/powerpoint/2010/main" val="1502372388"/>
              </p:ext>
            </p:extLst>
          </p:nvPr>
        </p:nvGraphicFramePr>
        <p:xfrm>
          <a:off x="1226472" y="3097594"/>
          <a:ext cx="7412432" cy="1473952"/>
        </p:xfrm>
        <a:graphic>
          <a:graphicData uri="http://schemas.openxmlformats.org/drawingml/2006/table">
            <a:tbl>
              <a:tblPr firstRow="1" bandRow="1">
                <a:tableStyleId>{5940675A-B579-460E-94D1-54222C63F5DA}</a:tableStyleId>
              </a:tblPr>
              <a:tblGrid>
                <a:gridCol w="395201">
                  <a:extLst>
                    <a:ext uri="{9D8B030D-6E8A-4147-A177-3AD203B41FA5}">
                      <a16:colId xmlns:a16="http://schemas.microsoft.com/office/drawing/2014/main" val="1570922481"/>
                    </a:ext>
                  </a:extLst>
                </a:gridCol>
                <a:gridCol w="489173">
                  <a:extLst>
                    <a:ext uri="{9D8B030D-6E8A-4147-A177-3AD203B41FA5}">
                      <a16:colId xmlns:a16="http://schemas.microsoft.com/office/drawing/2014/main" val="2827591834"/>
                    </a:ext>
                  </a:extLst>
                </a:gridCol>
                <a:gridCol w="489173">
                  <a:extLst>
                    <a:ext uri="{9D8B030D-6E8A-4147-A177-3AD203B41FA5}">
                      <a16:colId xmlns:a16="http://schemas.microsoft.com/office/drawing/2014/main" val="2689441837"/>
                    </a:ext>
                  </a:extLst>
                </a:gridCol>
                <a:gridCol w="489173">
                  <a:extLst>
                    <a:ext uri="{9D8B030D-6E8A-4147-A177-3AD203B41FA5}">
                      <a16:colId xmlns:a16="http://schemas.microsoft.com/office/drawing/2014/main" val="389118762"/>
                    </a:ext>
                  </a:extLst>
                </a:gridCol>
                <a:gridCol w="489173">
                  <a:extLst>
                    <a:ext uri="{9D8B030D-6E8A-4147-A177-3AD203B41FA5}">
                      <a16:colId xmlns:a16="http://schemas.microsoft.com/office/drawing/2014/main" val="1239191787"/>
                    </a:ext>
                  </a:extLst>
                </a:gridCol>
                <a:gridCol w="489173">
                  <a:extLst>
                    <a:ext uri="{9D8B030D-6E8A-4147-A177-3AD203B41FA5}">
                      <a16:colId xmlns:a16="http://schemas.microsoft.com/office/drawing/2014/main" val="2717553106"/>
                    </a:ext>
                  </a:extLst>
                </a:gridCol>
                <a:gridCol w="489173">
                  <a:extLst>
                    <a:ext uri="{9D8B030D-6E8A-4147-A177-3AD203B41FA5}">
                      <a16:colId xmlns:a16="http://schemas.microsoft.com/office/drawing/2014/main" val="1718323822"/>
                    </a:ext>
                  </a:extLst>
                </a:gridCol>
                <a:gridCol w="489173">
                  <a:extLst>
                    <a:ext uri="{9D8B030D-6E8A-4147-A177-3AD203B41FA5}">
                      <a16:colId xmlns:a16="http://schemas.microsoft.com/office/drawing/2014/main" val="1072977095"/>
                    </a:ext>
                  </a:extLst>
                </a:gridCol>
                <a:gridCol w="489173">
                  <a:extLst>
                    <a:ext uri="{9D8B030D-6E8A-4147-A177-3AD203B41FA5}">
                      <a16:colId xmlns:a16="http://schemas.microsoft.com/office/drawing/2014/main" val="135077796"/>
                    </a:ext>
                  </a:extLst>
                </a:gridCol>
                <a:gridCol w="489173">
                  <a:extLst>
                    <a:ext uri="{9D8B030D-6E8A-4147-A177-3AD203B41FA5}">
                      <a16:colId xmlns:a16="http://schemas.microsoft.com/office/drawing/2014/main" val="300955642"/>
                    </a:ext>
                  </a:extLst>
                </a:gridCol>
                <a:gridCol w="489173">
                  <a:extLst>
                    <a:ext uri="{9D8B030D-6E8A-4147-A177-3AD203B41FA5}">
                      <a16:colId xmlns:a16="http://schemas.microsoft.com/office/drawing/2014/main" val="496027853"/>
                    </a:ext>
                  </a:extLst>
                </a:gridCol>
                <a:gridCol w="489173">
                  <a:extLst>
                    <a:ext uri="{9D8B030D-6E8A-4147-A177-3AD203B41FA5}">
                      <a16:colId xmlns:a16="http://schemas.microsoft.com/office/drawing/2014/main" val="4230976255"/>
                    </a:ext>
                  </a:extLst>
                </a:gridCol>
                <a:gridCol w="489173">
                  <a:extLst>
                    <a:ext uri="{9D8B030D-6E8A-4147-A177-3AD203B41FA5}">
                      <a16:colId xmlns:a16="http://schemas.microsoft.com/office/drawing/2014/main" val="2650042273"/>
                    </a:ext>
                  </a:extLst>
                </a:gridCol>
                <a:gridCol w="1147155">
                  <a:extLst>
                    <a:ext uri="{9D8B030D-6E8A-4147-A177-3AD203B41FA5}">
                      <a16:colId xmlns:a16="http://schemas.microsoft.com/office/drawing/2014/main" val="2894239048"/>
                    </a:ext>
                  </a:extLst>
                </a:gridCol>
              </a:tblGrid>
              <a:tr h="244333">
                <a:tc>
                  <a:txBody>
                    <a:bodyPr/>
                    <a:lstStyle/>
                    <a:p>
                      <a:pPr algn="ctr"/>
                      <a:r>
                        <a:rPr lang="en-GB" sz="900" err="1">
                          <a:effectLst/>
                          <a:latin typeface="FiraGO" panose="020B0503050000020004" pitchFamily="34" charset="0"/>
                        </a:rPr>
                        <a:t>Vikur</a:t>
                      </a:r>
                      <a:endParaRPr lang="en-GB" sz="900">
                        <a:effectLst/>
                        <a:latin typeface="FiraGO" panose="020B0503050000020004" pitchFamily="34" charset="0"/>
                      </a:endParaRPr>
                    </a:p>
                  </a:txBody>
                  <a:tcPr marL="49322" marR="49322" marT="49322" marB="49322" anchor="b">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Jan.</a:t>
                      </a:r>
                    </a:p>
                  </a:txBody>
                  <a:tcPr marL="49322" marR="49322" marT="49322" marB="49322"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Feb.</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Mar.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Apr.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Maí</a:t>
                      </a:r>
                      <a:endParaRPr lang="en-GB" sz="900">
                        <a:effectLst/>
                        <a:latin typeface="FiraGO" panose="020B0503050000020004" pitchFamily="34" charset="0"/>
                      </a:endParaRP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Jún</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Júl</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Ágú</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Sep.</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Okt</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Nóv</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Des.</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rowSpan="6">
                  <a:txBody>
                    <a:bodyPr/>
                    <a:lstStyle/>
                    <a:p>
                      <a:pPr algn="ctr">
                        <a:lnSpc>
                          <a:spcPct val="100000"/>
                        </a:lnSpc>
                      </a:pPr>
                      <a:r>
                        <a:rPr lang="en-GB" sz="1100" err="1">
                          <a:effectLst/>
                          <a:latin typeface="FiraGO" panose="020B0503050000020004" pitchFamily="34" charset="0"/>
                        </a:rPr>
                        <a:t>Helgidagafrí</a:t>
                      </a:r>
                      <a:endParaRPr lang="en-GB" sz="1100">
                        <a:effectLst/>
                        <a:latin typeface="FiraGO" panose="020B0503050000020004" pitchFamily="34" charset="0"/>
                      </a:endParaRPr>
                    </a:p>
                    <a:p>
                      <a:pPr algn="ctr">
                        <a:lnSpc>
                          <a:spcPct val="100000"/>
                        </a:lnSpc>
                      </a:pPr>
                      <a:r>
                        <a:rPr lang="en-GB" sz="1100" err="1">
                          <a:effectLst/>
                          <a:latin typeface="FiraGO" panose="020B0503050000020004" pitchFamily="34" charset="0"/>
                        </a:rPr>
                        <a:t>eða</a:t>
                      </a:r>
                      <a:r>
                        <a:rPr lang="en-GB" sz="1100">
                          <a:effectLst/>
                          <a:latin typeface="FiraGO" panose="020B0503050000020004" pitchFamily="34" charset="0"/>
                        </a:rPr>
                        <a:t> </a:t>
                      </a:r>
                      <a:r>
                        <a:rPr lang="en-GB" sz="1100" err="1">
                          <a:effectLst/>
                          <a:latin typeface="FiraGO" panose="020B0503050000020004" pitchFamily="34" charset="0"/>
                        </a:rPr>
                        <a:t>bæting</a:t>
                      </a:r>
                      <a:endParaRPr lang="en-GB" sz="1100">
                        <a:effectLst/>
                        <a:latin typeface="FiraGO" panose="020B0503050000020004" pitchFamily="34" charset="0"/>
                      </a:endParaRPr>
                    </a:p>
                  </a:txBody>
                  <a:tcPr marL="52427" marR="52427" marT="52427" marB="524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CCA9"/>
                    </a:solidFill>
                  </a:tcPr>
                </a:tc>
                <a:extLst>
                  <a:ext uri="{0D108BD9-81ED-4DB2-BD59-A6C34878D82A}">
                    <a16:rowId xmlns:a16="http://schemas.microsoft.com/office/drawing/2014/main" val="4088598007"/>
                  </a:ext>
                </a:extLst>
              </a:tr>
              <a:tr h="232192">
                <a:tc>
                  <a:txBody>
                    <a:bodyPr/>
                    <a:lstStyle/>
                    <a:p>
                      <a:pPr algn="ctr"/>
                      <a:r>
                        <a:rPr lang="en-IS" sz="900">
                          <a:effectLst/>
                          <a:latin typeface="FiraGO" panose="020B0503050000020004" pitchFamily="34" charset="0"/>
                        </a:rPr>
                        <a:t>1</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24</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32192">
                <a:tc>
                  <a:txBody>
                    <a:bodyPr/>
                    <a:lstStyle/>
                    <a:p>
                      <a:pPr algn="ctr"/>
                      <a:r>
                        <a:rPr lang="en-IS" sz="900">
                          <a:effectLst/>
                          <a:latin typeface="FiraGO" panose="020B0503050000020004" pitchFamily="34" charset="0"/>
                        </a:rPr>
                        <a:t>2</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304443">
                <a:tc>
                  <a:txBody>
                    <a:bodyPr/>
                    <a:lstStyle/>
                    <a:p>
                      <a:pPr algn="ctr"/>
                      <a:r>
                        <a:rPr lang="en-IS" sz="900">
                          <a:effectLst/>
                          <a:latin typeface="FiraGO" panose="020B0503050000020004" pitchFamily="34" charset="0"/>
                        </a:rPr>
                        <a:t>3</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32192">
                <a:tc>
                  <a:txBody>
                    <a:bodyPr/>
                    <a:lstStyle/>
                    <a:p>
                      <a:pPr algn="ctr"/>
                      <a:r>
                        <a:rPr lang="en-IS" sz="900">
                          <a:effectLst/>
                          <a:latin typeface="FiraGO" panose="020B0503050000020004" pitchFamily="34" charset="0"/>
                        </a:rPr>
                        <a:t>4</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18017">
                <a:tc>
                  <a:txBody>
                    <a:bodyPr/>
                    <a:lstStyle/>
                    <a:p>
                      <a:pPr algn="ctr"/>
                      <a:r>
                        <a:rPr lang="en-GB" sz="900">
                          <a:effectLst/>
                          <a:latin typeface="FiraGO" panose="020B0503050000020004" pitchFamily="34" charset="0"/>
                        </a:rPr>
                        <a:t>5</a:t>
                      </a:r>
                    </a:p>
                  </a:txBody>
                  <a:tcPr marL="45720" marR="45720"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bl>
          </a:graphicData>
        </a:graphic>
      </p:graphicFrame>
      <p:pic>
        <p:nvPicPr>
          <p:cNvPr id="8" name="Picture 7">
            <a:extLst>
              <a:ext uri="{FF2B5EF4-FFF2-40B4-BE49-F238E27FC236}">
                <a16:creationId xmlns:a16="http://schemas.microsoft.com/office/drawing/2014/main" id="{73E3FAF0-33AB-6446-92B1-61233AC79A3D}"/>
              </a:ext>
            </a:extLst>
          </p:cNvPr>
          <p:cNvPicPr>
            <a:picLocks noChangeAspect="1"/>
          </p:cNvPicPr>
          <p:nvPr/>
        </p:nvPicPr>
        <p:blipFill>
          <a:blip r:embed="rId3"/>
          <a:stretch>
            <a:fillRect/>
          </a:stretch>
        </p:blipFill>
        <p:spPr>
          <a:xfrm>
            <a:off x="7872693" y="4283648"/>
            <a:ext cx="352695" cy="943458"/>
          </a:xfrm>
          <a:prstGeom prst="rect">
            <a:avLst/>
          </a:prstGeom>
        </p:spPr>
      </p:pic>
    </p:spTree>
    <p:extLst>
      <p:ext uri="{BB962C8B-B14F-4D97-AF65-F5344CB8AC3E}">
        <p14:creationId xmlns:p14="http://schemas.microsoft.com/office/powerpoint/2010/main" val="100220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53ABA8CD-321C-4412-A2D5-FFF731A0C4BA}"/>
              </a:ext>
            </a:extLst>
          </p:cNvPr>
          <p:cNvSpPr>
            <a:spLocks noGrp="1"/>
          </p:cNvSpPr>
          <p:nvPr>
            <p:ph type="body" sz="quarter" idx="12"/>
          </p:nvPr>
        </p:nvSpPr>
        <p:spPr>
          <a:xfrm>
            <a:off x="927508" y="453140"/>
            <a:ext cx="9901547" cy="789927"/>
          </a:xfrm>
        </p:spPr>
        <p:txBody>
          <a:bodyPr/>
          <a:lstStyle/>
          <a:p>
            <a:r>
              <a:rPr lang="is-IS">
                <a:solidFill>
                  <a:srgbClr val="032742"/>
                </a:solidFill>
              </a:rPr>
              <a:t>Helgidagafrí og </a:t>
            </a:r>
            <a:r>
              <a:rPr lang="is-IS" err="1">
                <a:solidFill>
                  <a:srgbClr val="032742"/>
                </a:solidFill>
              </a:rPr>
              <a:t>bæting</a:t>
            </a:r>
            <a:r>
              <a:rPr lang="is-IS">
                <a:solidFill>
                  <a:srgbClr val="032742"/>
                </a:solidFill>
              </a:rPr>
              <a:t> í núverandi umhverfi</a:t>
            </a:r>
          </a:p>
        </p:txBody>
      </p:sp>
      <p:sp>
        <p:nvSpPr>
          <p:cNvPr id="3" name="Textastaðgengill 2">
            <a:extLst>
              <a:ext uri="{FF2B5EF4-FFF2-40B4-BE49-F238E27FC236}">
                <a16:creationId xmlns:a16="http://schemas.microsoft.com/office/drawing/2014/main" id="{18C0BEA9-8681-4DDC-8F27-EC3F8E92CCAD}"/>
              </a:ext>
            </a:extLst>
          </p:cNvPr>
          <p:cNvSpPr>
            <a:spLocks noGrp="1"/>
          </p:cNvSpPr>
          <p:nvPr>
            <p:ph type="body" sz="quarter" idx="13"/>
          </p:nvPr>
        </p:nvSpPr>
        <p:spPr>
          <a:xfrm>
            <a:off x="927509" y="1413505"/>
            <a:ext cx="6175936" cy="5116483"/>
          </a:xfrm>
        </p:spPr>
        <p:txBody>
          <a:bodyPr/>
          <a:lstStyle/>
          <a:p>
            <a:r>
              <a:rPr lang="is-IS" sz="1800" b="1"/>
              <a:t>Helgidagafrí</a:t>
            </a:r>
            <a:r>
              <a:rPr lang="is-IS" b="1"/>
              <a:t> </a:t>
            </a:r>
            <a:r>
              <a:rPr lang="is-IS"/>
              <a:t>(stundum kallað vetrarfrí)</a:t>
            </a:r>
          </a:p>
          <a:p>
            <a:pPr marL="285750" indent="-285750">
              <a:lnSpc>
                <a:spcPct val="100000"/>
              </a:lnSpc>
              <a:spcBef>
                <a:spcPts val="0"/>
              </a:spcBef>
              <a:buFont typeface="Arial" panose="020B0604020202020204" pitchFamily="34" charset="0"/>
              <a:buChar char="•"/>
            </a:pPr>
            <a:r>
              <a:rPr lang="is-IS"/>
              <a:t>Áunnið á einu ári og til úttektar árið eftir ávinnslu</a:t>
            </a:r>
          </a:p>
          <a:p>
            <a:pPr marL="285750" indent="-285750">
              <a:lnSpc>
                <a:spcPct val="100000"/>
              </a:lnSpc>
              <a:spcBef>
                <a:spcPts val="0"/>
              </a:spcBef>
              <a:buFont typeface="Arial" panose="020B0604020202020204" pitchFamily="34" charset="0"/>
              <a:buChar char="•"/>
            </a:pPr>
            <a:r>
              <a:rPr lang="is-IS"/>
              <a:t>88 klst.  á ári (11 dagar ef miðað er við 8 klst. vaktir) </a:t>
            </a:r>
          </a:p>
          <a:p>
            <a:pPr marL="285750" indent="-285750">
              <a:lnSpc>
                <a:spcPct val="100000"/>
              </a:lnSpc>
              <a:spcBef>
                <a:spcPts val="0"/>
              </a:spcBef>
              <a:buFont typeface="Arial" panose="020B0604020202020204" pitchFamily="34" charset="0"/>
              <a:buChar char="•"/>
            </a:pPr>
            <a:r>
              <a:rPr lang="is-IS"/>
              <a:t>Reikniregla - Rauðir dagar sem bera upp á virkan dag á 400 ára tímabili = 88 klst. </a:t>
            </a:r>
          </a:p>
          <a:p>
            <a:pPr marL="285750" indent="-285750">
              <a:lnSpc>
                <a:spcPct val="100000"/>
              </a:lnSpc>
              <a:spcBef>
                <a:spcPts val="0"/>
              </a:spcBef>
              <a:buFont typeface="Arial" panose="020B0604020202020204" pitchFamily="34" charset="0"/>
              <a:buChar char="•"/>
            </a:pPr>
            <a:r>
              <a:rPr lang="is-IS"/>
              <a:t>Sums staðar getur starfsfólk tekið út í einu en annars staðar ekki. Fríið tekið út í samræmi við þörf starfseminnar.</a:t>
            </a:r>
          </a:p>
          <a:p>
            <a:r>
              <a:rPr lang="is-IS" sz="1800" b="1" err="1">
                <a:solidFill>
                  <a:srgbClr val="032742"/>
                </a:solidFill>
              </a:rPr>
              <a:t>Bæting</a:t>
            </a:r>
            <a:endParaRPr lang="is-IS" sz="1800" b="1">
              <a:solidFill>
                <a:srgbClr val="032742"/>
              </a:solidFill>
            </a:endParaRPr>
          </a:p>
          <a:p>
            <a:pPr marL="285750" indent="-285750">
              <a:lnSpc>
                <a:spcPct val="100000"/>
              </a:lnSpc>
              <a:spcBef>
                <a:spcPts val="0"/>
              </a:spcBef>
              <a:buFont typeface="Arial" panose="020B0604020202020204" pitchFamily="34" charset="0"/>
              <a:buChar char="•"/>
            </a:pPr>
            <a:r>
              <a:rPr lang="is-IS"/>
              <a:t>Greidd yfirvinna fyrir rauða daga sem bera upp á virkan dag og </a:t>
            </a:r>
            <a:r>
              <a:rPr lang="is-IS" b="1"/>
              <a:t>EKKI</a:t>
            </a:r>
            <a:r>
              <a:rPr lang="is-IS"/>
              <a:t> eru unnir.</a:t>
            </a:r>
          </a:p>
          <a:p>
            <a:pPr marL="285750" indent="-285750">
              <a:lnSpc>
                <a:spcPct val="100000"/>
              </a:lnSpc>
              <a:spcBef>
                <a:spcPts val="0"/>
              </a:spcBef>
              <a:buFont typeface="Arial" panose="020B0604020202020204" pitchFamily="34" charset="0"/>
              <a:buChar char="•"/>
            </a:pPr>
            <a:endParaRPr lang="is-IS"/>
          </a:p>
          <a:p>
            <a:pPr marL="285750" indent="-285750">
              <a:lnSpc>
                <a:spcPct val="100000"/>
              </a:lnSpc>
              <a:spcBef>
                <a:spcPts val="0"/>
              </a:spcBef>
              <a:buFont typeface="Arial" panose="020B0604020202020204" pitchFamily="34" charset="0"/>
              <a:buChar char="•"/>
            </a:pPr>
            <a:endParaRPr lang="is-IS"/>
          </a:p>
          <a:p>
            <a:pPr marL="285750" indent="-285750">
              <a:lnSpc>
                <a:spcPct val="100000"/>
              </a:lnSpc>
              <a:spcBef>
                <a:spcPts val="0"/>
              </a:spcBef>
              <a:buFont typeface="Arial" panose="020B0604020202020204" pitchFamily="34" charset="0"/>
              <a:buChar char="•"/>
            </a:pPr>
            <a:r>
              <a:rPr lang="is-IS"/>
              <a:t>Samkvæmt kjarasamningum á að skipta rauðum dögum jafnt á milli starfsfólks (ákvæði í kjarasamningum*) </a:t>
            </a:r>
          </a:p>
          <a:p>
            <a:pPr marL="285750" indent="-285750">
              <a:lnSpc>
                <a:spcPct val="100000"/>
              </a:lnSpc>
              <a:spcBef>
                <a:spcPts val="0"/>
              </a:spcBef>
              <a:buFont typeface="Arial" panose="020B0604020202020204" pitchFamily="34" charset="0"/>
              <a:buChar char="•"/>
            </a:pPr>
            <a:r>
              <a:rPr lang="is-IS"/>
              <a:t>Allir græða jafn mikið ef rauðum dögum er skipt jafnt á milli starfsfólks (allir vinni jafn marga rauða daga sem bera upp á virkan dag árlega)</a:t>
            </a:r>
          </a:p>
          <a:p>
            <a:pPr>
              <a:lnSpc>
                <a:spcPct val="100000"/>
              </a:lnSpc>
              <a:spcBef>
                <a:spcPts val="0"/>
              </a:spcBef>
            </a:pPr>
            <a:endParaRPr lang="is-IS"/>
          </a:p>
          <a:p>
            <a:pPr>
              <a:lnSpc>
                <a:spcPct val="100000"/>
              </a:lnSpc>
              <a:spcBef>
                <a:spcPts val="0"/>
              </a:spcBef>
            </a:pPr>
            <a:r>
              <a:rPr lang="en-GB" sz="1100" i="1">
                <a:effectLst/>
                <a:latin typeface="Arial" panose="020B0604020202020204" pitchFamily="34" charset="0"/>
                <a:ea typeface="Times New Roman" panose="02020603050405020304" pitchFamily="18" charset="0"/>
                <a:cs typeface="Times New Roman" panose="02020603050405020304" pitchFamily="18" charset="0"/>
              </a:rPr>
              <a:t>* </a:t>
            </a:r>
            <a:r>
              <a:rPr lang="en-GB" sz="1100" i="1" err="1">
                <a:effectLst/>
                <a:latin typeface="Arial" panose="020B0604020202020204" pitchFamily="34" charset="0"/>
                <a:ea typeface="Times New Roman" panose="02020603050405020304" pitchFamily="18" charset="0"/>
                <a:cs typeface="Times New Roman" panose="02020603050405020304" pitchFamily="18" charset="0"/>
              </a:rPr>
              <a:t>Algengt</a:t>
            </a:r>
            <a:r>
              <a:rPr lang="en-GB" sz="1100" i="1">
                <a:effectLst/>
                <a:latin typeface="Arial" panose="020B0604020202020204" pitchFamily="34" charset="0"/>
                <a:ea typeface="Times New Roman" panose="02020603050405020304" pitchFamily="18" charset="0"/>
                <a:cs typeface="Times New Roman" panose="02020603050405020304" pitchFamily="18" charset="0"/>
              </a:rPr>
              <a:t> </a:t>
            </a:r>
            <a:r>
              <a:rPr lang="en-GB" sz="1100" i="1" err="1">
                <a:effectLst/>
                <a:latin typeface="Arial" panose="020B0604020202020204" pitchFamily="34" charset="0"/>
                <a:ea typeface="Times New Roman" panose="02020603050405020304" pitchFamily="18" charset="0"/>
                <a:cs typeface="Times New Roman" panose="02020603050405020304" pitchFamily="18" charset="0"/>
              </a:rPr>
              <a:t>ákvæði</a:t>
            </a:r>
            <a:r>
              <a:rPr lang="en-GB" sz="1100" i="1">
                <a:effectLst/>
                <a:latin typeface="Arial" panose="020B0604020202020204" pitchFamily="34" charset="0"/>
                <a:ea typeface="Times New Roman" panose="02020603050405020304" pitchFamily="18" charset="0"/>
                <a:cs typeface="Times New Roman" panose="02020603050405020304" pitchFamily="18" charset="0"/>
              </a:rPr>
              <a:t> er 2.6.3</a:t>
            </a:r>
            <a:endParaRPr lang="is-IS" sz="1100" i="1">
              <a:effectLst/>
              <a:latin typeface="Arial" panose="020B0604020202020204" pitchFamily="34" charset="0"/>
              <a:ea typeface="Times New Roman" panose="02020603050405020304" pitchFamily="18" charset="0"/>
              <a:cs typeface="Times New Roman" panose="02020603050405020304" pitchFamily="18" charset="0"/>
            </a:endParaRPr>
          </a:p>
          <a:p>
            <a:endParaRPr lang="is-IS"/>
          </a:p>
          <a:p>
            <a:endParaRPr lang="is-IS"/>
          </a:p>
        </p:txBody>
      </p:sp>
      <p:pic>
        <p:nvPicPr>
          <p:cNvPr id="5" name="Mynd 4">
            <a:extLst>
              <a:ext uri="{FF2B5EF4-FFF2-40B4-BE49-F238E27FC236}">
                <a16:creationId xmlns:a16="http://schemas.microsoft.com/office/drawing/2014/main" id="{91DA8F25-0C2B-468C-B701-FD22219AD138}"/>
              </a:ext>
            </a:extLst>
          </p:cNvPr>
          <p:cNvPicPr>
            <a:picLocks noChangeAspect="1"/>
          </p:cNvPicPr>
          <p:nvPr/>
        </p:nvPicPr>
        <p:blipFill>
          <a:blip r:embed="rId2"/>
          <a:stretch>
            <a:fillRect/>
          </a:stretch>
        </p:blipFill>
        <p:spPr>
          <a:xfrm>
            <a:off x="8511692" y="855143"/>
            <a:ext cx="2628760" cy="5674845"/>
          </a:xfrm>
          <a:prstGeom prst="rect">
            <a:avLst/>
          </a:prstGeom>
        </p:spPr>
      </p:pic>
    </p:spTree>
    <p:extLst>
      <p:ext uri="{BB962C8B-B14F-4D97-AF65-F5344CB8AC3E}">
        <p14:creationId xmlns:p14="http://schemas.microsoft.com/office/powerpoint/2010/main" val="394073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0ED9CB5F-BBE2-4D68-9219-C493E38FB590}"/>
              </a:ext>
            </a:extLst>
          </p:cNvPr>
          <p:cNvSpPr>
            <a:spLocks noGrp="1"/>
          </p:cNvSpPr>
          <p:nvPr>
            <p:ph type="body" sz="quarter" idx="12"/>
          </p:nvPr>
        </p:nvSpPr>
        <p:spPr>
          <a:xfrm>
            <a:off x="1145226" y="399873"/>
            <a:ext cx="10774925" cy="789927"/>
          </a:xfrm>
        </p:spPr>
        <p:txBody>
          <a:bodyPr/>
          <a:lstStyle/>
          <a:p>
            <a:r>
              <a:rPr lang="is-IS">
                <a:solidFill>
                  <a:srgbClr val="032742"/>
                </a:solidFill>
              </a:rPr>
              <a:t>Samanburður á helgidagafríi og árlegum vinnuskilum</a:t>
            </a:r>
          </a:p>
          <a:p>
            <a:endParaRPr lang="is-IS">
              <a:solidFill>
                <a:srgbClr val="032742"/>
              </a:solidFill>
            </a:endParaRPr>
          </a:p>
        </p:txBody>
      </p:sp>
      <p:pic>
        <p:nvPicPr>
          <p:cNvPr id="5" name="Mynd 4">
            <a:extLst>
              <a:ext uri="{FF2B5EF4-FFF2-40B4-BE49-F238E27FC236}">
                <a16:creationId xmlns:a16="http://schemas.microsoft.com/office/drawing/2014/main" id="{8C1A15C5-F575-4DF4-A96A-BDA474E278DD}"/>
              </a:ext>
            </a:extLst>
          </p:cNvPr>
          <p:cNvPicPr>
            <a:picLocks noChangeAspect="1"/>
          </p:cNvPicPr>
          <p:nvPr/>
        </p:nvPicPr>
        <p:blipFill>
          <a:blip r:embed="rId2"/>
          <a:stretch>
            <a:fillRect/>
          </a:stretch>
        </p:blipFill>
        <p:spPr>
          <a:xfrm>
            <a:off x="1145226" y="1311116"/>
            <a:ext cx="9692820" cy="5005932"/>
          </a:xfrm>
          <a:prstGeom prst="rect">
            <a:avLst/>
          </a:prstGeom>
        </p:spPr>
      </p:pic>
    </p:spTree>
    <p:extLst>
      <p:ext uri="{BB962C8B-B14F-4D97-AF65-F5344CB8AC3E}">
        <p14:creationId xmlns:p14="http://schemas.microsoft.com/office/powerpoint/2010/main" val="84631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EC0A5AEA-8535-44A5-894B-1F7A63876B55}"/>
              </a:ext>
            </a:extLst>
          </p:cNvPr>
          <p:cNvSpPr>
            <a:spLocks noGrp="1"/>
          </p:cNvSpPr>
          <p:nvPr>
            <p:ph type="body" sz="quarter" idx="12"/>
          </p:nvPr>
        </p:nvSpPr>
        <p:spPr>
          <a:xfrm>
            <a:off x="730567" y="392846"/>
            <a:ext cx="9901547" cy="789927"/>
          </a:xfrm>
        </p:spPr>
        <p:txBody>
          <a:bodyPr/>
          <a:lstStyle/>
          <a:p>
            <a:r>
              <a:rPr lang="is-IS">
                <a:solidFill>
                  <a:srgbClr val="032742"/>
                </a:solidFill>
              </a:rPr>
              <a:t>2021 – Samanburður á vinnuskilum miðað við kerfisbreytinguna og ef engin breyting hefði orðið </a:t>
            </a:r>
          </a:p>
        </p:txBody>
      </p:sp>
      <p:pic>
        <p:nvPicPr>
          <p:cNvPr id="6" name="Mynd 5">
            <a:extLst>
              <a:ext uri="{FF2B5EF4-FFF2-40B4-BE49-F238E27FC236}">
                <a16:creationId xmlns:a16="http://schemas.microsoft.com/office/drawing/2014/main" id="{47FC4CC0-F450-4D7E-8602-03B3B7006E92}"/>
              </a:ext>
            </a:extLst>
          </p:cNvPr>
          <p:cNvPicPr>
            <a:picLocks noChangeAspect="1"/>
          </p:cNvPicPr>
          <p:nvPr/>
        </p:nvPicPr>
        <p:blipFill>
          <a:blip r:embed="rId2"/>
          <a:stretch>
            <a:fillRect/>
          </a:stretch>
        </p:blipFill>
        <p:spPr>
          <a:xfrm>
            <a:off x="730567" y="1722997"/>
            <a:ext cx="7623962" cy="4083844"/>
          </a:xfrm>
          <a:prstGeom prst="rect">
            <a:avLst/>
          </a:prstGeom>
        </p:spPr>
      </p:pic>
      <p:pic>
        <p:nvPicPr>
          <p:cNvPr id="3" name="Picture 3" descr="Table&#10;&#10;Description automatically generated">
            <a:extLst>
              <a:ext uri="{FF2B5EF4-FFF2-40B4-BE49-F238E27FC236}">
                <a16:creationId xmlns:a16="http://schemas.microsoft.com/office/drawing/2014/main" id="{F0CDB830-1300-4174-981A-1510553531BD}"/>
              </a:ext>
            </a:extLst>
          </p:cNvPr>
          <p:cNvPicPr>
            <a:picLocks noChangeAspect="1"/>
          </p:cNvPicPr>
          <p:nvPr/>
        </p:nvPicPr>
        <p:blipFill>
          <a:blip r:embed="rId3"/>
          <a:stretch>
            <a:fillRect/>
          </a:stretch>
        </p:blipFill>
        <p:spPr>
          <a:xfrm>
            <a:off x="8587978" y="1951279"/>
            <a:ext cx="2933699" cy="3003067"/>
          </a:xfrm>
          <a:prstGeom prst="rect">
            <a:avLst/>
          </a:prstGeom>
        </p:spPr>
      </p:pic>
    </p:spTree>
    <p:extLst>
      <p:ext uri="{BB962C8B-B14F-4D97-AF65-F5344CB8AC3E}">
        <p14:creationId xmlns:p14="http://schemas.microsoft.com/office/powerpoint/2010/main" val="58287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0565C5D-BBA9-4216-9E1A-4E2CF1C16C05}"/>
              </a:ext>
            </a:extLst>
          </p:cNvPr>
          <p:cNvSpPr>
            <a:spLocks noGrp="1"/>
          </p:cNvSpPr>
          <p:nvPr>
            <p:ph type="body" sz="quarter" idx="12"/>
          </p:nvPr>
        </p:nvSpPr>
        <p:spPr>
          <a:xfrm>
            <a:off x="1145226" y="491906"/>
            <a:ext cx="9901547" cy="789927"/>
          </a:xfrm>
        </p:spPr>
        <p:txBody>
          <a:bodyPr/>
          <a:lstStyle/>
          <a:p>
            <a:r>
              <a:rPr lang="is-IS">
                <a:solidFill>
                  <a:srgbClr val="032742"/>
                </a:solidFill>
              </a:rPr>
              <a:t>2022 - Samanburður á vinnuskilum miðað við kerfisbreytinguna og ef engin breyting hefði orðið </a:t>
            </a:r>
          </a:p>
        </p:txBody>
      </p:sp>
      <p:pic>
        <p:nvPicPr>
          <p:cNvPr id="4" name="Mynd 3">
            <a:extLst>
              <a:ext uri="{FF2B5EF4-FFF2-40B4-BE49-F238E27FC236}">
                <a16:creationId xmlns:a16="http://schemas.microsoft.com/office/drawing/2014/main" id="{039E678B-3C9F-4D9F-BF81-E44730DEFE6B}"/>
              </a:ext>
            </a:extLst>
          </p:cNvPr>
          <p:cNvPicPr>
            <a:picLocks noChangeAspect="1"/>
          </p:cNvPicPr>
          <p:nvPr/>
        </p:nvPicPr>
        <p:blipFill>
          <a:blip r:embed="rId2"/>
          <a:stretch>
            <a:fillRect/>
          </a:stretch>
        </p:blipFill>
        <p:spPr>
          <a:xfrm>
            <a:off x="701261" y="1699562"/>
            <a:ext cx="7579674" cy="3977860"/>
          </a:xfrm>
          <a:prstGeom prst="rect">
            <a:avLst/>
          </a:prstGeom>
        </p:spPr>
      </p:pic>
      <p:pic>
        <p:nvPicPr>
          <p:cNvPr id="6" name="Mynd 5">
            <a:extLst>
              <a:ext uri="{FF2B5EF4-FFF2-40B4-BE49-F238E27FC236}">
                <a16:creationId xmlns:a16="http://schemas.microsoft.com/office/drawing/2014/main" id="{6CA57673-A2A9-45FA-AFF0-D791DA1164F7}"/>
              </a:ext>
            </a:extLst>
          </p:cNvPr>
          <p:cNvPicPr>
            <a:picLocks noChangeAspect="1"/>
          </p:cNvPicPr>
          <p:nvPr/>
        </p:nvPicPr>
        <p:blipFill>
          <a:blip r:embed="rId3"/>
          <a:stretch>
            <a:fillRect/>
          </a:stretch>
        </p:blipFill>
        <p:spPr>
          <a:xfrm>
            <a:off x="8657272" y="1794812"/>
            <a:ext cx="2936309" cy="3577335"/>
          </a:xfrm>
          <a:prstGeom prst="rect">
            <a:avLst/>
          </a:prstGeom>
        </p:spPr>
      </p:pic>
    </p:spTree>
    <p:extLst>
      <p:ext uri="{BB962C8B-B14F-4D97-AF65-F5344CB8AC3E}">
        <p14:creationId xmlns:p14="http://schemas.microsoft.com/office/powerpoint/2010/main" val="59373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5E3EA892-EA62-4BB8-980F-9C00B3839913}"/>
              </a:ext>
            </a:extLst>
          </p:cNvPr>
          <p:cNvSpPr>
            <a:spLocks noGrp="1"/>
          </p:cNvSpPr>
          <p:nvPr>
            <p:ph type="body" sz="quarter" idx="12"/>
          </p:nvPr>
        </p:nvSpPr>
        <p:spPr>
          <a:xfrm>
            <a:off x="884718" y="519666"/>
            <a:ext cx="7883714" cy="789927"/>
          </a:xfrm>
        </p:spPr>
        <p:txBody>
          <a:bodyPr/>
          <a:lstStyle/>
          <a:p>
            <a:r>
              <a:rPr lang="is-IS">
                <a:solidFill>
                  <a:srgbClr val="032742"/>
                </a:solidFill>
              </a:rPr>
              <a:t>Fastir fundir – miðvikudagar kl. 10-11</a:t>
            </a:r>
          </a:p>
        </p:txBody>
      </p:sp>
      <p:sp>
        <p:nvSpPr>
          <p:cNvPr id="5" name="Textastaðgengill 2">
            <a:extLst>
              <a:ext uri="{FF2B5EF4-FFF2-40B4-BE49-F238E27FC236}">
                <a16:creationId xmlns:a16="http://schemas.microsoft.com/office/drawing/2014/main" id="{19E623A3-FF91-4AFB-BA58-FA88332C7562}"/>
              </a:ext>
            </a:extLst>
          </p:cNvPr>
          <p:cNvSpPr txBox="1">
            <a:spLocks/>
          </p:cNvSpPr>
          <p:nvPr/>
        </p:nvSpPr>
        <p:spPr>
          <a:xfrm>
            <a:off x="1141591" y="1407129"/>
            <a:ext cx="4337190" cy="1354455"/>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nSpc>
                <a:spcPct val="107000"/>
              </a:lnSpc>
              <a:spcAft>
                <a:spcPts val="800"/>
              </a:spcAft>
            </a:pPr>
            <a:endParaRPr lang="is-IS"/>
          </a:p>
        </p:txBody>
      </p:sp>
      <p:pic>
        <p:nvPicPr>
          <p:cNvPr id="7" name="Mynd 6">
            <a:extLst>
              <a:ext uri="{FF2B5EF4-FFF2-40B4-BE49-F238E27FC236}">
                <a16:creationId xmlns:a16="http://schemas.microsoft.com/office/drawing/2014/main" id="{3F88E0F7-88F5-4E8B-B5D0-F66A9928C298}"/>
              </a:ext>
            </a:extLst>
          </p:cNvPr>
          <p:cNvPicPr>
            <a:picLocks noChangeAspect="1"/>
          </p:cNvPicPr>
          <p:nvPr/>
        </p:nvPicPr>
        <p:blipFill>
          <a:blip r:embed="rId3"/>
          <a:stretch>
            <a:fillRect/>
          </a:stretch>
        </p:blipFill>
        <p:spPr>
          <a:xfrm>
            <a:off x="5925953" y="861460"/>
            <a:ext cx="6266047" cy="6266047"/>
          </a:xfrm>
          <a:prstGeom prst="rect">
            <a:avLst/>
          </a:prstGeom>
        </p:spPr>
      </p:pic>
      <p:sp>
        <p:nvSpPr>
          <p:cNvPr id="10" name="Textastaðgengill 9">
            <a:extLst>
              <a:ext uri="{FF2B5EF4-FFF2-40B4-BE49-F238E27FC236}">
                <a16:creationId xmlns:a16="http://schemas.microsoft.com/office/drawing/2014/main" id="{77EC13D2-50C7-4289-906B-48F7959FEB5F}"/>
              </a:ext>
            </a:extLst>
          </p:cNvPr>
          <p:cNvSpPr>
            <a:spLocks noGrp="1"/>
          </p:cNvSpPr>
          <p:nvPr>
            <p:ph type="body" sz="quarter" idx="13"/>
          </p:nvPr>
        </p:nvSpPr>
        <p:spPr>
          <a:xfrm>
            <a:off x="884718" y="2001984"/>
            <a:ext cx="4767116" cy="1992500"/>
          </a:xfrm>
        </p:spPr>
        <p:txBody>
          <a:bodyPr lIns="91440" tIns="45720" rIns="91440" bIns="45720" anchor="t"/>
          <a:lstStyle/>
          <a:p>
            <a:pPr>
              <a:spcBef>
                <a:spcPts val="0"/>
              </a:spcBef>
            </a:pPr>
            <a:r>
              <a:rPr lang="en-US" sz="2400" b="1" err="1">
                <a:solidFill>
                  <a:srgbClr val="032742"/>
                </a:solidFill>
                <a:latin typeface="Arial" panose="020B0604020202020204" pitchFamily="34" charset="0"/>
                <a:cs typeface="Arial" panose="020B0604020202020204" pitchFamily="34" charset="0"/>
              </a:rPr>
              <a:t>Efni</a:t>
            </a:r>
            <a:r>
              <a:rPr lang="en-US" sz="2400" b="1">
                <a:solidFill>
                  <a:srgbClr val="032742"/>
                </a:solidFill>
                <a:latin typeface="Arial" panose="020B0604020202020204" pitchFamily="34" charset="0"/>
                <a:cs typeface="Arial" panose="020B0604020202020204" pitchFamily="34" charset="0"/>
              </a:rPr>
              <a:t> </a:t>
            </a:r>
            <a:r>
              <a:rPr lang="en-US" sz="2400" b="1" err="1">
                <a:solidFill>
                  <a:srgbClr val="032742"/>
                </a:solidFill>
                <a:latin typeface="Arial" panose="020B0604020202020204" pitchFamily="34" charset="0"/>
                <a:cs typeface="Arial" panose="020B0604020202020204" pitchFamily="34" charset="0"/>
              </a:rPr>
              <a:t>fundar</a:t>
            </a:r>
            <a:r>
              <a:rPr lang="en-US" sz="2400" b="1">
                <a:solidFill>
                  <a:srgbClr val="032742"/>
                </a:solidFill>
                <a:latin typeface="Arial" panose="020B0604020202020204" pitchFamily="34" charset="0"/>
                <a:cs typeface="Arial" panose="020B0604020202020204" pitchFamily="34" charset="0"/>
              </a:rPr>
              <a:t>:</a:t>
            </a:r>
          </a:p>
          <a:p>
            <a:pPr marL="285750" indent="-285750">
              <a:spcBef>
                <a:spcPts val="0"/>
              </a:spcBef>
              <a:buFont typeface="Arial" panose="020B0604020202020204" pitchFamily="34" charset="0"/>
              <a:buChar char="•"/>
            </a:pPr>
            <a:endParaRPr lang="en-US" sz="2000">
              <a:solidFill>
                <a:srgbClr val="000000"/>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1800" err="1">
                <a:solidFill>
                  <a:srgbClr val="000000"/>
                </a:solidFill>
                <a:effectLst/>
                <a:latin typeface="Arial"/>
                <a:cs typeface="Arial"/>
              </a:rPr>
              <a:t>Upprifjun</a:t>
            </a:r>
            <a:endParaRPr lang="en-US" sz="1800">
              <a:solidFill>
                <a:srgbClr val="000000"/>
              </a:solidFill>
              <a:effectLst/>
              <a:latin typeface="Arial"/>
              <a:cs typeface="Arial"/>
            </a:endParaRPr>
          </a:p>
          <a:p>
            <a:pPr marL="800100" lvl="1" indent="-342900">
              <a:spcBef>
                <a:spcPts val="0"/>
              </a:spcBef>
              <a:buFont typeface="Arial" panose="020B0604020202020204" pitchFamily="34" charset="0"/>
              <a:buChar char="•"/>
            </a:pPr>
            <a:r>
              <a:rPr lang="en-US" sz="1600" err="1">
                <a:solidFill>
                  <a:srgbClr val="000000"/>
                </a:solidFill>
                <a:effectLst/>
                <a:latin typeface="Arial"/>
                <a:cs typeface="Arial"/>
              </a:rPr>
              <a:t>Kerfisbreytingin</a:t>
            </a:r>
            <a:r>
              <a:rPr lang="en-US" sz="1600">
                <a:solidFill>
                  <a:srgbClr val="000000"/>
                </a:solidFill>
                <a:effectLst/>
                <a:latin typeface="Arial"/>
                <a:cs typeface="Arial"/>
              </a:rPr>
              <a:t> – </a:t>
            </a:r>
            <a:r>
              <a:rPr lang="en-US" sz="1600" err="1">
                <a:solidFill>
                  <a:srgbClr val="000000"/>
                </a:solidFill>
                <a:effectLst/>
                <a:latin typeface="Arial"/>
                <a:cs typeface="Arial"/>
              </a:rPr>
              <a:t>alm</a:t>
            </a:r>
            <a:r>
              <a:rPr lang="en-US" sz="1600" err="1">
                <a:solidFill>
                  <a:srgbClr val="000000"/>
                </a:solidFill>
                <a:latin typeface="Arial"/>
                <a:cs typeface="Arial"/>
              </a:rPr>
              <a:t>enn</a:t>
            </a:r>
            <a:r>
              <a:rPr lang="en-US" sz="1600">
                <a:solidFill>
                  <a:srgbClr val="000000"/>
                </a:solidFill>
                <a:latin typeface="Arial"/>
                <a:cs typeface="Arial"/>
              </a:rPr>
              <a:t> </a:t>
            </a:r>
            <a:r>
              <a:rPr lang="en-US" sz="1600" err="1">
                <a:solidFill>
                  <a:srgbClr val="000000"/>
                </a:solidFill>
                <a:latin typeface="Arial"/>
                <a:cs typeface="Arial"/>
              </a:rPr>
              <a:t>kynning</a:t>
            </a:r>
            <a:endParaRPr lang="en-US" sz="1600">
              <a:solidFill>
                <a:srgbClr val="000000"/>
              </a:solidFill>
              <a:latin typeface="Arial"/>
              <a:cs typeface="Arial"/>
            </a:endParaRPr>
          </a:p>
          <a:p>
            <a:pPr marL="800100" lvl="1" indent="-342900">
              <a:spcBef>
                <a:spcPts val="0"/>
              </a:spcBef>
              <a:buFont typeface="Arial" panose="020B0604020202020204" pitchFamily="34" charset="0"/>
              <a:buChar char="•"/>
            </a:pPr>
            <a:r>
              <a:rPr lang="en-US" sz="1600" err="1">
                <a:solidFill>
                  <a:srgbClr val="000000"/>
                </a:solidFill>
                <a:latin typeface="Arial"/>
                <a:cs typeface="Arial"/>
              </a:rPr>
              <a:t>Sérstök</a:t>
            </a:r>
            <a:r>
              <a:rPr lang="en-US" sz="1600">
                <a:solidFill>
                  <a:srgbClr val="000000"/>
                </a:solidFill>
                <a:latin typeface="Arial"/>
                <a:cs typeface="Arial"/>
              </a:rPr>
              <a:t> </a:t>
            </a:r>
            <a:r>
              <a:rPr lang="en-US" sz="1600" err="1">
                <a:solidFill>
                  <a:srgbClr val="000000"/>
                </a:solidFill>
                <a:latin typeface="Arial"/>
                <a:cs typeface="Arial"/>
              </a:rPr>
              <a:t>áhersla</a:t>
            </a:r>
            <a:r>
              <a:rPr lang="en-US" sz="1600">
                <a:solidFill>
                  <a:srgbClr val="000000"/>
                </a:solidFill>
                <a:latin typeface="Arial"/>
                <a:cs typeface="Arial"/>
              </a:rPr>
              <a:t> á </a:t>
            </a:r>
            <a:r>
              <a:rPr lang="en-US" sz="1600" err="1">
                <a:solidFill>
                  <a:srgbClr val="000000"/>
                </a:solidFill>
                <a:latin typeface="Arial"/>
                <a:cs typeface="Arial"/>
              </a:rPr>
              <a:t>árlega</a:t>
            </a:r>
            <a:r>
              <a:rPr lang="en-US" sz="1600">
                <a:solidFill>
                  <a:srgbClr val="000000"/>
                </a:solidFill>
                <a:latin typeface="Arial"/>
                <a:cs typeface="Arial"/>
              </a:rPr>
              <a:t> </a:t>
            </a:r>
            <a:r>
              <a:rPr lang="en-US" sz="1600" err="1">
                <a:solidFill>
                  <a:srgbClr val="000000"/>
                </a:solidFill>
                <a:latin typeface="Arial"/>
                <a:cs typeface="Arial"/>
              </a:rPr>
              <a:t>vinnuskyldu</a:t>
            </a:r>
            <a:endParaRPr lang="en-US" sz="1600">
              <a:solidFill>
                <a:srgbClr val="000000"/>
              </a:solidFill>
              <a:latin typeface="Arial"/>
              <a:cs typeface="Arial"/>
            </a:endParaRPr>
          </a:p>
          <a:p>
            <a:pPr marL="342900" indent="-342900">
              <a:spcBef>
                <a:spcPts val="0"/>
              </a:spcBef>
              <a:buFont typeface="Arial" panose="020B0604020202020204" pitchFamily="34" charset="0"/>
              <a:buChar char="•"/>
            </a:pPr>
            <a:endParaRPr lang="en-US" sz="1800">
              <a:solidFill>
                <a:srgbClr val="000000"/>
              </a:solidFill>
              <a:effectLst/>
              <a:latin typeface="Arial"/>
              <a:cs typeface="Arial"/>
            </a:endParaRPr>
          </a:p>
          <a:p>
            <a:pPr marL="342900" indent="-342900">
              <a:spcBef>
                <a:spcPts val="0"/>
              </a:spcBef>
              <a:buFont typeface="Arial" panose="020B0604020202020204" pitchFamily="34" charset="0"/>
              <a:buChar char="•"/>
            </a:pPr>
            <a:r>
              <a:rPr lang="en-US" sz="1800" err="1">
                <a:solidFill>
                  <a:srgbClr val="000000"/>
                </a:solidFill>
                <a:effectLst/>
                <a:latin typeface="Arial"/>
                <a:cs typeface="Arial"/>
              </a:rPr>
              <a:t>Fyrstu</a:t>
            </a:r>
            <a:r>
              <a:rPr lang="en-US" sz="1800">
                <a:solidFill>
                  <a:srgbClr val="000000"/>
                </a:solidFill>
                <a:effectLst/>
                <a:latin typeface="Arial"/>
                <a:cs typeface="Arial"/>
              </a:rPr>
              <a:t> 5 </a:t>
            </a:r>
            <a:r>
              <a:rPr lang="en-US" sz="1800" err="1">
                <a:solidFill>
                  <a:srgbClr val="000000"/>
                </a:solidFill>
                <a:effectLst/>
                <a:latin typeface="Arial"/>
                <a:cs typeface="Arial"/>
              </a:rPr>
              <a:t>skrefin</a:t>
            </a:r>
            <a:r>
              <a:rPr lang="en-US" sz="1800">
                <a:solidFill>
                  <a:srgbClr val="000000"/>
                </a:solidFill>
                <a:effectLst/>
                <a:latin typeface="Arial"/>
                <a:cs typeface="Arial"/>
              </a:rPr>
              <a:t> í </a:t>
            </a:r>
            <a:r>
              <a:rPr lang="en-US" sz="1800" err="1">
                <a:solidFill>
                  <a:srgbClr val="000000"/>
                </a:solidFill>
                <a:effectLst/>
                <a:latin typeface="Arial"/>
                <a:cs typeface="Arial"/>
              </a:rPr>
              <a:t>innleiðingarferli</a:t>
            </a:r>
            <a:endParaRPr lang="en-US" sz="1800">
              <a:solidFill>
                <a:srgbClr val="000000"/>
              </a:solidFill>
              <a:effectLst/>
              <a:latin typeface="Arial" panose="020B0604020202020204" pitchFamily="34" charset="0"/>
              <a:cs typeface="Arial" panose="020B0604020202020204" pitchFamily="34" charset="0"/>
            </a:endParaRPr>
          </a:p>
          <a:p>
            <a:pPr>
              <a:spcBef>
                <a:spcPts val="0"/>
              </a:spcBef>
            </a:pPr>
            <a:endParaRPr lang="en-US" sz="2000">
              <a:solidFill>
                <a:srgbClr val="000000"/>
              </a:solidFill>
              <a:latin typeface="Arial" panose="020B0604020202020204" pitchFamily="34" charset="0"/>
              <a:cs typeface="Arial" panose="020B0604020202020204" pitchFamily="34" charset="0"/>
            </a:endParaRPr>
          </a:p>
          <a:p>
            <a:endParaRPr lang="is-IS"/>
          </a:p>
        </p:txBody>
      </p:sp>
    </p:spTree>
    <p:extLst>
      <p:ext uri="{BB962C8B-B14F-4D97-AF65-F5344CB8AC3E}">
        <p14:creationId xmlns:p14="http://schemas.microsoft.com/office/powerpoint/2010/main" val="178249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737DE-2325-E740-BCAA-F55FD2141E72}"/>
              </a:ext>
            </a:extLst>
          </p:cNvPr>
          <p:cNvSpPr>
            <a:spLocks noGrp="1"/>
          </p:cNvSpPr>
          <p:nvPr>
            <p:ph type="body" sz="quarter" idx="12"/>
          </p:nvPr>
        </p:nvSpPr>
        <p:spPr/>
        <p:txBody>
          <a:bodyPr/>
          <a:lstStyle/>
          <a:p>
            <a:r>
              <a:rPr lang="en-GB" err="1"/>
              <a:t>Yfirvinna</a:t>
            </a:r>
            <a:endParaRPr lang="en-IS"/>
          </a:p>
        </p:txBody>
      </p:sp>
      <p:sp>
        <p:nvSpPr>
          <p:cNvPr id="3" name="Text Placeholder 2">
            <a:extLst>
              <a:ext uri="{FF2B5EF4-FFF2-40B4-BE49-F238E27FC236}">
                <a16:creationId xmlns:a16="http://schemas.microsoft.com/office/drawing/2014/main" id="{37F3781A-DEA5-044D-BC36-A46B859104D3}"/>
              </a:ext>
            </a:extLst>
          </p:cNvPr>
          <p:cNvSpPr>
            <a:spLocks noGrp="1"/>
          </p:cNvSpPr>
          <p:nvPr>
            <p:ph type="body" sz="quarter" idx="13"/>
          </p:nvPr>
        </p:nvSpPr>
        <p:spPr>
          <a:xfrm>
            <a:off x="1141413" y="1838325"/>
            <a:ext cx="7383155" cy="4592638"/>
          </a:xfrm>
        </p:spPr>
        <p:txBody>
          <a:bodyPr/>
          <a:lstStyle/>
          <a:p>
            <a:r>
              <a:rPr lang="en-GB" err="1"/>
              <a:t>Yfirvinna</a:t>
            </a:r>
            <a:r>
              <a:rPr lang="en-GB"/>
              <a:t> </a:t>
            </a:r>
            <a:r>
              <a:rPr lang="en-GB" err="1"/>
              <a:t>er</a:t>
            </a:r>
            <a:r>
              <a:rPr lang="en-GB"/>
              <a:t> </a:t>
            </a:r>
            <a:r>
              <a:rPr lang="en-GB" err="1"/>
              <a:t>greidd</a:t>
            </a:r>
            <a:r>
              <a:rPr lang="en-GB"/>
              <a:t> </a:t>
            </a:r>
            <a:r>
              <a:rPr lang="en-GB" err="1"/>
              <a:t>með</a:t>
            </a:r>
            <a:r>
              <a:rPr lang="en-GB"/>
              <a:t> </a:t>
            </a:r>
            <a:r>
              <a:rPr lang="en-GB" err="1"/>
              <a:t>tímakaupi</a:t>
            </a:r>
            <a:r>
              <a:rPr lang="en-GB"/>
              <a:t>, </a:t>
            </a:r>
            <a:r>
              <a:rPr lang="en-GB" err="1"/>
              <a:t>sem</a:t>
            </a:r>
            <a:r>
              <a:rPr lang="en-GB"/>
              <a:t> </a:t>
            </a:r>
            <a:r>
              <a:rPr lang="en-GB" err="1"/>
              <a:t>skiptist</a:t>
            </a:r>
            <a:r>
              <a:rPr lang="en-GB"/>
              <a:t> </a:t>
            </a:r>
            <a:r>
              <a:rPr lang="en-GB" err="1"/>
              <a:t>í</a:t>
            </a:r>
            <a:r>
              <a:rPr lang="en-GB"/>
              <a:t> </a:t>
            </a:r>
            <a:r>
              <a:rPr lang="en-GB" err="1"/>
              <a:t>yfirvinnu</a:t>
            </a:r>
            <a:r>
              <a:rPr lang="en-GB"/>
              <a:t> 1 </a:t>
            </a:r>
            <a:r>
              <a:rPr lang="en-GB" err="1"/>
              <a:t>og</a:t>
            </a:r>
            <a:r>
              <a:rPr lang="en-GB"/>
              <a:t> </a:t>
            </a:r>
            <a:r>
              <a:rPr lang="en-GB" err="1"/>
              <a:t>yfirvinnu</a:t>
            </a:r>
            <a:r>
              <a:rPr lang="en-GB"/>
              <a:t> 2.</a:t>
            </a:r>
            <a:br>
              <a:rPr lang="en-GB"/>
            </a:br>
            <a:r>
              <a:rPr lang="en-GB" err="1"/>
              <a:t>Tímakaup</a:t>
            </a:r>
            <a:r>
              <a:rPr lang="en-GB"/>
              <a:t> </a:t>
            </a:r>
            <a:r>
              <a:rPr lang="en-GB" err="1"/>
              <a:t>í</a:t>
            </a:r>
            <a:r>
              <a:rPr lang="en-GB"/>
              <a:t> </a:t>
            </a:r>
            <a:r>
              <a:rPr lang="en-GB" err="1"/>
              <a:t>yfirvinnu</a:t>
            </a:r>
            <a:r>
              <a:rPr lang="en-GB"/>
              <a:t> 1 </a:t>
            </a:r>
            <a:r>
              <a:rPr lang="en-GB" err="1"/>
              <a:t>verður</a:t>
            </a:r>
            <a:r>
              <a:rPr lang="en-GB"/>
              <a:t> 0,9385% </a:t>
            </a:r>
            <a:r>
              <a:rPr lang="en-GB" err="1"/>
              <a:t>og</a:t>
            </a:r>
            <a:r>
              <a:rPr lang="en-GB"/>
              <a:t> </a:t>
            </a:r>
            <a:r>
              <a:rPr lang="en-GB" err="1"/>
              <a:t>í</a:t>
            </a:r>
            <a:r>
              <a:rPr lang="en-GB"/>
              <a:t> </a:t>
            </a:r>
            <a:r>
              <a:rPr lang="en-GB" err="1"/>
              <a:t>yfirvinnu</a:t>
            </a:r>
            <a:r>
              <a:rPr lang="en-GB"/>
              <a:t> 2 </a:t>
            </a:r>
            <a:r>
              <a:rPr lang="en-GB" err="1"/>
              <a:t>verður</a:t>
            </a:r>
            <a:r>
              <a:rPr lang="en-GB"/>
              <a:t> </a:t>
            </a:r>
            <a:r>
              <a:rPr lang="en-GB" err="1"/>
              <a:t>tímakaupið</a:t>
            </a:r>
            <a:r>
              <a:rPr lang="en-GB"/>
              <a:t> 1,0385% </a:t>
            </a:r>
            <a:r>
              <a:rPr lang="en-GB" err="1"/>
              <a:t>af</a:t>
            </a:r>
            <a:r>
              <a:rPr lang="en-GB"/>
              <a:t> </a:t>
            </a:r>
            <a:r>
              <a:rPr lang="en-GB" err="1"/>
              <a:t>mánaðarlaunum</a:t>
            </a:r>
            <a:r>
              <a:rPr lang="en-GB"/>
              <a:t>.</a:t>
            </a:r>
            <a:endParaRPr lang="en-IS"/>
          </a:p>
        </p:txBody>
      </p:sp>
      <p:graphicFrame>
        <p:nvGraphicFramePr>
          <p:cNvPr id="4" name="Table 3">
            <a:extLst>
              <a:ext uri="{FF2B5EF4-FFF2-40B4-BE49-F238E27FC236}">
                <a16:creationId xmlns:a16="http://schemas.microsoft.com/office/drawing/2014/main" id="{F091308F-79E8-B24A-B4B5-356F343783A6}"/>
              </a:ext>
            </a:extLst>
          </p:cNvPr>
          <p:cNvGraphicFramePr>
            <a:graphicFrameLocks noGrp="1"/>
          </p:cNvGraphicFramePr>
          <p:nvPr/>
        </p:nvGraphicFramePr>
        <p:xfrm>
          <a:off x="1292823" y="3377947"/>
          <a:ext cx="4044989" cy="2163348"/>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45720" marR="45720"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Morgunvakt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Kvöldvakt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Næturvakt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bl>
          </a:graphicData>
        </a:graphic>
      </p:graphicFrame>
      <p:sp>
        <p:nvSpPr>
          <p:cNvPr id="5" name="TextBox 4">
            <a:extLst>
              <a:ext uri="{FF2B5EF4-FFF2-40B4-BE49-F238E27FC236}">
                <a16:creationId xmlns:a16="http://schemas.microsoft.com/office/drawing/2014/main" id="{DC50DD21-D342-1F40-9289-77C1E24A1669}"/>
              </a:ext>
            </a:extLst>
          </p:cNvPr>
          <p:cNvSpPr txBox="1"/>
          <p:nvPr/>
        </p:nvSpPr>
        <p:spPr>
          <a:xfrm>
            <a:off x="1141413" y="3031469"/>
            <a:ext cx="2554367" cy="276999"/>
          </a:xfrm>
          <a:prstGeom prst="rect">
            <a:avLst/>
          </a:prstGeom>
          <a:noFill/>
        </p:spPr>
        <p:txBody>
          <a:bodyPr wrap="square" rtlCol="0">
            <a:spAutoFit/>
          </a:bodyPr>
          <a:lstStyle/>
          <a:p>
            <a:r>
              <a:rPr lang="en-IS" sz="1200" b="1">
                <a:solidFill>
                  <a:srgbClr val="09501E"/>
                </a:solidFill>
                <a:latin typeface="FiraGO SemiBold" panose="020B0503050000020004" pitchFamily="34" charset="0"/>
                <a:cs typeface="FiraGO SemiBold" panose="020B0503050000020004" pitchFamily="34" charset="0"/>
              </a:rPr>
              <a:t>Yfirvinna er</a:t>
            </a:r>
          </a:p>
        </p:txBody>
      </p:sp>
      <p:pic>
        <p:nvPicPr>
          <p:cNvPr id="10" name="Picture 9">
            <a:extLst>
              <a:ext uri="{FF2B5EF4-FFF2-40B4-BE49-F238E27FC236}">
                <a16:creationId xmlns:a16="http://schemas.microsoft.com/office/drawing/2014/main" id="{E97DDCC5-4645-1242-8B46-6C5D32B235FE}"/>
              </a:ext>
            </a:extLst>
          </p:cNvPr>
          <p:cNvPicPr>
            <a:picLocks noChangeAspect="1"/>
          </p:cNvPicPr>
          <p:nvPr/>
        </p:nvPicPr>
        <p:blipFill>
          <a:blip r:embed="rId2"/>
          <a:stretch>
            <a:fillRect/>
          </a:stretch>
        </p:blipFill>
        <p:spPr>
          <a:xfrm>
            <a:off x="5860324" y="4289484"/>
            <a:ext cx="934044" cy="353892"/>
          </a:xfrm>
          <a:prstGeom prst="rect">
            <a:avLst/>
          </a:prstGeom>
        </p:spPr>
      </p:pic>
      <p:graphicFrame>
        <p:nvGraphicFramePr>
          <p:cNvPr id="11" name="Table 10">
            <a:extLst>
              <a:ext uri="{FF2B5EF4-FFF2-40B4-BE49-F238E27FC236}">
                <a16:creationId xmlns:a16="http://schemas.microsoft.com/office/drawing/2014/main" id="{06016DBB-A706-1F4D-B7D6-8D66381329CE}"/>
              </a:ext>
            </a:extLst>
          </p:cNvPr>
          <p:cNvGraphicFramePr>
            <a:graphicFrameLocks noGrp="1"/>
          </p:cNvGraphicFramePr>
          <p:nvPr/>
        </p:nvGraphicFramePr>
        <p:xfrm>
          <a:off x="7223604" y="3377947"/>
          <a:ext cx="4044989" cy="2163348"/>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45720" marR="45720" anchor="b">
                    <a:lnL w="12700" cmpd="sng">
                      <a:noFill/>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Morgunvakt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Kvöldvakt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Næturvakt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343205918"/>
                  </a:ext>
                </a:extLst>
              </a:tr>
            </a:tbl>
          </a:graphicData>
        </a:graphic>
      </p:graphicFrame>
      <p:sp>
        <p:nvSpPr>
          <p:cNvPr id="12" name="TextBox 11">
            <a:extLst>
              <a:ext uri="{FF2B5EF4-FFF2-40B4-BE49-F238E27FC236}">
                <a16:creationId xmlns:a16="http://schemas.microsoft.com/office/drawing/2014/main" id="{ABE57269-C03C-BE44-BF3C-C8C8E89700CE}"/>
              </a:ext>
            </a:extLst>
          </p:cNvPr>
          <p:cNvSpPr txBox="1"/>
          <p:nvPr/>
        </p:nvSpPr>
        <p:spPr>
          <a:xfrm>
            <a:off x="7072194" y="3031469"/>
            <a:ext cx="2554367"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Yfirvinna verður</a:t>
            </a:r>
          </a:p>
        </p:txBody>
      </p:sp>
      <p:sp>
        <p:nvSpPr>
          <p:cNvPr id="13" name="TextBox 12">
            <a:extLst>
              <a:ext uri="{FF2B5EF4-FFF2-40B4-BE49-F238E27FC236}">
                <a16:creationId xmlns:a16="http://schemas.microsoft.com/office/drawing/2014/main" id="{808494DA-814C-9545-9D2A-5BEE92035191}"/>
              </a:ext>
            </a:extLst>
          </p:cNvPr>
          <p:cNvSpPr txBox="1"/>
          <p:nvPr/>
        </p:nvSpPr>
        <p:spPr>
          <a:xfrm>
            <a:off x="7223604" y="5679903"/>
            <a:ext cx="4044988" cy="1169551"/>
          </a:xfrm>
          <a:prstGeom prst="rect">
            <a:avLst/>
          </a:prstGeom>
          <a:noFill/>
        </p:spPr>
        <p:txBody>
          <a:bodyPr wrap="square" rtlCol="0">
            <a:spAutoFit/>
          </a:bodyPr>
          <a:lstStyle/>
          <a:p>
            <a:r>
              <a:rPr lang="en-GB" sz="1000" b="1" err="1">
                <a:solidFill>
                  <a:srgbClr val="F18921"/>
                </a:solidFill>
                <a:latin typeface="FiraGO SemiBold" panose="020B0503050000020004" pitchFamily="34" charset="0"/>
                <a:cs typeface="FiraGO SemiBold" panose="020B0503050000020004" pitchFamily="34" charset="0"/>
              </a:rPr>
              <a:t>Yfirvinna</a:t>
            </a:r>
            <a:r>
              <a:rPr lang="en-GB" sz="1000" b="1">
                <a:solidFill>
                  <a:srgbClr val="F18921"/>
                </a:solidFill>
                <a:latin typeface="FiraGO SemiBold" panose="020B0503050000020004" pitchFamily="34" charset="0"/>
                <a:cs typeface="FiraGO SemiBold" panose="020B0503050000020004" pitchFamily="34" charset="0"/>
              </a:rPr>
              <a:t> 1</a:t>
            </a:r>
          </a:p>
          <a:p>
            <a:r>
              <a:rPr lang="en-GB" sz="1000">
                <a:latin typeface="FiraGO Book" panose="020B0503050000020004" pitchFamily="34" charset="0"/>
                <a:cs typeface="FiraGO Book" panose="020B0503050000020004" pitchFamily="34" charset="0"/>
              </a:rPr>
              <a:t>• Milli kl. 08 </a:t>
            </a:r>
            <a:r>
              <a:rPr lang="en-GB" sz="1000" err="1">
                <a:latin typeface="FiraGO Book" panose="020B0503050000020004" pitchFamily="34" charset="0"/>
                <a:cs typeface="FiraGO Book" panose="020B0503050000020004" pitchFamily="34" charset="0"/>
              </a:rPr>
              <a:t>og</a:t>
            </a:r>
            <a:r>
              <a:rPr lang="en-GB" sz="1000">
                <a:latin typeface="FiraGO Book" panose="020B0503050000020004" pitchFamily="34" charset="0"/>
                <a:cs typeface="FiraGO Book" panose="020B0503050000020004" pitchFamily="34" charset="0"/>
              </a:rPr>
              <a:t> 17 </a:t>
            </a:r>
            <a:r>
              <a:rPr lang="en-GB" sz="1000" err="1">
                <a:latin typeface="FiraGO Book" panose="020B0503050000020004" pitchFamily="34" charset="0"/>
                <a:cs typeface="FiraGO Book" panose="020B0503050000020004" pitchFamily="34" charset="0"/>
              </a:rPr>
              <a:t>virka</a:t>
            </a:r>
            <a:r>
              <a:rPr lang="en-GB" sz="1000">
                <a:latin typeface="FiraGO Book" panose="020B0503050000020004" pitchFamily="34" charset="0"/>
                <a:cs typeface="FiraGO Book" panose="020B0503050000020004" pitchFamily="34" charset="0"/>
              </a:rPr>
              <a:t> </a:t>
            </a:r>
            <a:r>
              <a:rPr lang="en-GB" sz="1000" err="1">
                <a:latin typeface="FiraGO Book" panose="020B0503050000020004" pitchFamily="34" charset="0"/>
                <a:cs typeface="FiraGO Book" panose="020B0503050000020004" pitchFamily="34" charset="0"/>
              </a:rPr>
              <a:t>daga</a:t>
            </a:r>
            <a:endParaRPr lang="en-GB" sz="1000">
              <a:latin typeface="FiraGO Book" panose="020B0503050000020004" pitchFamily="34" charset="0"/>
              <a:cs typeface="FiraGO Book" panose="020B0503050000020004" pitchFamily="34" charset="0"/>
            </a:endParaRPr>
          </a:p>
          <a:p>
            <a:endParaRPr lang="en-GB" sz="1000">
              <a:latin typeface="FiraGO Book" panose="020B0503050000020004" pitchFamily="34" charset="0"/>
              <a:cs typeface="FiraGO Book" panose="020B0503050000020004" pitchFamily="34" charset="0"/>
            </a:endParaRPr>
          </a:p>
          <a:p>
            <a:r>
              <a:rPr lang="en-GB" sz="1000" b="1" err="1">
                <a:solidFill>
                  <a:srgbClr val="F18921"/>
                </a:solidFill>
                <a:latin typeface="FiraGO SemiBold" panose="020B0503050000020004" pitchFamily="34" charset="0"/>
                <a:cs typeface="FiraGO SemiBold" panose="020B0503050000020004" pitchFamily="34" charset="0"/>
              </a:rPr>
              <a:t>Yfirvinna</a:t>
            </a:r>
            <a:r>
              <a:rPr lang="en-GB" sz="1000" b="1">
                <a:solidFill>
                  <a:srgbClr val="F18921"/>
                </a:solidFill>
                <a:latin typeface="FiraGO SemiBold" panose="020B0503050000020004" pitchFamily="34" charset="0"/>
                <a:cs typeface="FiraGO SemiBold" panose="020B0503050000020004" pitchFamily="34" charset="0"/>
              </a:rPr>
              <a:t> 2</a:t>
            </a:r>
          </a:p>
          <a:p>
            <a:r>
              <a:rPr lang="en-GB" sz="1000">
                <a:latin typeface="FiraGO Book" panose="020B0503050000020004" pitchFamily="34" charset="0"/>
                <a:cs typeface="FiraGO Book" panose="020B0503050000020004" pitchFamily="34" charset="0"/>
              </a:rPr>
              <a:t>• </a:t>
            </a:r>
            <a:r>
              <a:rPr lang="en-GB" sz="1000" err="1">
                <a:latin typeface="FiraGO Book" panose="020B0503050000020004" pitchFamily="34" charset="0"/>
                <a:cs typeface="FiraGO Book" panose="020B0503050000020004" pitchFamily="34" charset="0"/>
              </a:rPr>
              <a:t>Eftir</a:t>
            </a:r>
            <a:r>
              <a:rPr lang="en-GB" sz="1000">
                <a:latin typeface="FiraGO Book" panose="020B0503050000020004" pitchFamily="34" charset="0"/>
                <a:cs typeface="FiraGO Book" panose="020B0503050000020004" pitchFamily="34" charset="0"/>
              </a:rPr>
              <a:t> kl. 17 </a:t>
            </a:r>
            <a:r>
              <a:rPr lang="en-GB" sz="1000" err="1">
                <a:latin typeface="FiraGO Book" panose="020B0503050000020004" pitchFamily="34" charset="0"/>
                <a:cs typeface="FiraGO Book" panose="020B0503050000020004" pitchFamily="34" charset="0"/>
              </a:rPr>
              <a:t>virka</a:t>
            </a:r>
            <a:r>
              <a:rPr lang="en-GB" sz="1000">
                <a:latin typeface="FiraGO Book" panose="020B0503050000020004" pitchFamily="34" charset="0"/>
                <a:cs typeface="FiraGO Book" panose="020B0503050000020004" pitchFamily="34" charset="0"/>
              </a:rPr>
              <a:t> </a:t>
            </a:r>
            <a:r>
              <a:rPr lang="en-GB" sz="1000" err="1">
                <a:latin typeface="FiraGO Book" panose="020B0503050000020004" pitchFamily="34" charset="0"/>
                <a:cs typeface="FiraGO Book" panose="020B0503050000020004" pitchFamily="34" charset="0"/>
              </a:rPr>
              <a:t>daga</a:t>
            </a:r>
            <a:r>
              <a:rPr lang="en-GB" sz="1000">
                <a:latin typeface="FiraGO Book" panose="020B0503050000020004" pitchFamily="34" charset="0"/>
                <a:cs typeface="FiraGO Book" panose="020B0503050000020004" pitchFamily="34" charset="0"/>
              </a:rPr>
              <a:t> </a:t>
            </a:r>
            <a:r>
              <a:rPr lang="en-GB" sz="1000" err="1">
                <a:latin typeface="FiraGO Book" panose="020B0503050000020004" pitchFamily="34" charset="0"/>
                <a:cs typeface="FiraGO Book" panose="020B0503050000020004" pitchFamily="34" charset="0"/>
              </a:rPr>
              <a:t>til</a:t>
            </a:r>
            <a:r>
              <a:rPr lang="en-GB" sz="1000">
                <a:latin typeface="FiraGO Book" panose="020B0503050000020004" pitchFamily="34" charset="0"/>
                <a:cs typeface="FiraGO Book" panose="020B0503050000020004" pitchFamily="34" charset="0"/>
              </a:rPr>
              <a:t> kl. 08 </a:t>
            </a:r>
            <a:r>
              <a:rPr lang="en-GB" sz="1000" err="1">
                <a:latin typeface="FiraGO Book" panose="020B0503050000020004" pitchFamily="34" charset="0"/>
                <a:cs typeface="FiraGO Book" panose="020B0503050000020004" pitchFamily="34" charset="0"/>
              </a:rPr>
              <a:t>og</a:t>
            </a:r>
            <a:r>
              <a:rPr lang="en-GB" sz="1000">
                <a:latin typeface="FiraGO Book" panose="020B0503050000020004" pitchFamily="34" charset="0"/>
                <a:cs typeface="FiraGO Book" panose="020B0503050000020004" pitchFamily="34" charset="0"/>
              </a:rPr>
              <a:t> um </a:t>
            </a:r>
            <a:r>
              <a:rPr lang="en-GB" sz="1000" err="1">
                <a:latin typeface="FiraGO Book" panose="020B0503050000020004" pitchFamily="34" charset="0"/>
                <a:cs typeface="FiraGO Book" panose="020B0503050000020004" pitchFamily="34" charset="0"/>
              </a:rPr>
              <a:t>helgar</a:t>
            </a:r>
            <a:endParaRPr lang="en-GB" sz="1000">
              <a:latin typeface="FiraGO Book" panose="020B0503050000020004" pitchFamily="34" charset="0"/>
              <a:cs typeface="FiraGO Book" panose="020B0503050000020004" pitchFamily="34" charset="0"/>
            </a:endParaRPr>
          </a:p>
          <a:p>
            <a:r>
              <a:rPr lang="en-GB" sz="1000">
                <a:latin typeface="FiraGO Book" panose="020B0503050000020004" pitchFamily="34" charset="0"/>
                <a:cs typeface="FiraGO Book" panose="020B0503050000020004" pitchFamily="34" charset="0"/>
              </a:rPr>
              <a:t>• </a:t>
            </a:r>
            <a:r>
              <a:rPr lang="en-GB" sz="1000" err="1">
                <a:latin typeface="FiraGO Book" panose="020B0503050000020004" pitchFamily="34" charset="0"/>
                <a:cs typeface="FiraGO Book" panose="020B0503050000020004" pitchFamily="34" charset="0"/>
              </a:rPr>
              <a:t>Greiðist</a:t>
            </a:r>
            <a:r>
              <a:rPr lang="en-GB" sz="1000">
                <a:latin typeface="FiraGO Book" panose="020B0503050000020004" pitchFamily="34" charset="0"/>
                <a:cs typeface="FiraGO Book" panose="020B0503050000020004" pitchFamily="34" charset="0"/>
              </a:rPr>
              <a:t> </a:t>
            </a:r>
            <a:r>
              <a:rPr lang="en-GB" sz="1000" err="1">
                <a:latin typeface="FiraGO Book" panose="020B0503050000020004" pitchFamily="34" charset="0"/>
                <a:cs typeface="FiraGO Book" panose="020B0503050000020004" pitchFamily="34" charset="0"/>
              </a:rPr>
              <a:t>fyrir</a:t>
            </a:r>
            <a:r>
              <a:rPr lang="en-GB" sz="1000">
                <a:latin typeface="FiraGO Book" panose="020B0503050000020004" pitchFamily="34" charset="0"/>
                <a:cs typeface="FiraGO Book" panose="020B0503050000020004" pitchFamily="34" charset="0"/>
              </a:rPr>
              <a:t> </a:t>
            </a:r>
            <a:r>
              <a:rPr lang="en-GB" sz="1000" err="1">
                <a:latin typeface="FiraGO Book" panose="020B0503050000020004" pitchFamily="34" charset="0"/>
                <a:cs typeface="FiraGO Book" panose="020B0503050000020004" pitchFamily="34" charset="0"/>
              </a:rPr>
              <a:t>vinnu</a:t>
            </a:r>
            <a:r>
              <a:rPr lang="en-GB" sz="1000">
                <a:latin typeface="FiraGO Book" panose="020B0503050000020004" pitchFamily="34" charset="0"/>
                <a:cs typeface="FiraGO Book" panose="020B0503050000020004" pitchFamily="34" charset="0"/>
              </a:rPr>
              <a:t> </a:t>
            </a:r>
            <a:r>
              <a:rPr lang="en-GB" sz="1000" err="1">
                <a:latin typeface="FiraGO Book" panose="020B0503050000020004" pitchFamily="34" charset="0"/>
                <a:cs typeface="FiraGO Book" panose="020B0503050000020004" pitchFamily="34" charset="0"/>
              </a:rPr>
              <a:t>umfram</a:t>
            </a:r>
            <a:r>
              <a:rPr lang="en-GB" sz="1000">
                <a:latin typeface="FiraGO Book" panose="020B0503050000020004" pitchFamily="34" charset="0"/>
                <a:cs typeface="FiraGO Book" panose="020B0503050000020004" pitchFamily="34" charset="0"/>
              </a:rPr>
              <a:t> 38:55 </a:t>
            </a:r>
            <a:r>
              <a:rPr lang="en-GB" sz="1000" err="1">
                <a:latin typeface="FiraGO Book" panose="020B0503050000020004" pitchFamily="34" charset="0"/>
                <a:cs typeface="FiraGO Book" panose="020B0503050000020004" pitchFamily="34" charset="0"/>
              </a:rPr>
              <a:t>stundir</a:t>
            </a:r>
            <a:r>
              <a:rPr lang="en-GB" sz="1000">
                <a:latin typeface="FiraGO Book" panose="020B0503050000020004" pitchFamily="34" charset="0"/>
                <a:cs typeface="FiraGO Book" panose="020B0503050000020004" pitchFamily="34" charset="0"/>
              </a:rPr>
              <a:t> </a:t>
            </a:r>
            <a:r>
              <a:rPr lang="en-GB" sz="1000" err="1">
                <a:latin typeface="FiraGO Book" panose="020B0503050000020004" pitchFamily="34" charset="0"/>
                <a:cs typeface="FiraGO Book" panose="020B0503050000020004" pitchFamily="34" charset="0"/>
              </a:rPr>
              <a:t>á</a:t>
            </a:r>
            <a:r>
              <a:rPr lang="en-GB" sz="1000">
                <a:latin typeface="FiraGO Book" panose="020B0503050000020004" pitchFamily="34" charset="0"/>
                <a:cs typeface="FiraGO Book" panose="020B0503050000020004" pitchFamily="34" charset="0"/>
              </a:rPr>
              <a:t> </a:t>
            </a:r>
            <a:r>
              <a:rPr lang="en-GB" sz="1000" err="1">
                <a:latin typeface="FiraGO Book" panose="020B0503050000020004" pitchFamily="34" charset="0"/>
                <a:cs typeface="FiraGO Book" panose="020B0503050000020004" pitchFamily="34" charset="0"/>
              </a:rPr>
              <a:t>viku</a:t>
            </a:r>
            <a:endParaRPr lang="en-GB" sz="1000">
              <a:latin typeface="FiraGO Book" panose="020B0503050000020004" pitchFamily="34" charset="0"/>
              <a:cs typeface="FiraGO Book" panose="020B0503050000020004" pitchFamily="34" charset="0"/>
            </a:endParaRPr>
          </a:p>
          <a:p>
            <a:endParaRPr lang="en-IS" sz="1000">
              <a:latin typeface="FiraGO Book" panose="020B0503050000020004" pitchFamily="34" charset="0"/>
              <a:cs typeface="FiraGO Book" panose="020B0503050000020004" pitchFamily="34" charset="0"/>
            </a:endParaRPr>
          </a:p>
        </p:txBody>
      </p:sp>
    </p:spTree>
    <p:extLst>
      <p:ext uri="{BB962C8B-B14F-4D97-AF65-F5344CB8AC3E}">
        <p14:creationId xmlns:p14="http://schemas.microsoft.com/office/powerpoint/2010/main" val="648583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holding, ball&#10;&#10;Description automatically generated">
            <a:extLst>
              <a:ext uri="{FF2B5EF4-FFF2-40B4-BE49-F238E27FC236}">
                <a16:creationId xmlns:a16="http://schemas.microsoft.com/office/drawing/2014/main" id="{40CBA6B7-2CD4-5742-AD9D-819E56380EA1}"/>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2D7829D6-DECA-EA4A-88FC-AA1D3D7DFA50}"/>
              </a:ext>
            </a:extLst>
          </p:cNvPr>
          <p:cNvSpPr>
            <a:spLocks noGrp="1"/>
          </p:cNvSpPr>
          <p:nvPr>
            <p:ph type="body" sz="quarter" idx="12"/>
          </p:nvPr>
        </p:nvSpPr>
        <p:spPr>
          <a:xfrm>
            <a:off x="1088251" y="696612"/>
            <a:ext cx="2637930" cy="789927"/>
          </a:xfrm>
        </p:spPr>
        <p:txBody>
          <a:bodyPr/>
          <a:lstStyle/>
          <a:p>
            <a:r>
              <a:rPr lang="en-GB" err="1">
                <a:solidFill>
                  <a:srgbClr val="032742"/>
                </a:solidFill>
              </a:rPr>
              <a:t>Heildarmynd</a:t>
            </a:r>
            <a:endParaRPr lang="en-IS">
              <a:solidFill>
                <a:srgbClr val="032742"/>
              </a:solidFill>
            </a:endParaRPr>
          </a:p>
        </p:txBody>
      </p:sp>
      <p:graphicFrame>
        <p:nvGraphicFramePr>
          <p:cNvPr id="6" name="Table 5">
            <a:extLst>
              <a:ext uri="{FF2B5EF4-FFF2-40B4-BE49-F238E27FC236}">
                <a16:creationId xmlns:a16="http://schemas.microsoft.com/office/drawing/2014/main" id="{6BD7B481-9D0B-794A-BDCA-0D551C48CF8C}"/>
              </a:ext>
            </a:extLst>
          </p:cNvPr>
          <p:cNvGraphicFramePr>
            <a:graphicFrameLocks noGrp="1"/>
          </p:cNvGraphicFramePr>
          <p:nvPr>
            <p:extLst>
              <p:ext uri="{D42A27DB-BD31-4B8C-83A1-F6EECF244321}">
                <p14:modId xmlns:p14="http://schemas.microsoft.com/office/powerpoint/2010/main" val="4157245917"/>
              </p:ext>
            </p:extLst>
          </p:nvPr>
        </p:nvGraphicFramePr>
        <p:xfrm>
          <a:off x="4316166" y="429912"/>
          <a:ext cx="7403394" cy="6263640"/>
        </p:xfrm>
        <a:graphic>
          <a:graphicData uri="http://schemas.openxmlformats.org/drawingml/2006/table">
            <a:tbl>
              <a:tblPr firstRow="1" bandRow="1">
                <a:tableStyleId>{5940675A-B579-460E-94D1-54222C63F5DA}</a:tableStyleId>
              </a:tblPr>
              <a:tblGrid>
                <a:gridCol w="1655142">
                  <a:extLst>
                    <a:ext uri="{9D8B030D-6E8A-4147-A177-3AD203B41FA5}">
                      <a16:colId xmlns:a16="http://schemas.microsoft.com/office/drawing/2014/main" val="1570922481"/>
                    </a:ext>
                  </a:extLst>
                </a:gridCol>
                <a:gridCol w="1267472">
                  <a:extLst>
                    <a:ext uri="{9D8B030D-6E8A-4147-A177-3AD203B41FA5}">
                      <a16:colId xmlns:a16="http://schemas.microsoft.com/office/drawing/2014/main" val="2827591834"/>
                    </a:ext>
                  </a:extLst>
                </a:gridCol>
                <a:gridCol w="4480780">
                  <a:extLst>
                    <a:ext uri="{9D8B030D-6E8A-4147-A177-3AD203B41FA5}">
                      <a16:colId xmlns:a16="http://schemas.microsoft.com/office/drawing/2014/main" val="2689441837"/>
                    </a:ext>
                  </a:extLst>
                </a:gridCol>
              </a:tblGrid>
              <a:tr h="372279">
                <a:tc>
                  <a:txBody>
                    <a:bodyPr/>
                    <a:lstStyle/>
                    <a:p>
                      <a:pPr algn="l"/>
                      <a:br>
                        <a:rPr lang="en-IS" sz="1000" b="1" i="0">
                          <a:effectLst/>
                          <a:latin typeface="FiraGO SemiBold" panose="020B0503050000020004" pitchFamily="34" charset="0"/>
                          <a:cs typeface="FiraGO SemiBold" panose="020B0503050000020004" pitchFamily="34" charset="0"/>
                        </a:rPr>
                      </a:br>
                      <a:r>
                        <a:rPr lang="en-IS" sz="1000" b="1" i="0">
                          <a:effectLst/>
                          <a:latin typeface="FiraGO SemiBold" panose="020B0503050000020004" pitchFamily="34" charset="0"/>
                          <a:cs typeface="FiraGO SemiBold" panose="020B0503050000020004" pitchFamily="34" charset="0"/>
                        </a:rPr>
                        <a:t>Atriði</a:t>
                      </a:r>
                    </a:p>
                  </a:txBody>
                  <a:tcPr marL="45720" marR="45720" anchor="b">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is-IS" sz="1000" b="1" i="0" noProof="0">
                          <a:effectLst/>
                          <a:latin typeface="FiraGO SemiBold" panose="020B0503050000020004" pitchFamily="34" charset="0"/>
                          <a:cs typeface="FiraGO SemiBold" panose="020B0503050000020004" pitchFamily="34" charset="0"/>
                        </a:rPr>
                        <a:t>Núverandi samningur</a:t>
                      </a:r>
                    </a:p>
                  </a:txBody>
                  <a:tcPr marL="45720" marR="4572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000" b="1" i="0">
                          <a:effectLst/>
                          <a:latin typeface="FiraGO SemiBold" panose="020B0503050000020004" pitchFamily="34" charset="0"/>
                          <a:cs typeface="FiraGO SemiBold" panose="020B0503050000020004" pitchFamily="34" charset="0"/>
                        </a:rPr>
                        <a:t>Nýr samningur, fylgiskjal 2</a:t>
                      </a:r>
                    </a:p>
                  </a:txBody>
                  <a:tcPr marL="45720" marR="4572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8598007"/>
                  </a:ext>
                </a:extLst>
              </a:tr>
              <a:tr h="255942">
                <a:tc>
                  <a:txBody>
                    <a:bodyPr/>
                    <a:lstStyle/>
                    <a:p>
                      <a:r>
                        <a:rPr lang="en-GB" sz="1000" b="1" i="0">
                          <a:effectLst/>
                          <a:latin typeface="FiraGO SemiBold" panose="020B0503050000020004" pitchFamily="34" charset="0"/>
                          <a:cs typeface="FiraGO SemiBold" panose="020B0503050000020004" pitchFamily="34" charset="0"/>
                        </a:rPr>
                        <a:t>Mánaðarleg vinnuskylda</a:t>
                      </a:r>
                    </a:p>
                  </a:txBody>
                  <a:tcPr marL="57150" marR="57150" marT="57150" marB="57150">
                    <a:lnL w="12700" cmpd="sng">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1000">
                          <a:effectLst/>
                          <a:latin typeface="FiraGO" panose="020B0503050000020004" pitchFamily="34" charset="0"/>
                        </a:rPr>
                        <a:t>173,33 (40 per viku)</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effectLst/>
                          <a:latin typeface="FiraGO" panose="020B0503050000020004" pitchFamily="34" charset="0"/>
                        </a:rPr>
                        <a:t>156 (36 per viku)</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878619507"/>
                  </a:ext>
                </a:extLst>
              </a:tr>
              <a:tr h="255942">
                <a:tc>
                  <a:txBody>
                    <a:bodyPr/>
                    <a:lstStyle/>
                    <a:p>
                      <a:r>
                        <a:rPr lang="en-GB" sz="1000" b="1" i="0">
                          <a:effectLst/>
                          <a:latin typeface="FiraGO SemiBold" panose="020B0503050000020004" pitchFamily="34" charset="0"/>
                          <a:cs typeface="FiraGO SemiBold" panose="020B0503050000020004" pitchFamily="34" charset="0"/>
                        </a:rPr>
                        <a:t>Helgidagafrí og bæting</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1000">
                          <a:effectLst/>
                          <a:latin typeface="FiraGO" panose="020B0503050000020004" pitchFamily="34" charset="0"/>
                        </a:rPr>
                        <a:t>Í boði</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effectLst/>
                          <a:latin typeface="FiraGO" panose="020B0503050000020004" pitchFamily="34" charset="0"/>
                        </a:rPr>
                        <a:t>Vinnuskil til jafns við dagvinnumenn </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297422774"/>
                  </a:ext>
                </a:extLst>
              </a:tr>
              <a:tr h="255942">
                <a:tc>
                  <a:txBody>
                    <a:bodyPr/>
                    <a:lstStyle/>
                    <a:p>
                      <a:r>
                        <a:rPr lang="en-GB" sz="1000" b="1" i="0">
                          <a:effectLst/>
                          <a:latin typeface="FiraGO SemiBold" panose="020B0503050000020004" pitchFamily="34" charset="0"/>
                          <a:cs typeface="FiraGO SemiBold" panose="020B0503050000020004" pitchFamily="34" charset="0"/>
                        </a:rPr>
                        <a:t>Dagvinnuhlutfall</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1000">
                          <a:effectLst/>
                          <a:latin typeface="FiraGO" panose="020B0503050000020004" pitchFamily="34" charset="0"/>
                        </a:rPr>
                        <a:t>0,615%</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1000">
                          <a:effectLst/>
                          <a:latin typeface="FiraGO" panose="020B0503050000020004" pitchFamily="34" charset="0"/>
                        </a:rPr>
                        <a:t>0,632%</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900513929"/>
                  </a:ext>
                </a:extLst>
              </a:tr>
              <a:tr h="953965">
                <a:tc>
                  <a:txBody>
                    <a:bodyPr/>
                    <a:lstStyle/>
                    <a:p>
                      <a:r>
                        <a:rPr lang="en-GB" sz="1000" b="1" i="0">
                          <a:effectLst/>
                          <a:latin typeface="FiraGO SemiBold" panose="020B0503050000020004" pitchFamily="34" charset="0"/>
                          <a:cs typeface="FiraGO SemiBold" panose="020B0503050000020004" pitchFamily="34" charset="0"/>
                        </a:rPr>
                        <a:t>Vaktaálag</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1000">
                          <a:effectLst/>
                          <a:latin typeface="FiraGO" panose="020B0503050000020004" pitchFamily="34" charset="0"/>
                        </a:rPr>
                        <a:t>33,33%</a:t>
                      </a:r>
                      <a:br>
                        <a:rPr lang="en-IS" sz="1000">
                          <a:effectLst/>
                          <a:latin typeface="FiraGO" panose="020B0503050000020004" pitchFamily="34" charset="0"/>
                        </a:rPr>
                      </a:br>
                      <a:r>
                        <a:rPr lang="en-IS" sz="1000">
                          <a:effectLst/>
                          <a:latin typeface="FiraGO" panose="020B0503050000020004" pitchFamily="34" charset="0"/>
                        </a:rPr>
                        <a:t>55%</a:t>
                      </a:r>
                      <a:br>
                        <a:rPr lang="en-IS" sz="1000">
                          <a:effectLst/>
                          <a:latin typeface="FiraGO" panose="020B0503050000020004" pitchFamily="34" charset="0"/>
                        </a:rPr>
                      </a:br>
                      <a:r>
                        <a:rPr lang="en-IS" sz="1000">
                          <a:effectLst/>
                          <a:latin typeface="FiraGO" panose="020B0503050000020004" pitchFamily="34" charset="0"/>
                        </a:rPr>
                        <a:t>90%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1000">
                          <a:effectLst/>
                          <a:latin typeface="FiraGO" panose="020B0503050000020004" pitchFamily="34" charset="0"/>
                        </a:rPr>
                        <a:t>33,33%</a:t>
                      </a:r>
                      <a:br>
                        <a:rPr lang="en-IS" sz="1000">
                          <a:effectLst/>
                          <a:latin typeface="FiraGO" panose="020B0503050000020004" pitchFamily="34" charset="0"/>
                        </a:rPr>
                      </a:br>
                      <a:r>
                        <a:rPr lang="en-IS" sz="1000">
                          <a:effectLst/>
                          <a:latin typeface="FiraGO" panose="020B0503050000020004" pitchFamily="34" charset="0"/>
                        </a:rPr>
                        <a:t>55%</a:t>
                      </a:r>
                      <a:br>
                        <a:rPr lang="en-IS" sz="1000">
                          <a:effectLst/>
                          <a:latin typeface="FiraGO" panose="020B0503050000020004" pitchFamily="34" charset="0"/>
                        </a:rPr>
                      </a:br>
                      <a:r>
                        <a:rPr lang="en-IS" sz="1000">
                          <a:effectLst/>
                          <a:latin typeface="FiraGO" panose="020B0503050000020004" pitchFamily="34" charset="0"/>
                        </a:rPr>
                        <a:t>65%</a:t>
                      </a:r>
                      <a:br>
                        <a:rPr lang="en-IS" sz="1000">
                          <a:effectLst/>
                          <a:latin typeface="FiraGO" panose="020B0503050000020004" pitchFamily="34" charset="0"/>
                        </a:rPr>
                      </a:br>
                      <a:r>
                        <a:rPr lang="en-IS" sz="1000">
                          <a:effectLst/>
                          <a:latin typeface="FiraGO" panose="020B0503050000020004" pitchFamily="34" charset="0"/>
                        </a:rPr>
                        <a:t>75%</a:t>
                      </a:r>
                      <a:br>
                        <a:rPr lang="en-IS" sz="1000">
                          <a:effectLst/>
                          <a:latin typeface="FiraGO" panose="020B0503050000020004" pitchFamily="34" charset="0"/>
                        </a:rPr>
                      </a:br>
                      <a:r>
                        <a:rPr lang="en-IS" sz="1000">
                          <a:effectLst/>
                          <a:latin typeface="FiraGO" panose="020B0503050000020004" pitchFamily="34" charset="0"/>
                        </a:rPr>
                        <a:t>90%</a:t>
                      </a:r>
                      <a:br>
                        <a:rPr lang="en-IS" sz="1000">
                          <a:effectLst/>
                          <a:latin typeface="FiraGO" panose="020B0503050000020004" pitchFamily="34" charset="0"/>
                        </a:rPr>
                      </a:br>
                      <a:r>
                        <a:rPr lang="en-IS" sz="1000">
                          <a:effectLst/>
                          <a:latin typeface="FiraGO" panose="020B0503050000020004" pitchFamily="34" charset="0"/>
                        </a:rPr>
                        <a:t>120%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4222815684"/>
                  </a:ext>
                </a:extLst>
              </a:tr>
              <a:tr h="674756">
                <a:tc>
                  <a:txBody>
                    <a:bodyPr/>
                    <a:lstStyle/>
                    <a:p>
                      <a:r>
                        <a:rPr lang="en-GB" sz="1000" b="1" i="0">
                          <a:effectLst/>
                          <a:latin typeface="FiraGO SemiBold" panose="020B0503050000020004" pitchFamily="34" charset="0"/>
                          <a:cs typeface="FiraGO SemiBold" panose="020B0503050000020004" pitchFamily="34" charset="0"/>
                        </a:rPr>
                        <a:t>Bakvaktaálag</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1000">
                          <a:effectLst/>
                          <a:latin typeface="FiraGO" panose="020B0503050000020004" pitchFamily="34" charset="0"/>
                        </a:rPr>
                        <a:t>33,33%</a:t>
                      </a:r>
                      <a:br>
                        <a:rPr lang="en-IS" sz="1000">
                          <a:effectLst/>
                          <a:latin typeface="FiraGO" panose="020B0503050000020004" pitchFamily="34" charset="0"/>
                        </a:rPr>
                      </a:br>
                      <a:r>
                        <a:rPr lang="en-IS" sz="1000">
                          <a:effectLst/>
                          <a:latin typeface="FiraGO" panose="020B0503050000020004" pitchFamily="34" charset="0"/>
                        </a:rPr>
                        <a:t>45%</a:t>
                      </a:r>
                      <a:br>
                        <a:rPr lang="en-IS" sz="1000">
                          <a:effectLst/>
                          <a:latin typeface="FiraGO" panose="020B0503050000020004" pitchFamily="34" charset="0"/>
                        </a:rPr>
                      </a:br>
                      <a:r>
                        <a:rPr lang="en-IS" sz="1000">
                          <a:effectLst/>
                          <a:latin typeface="FiraGO" panose="020B0503050000020004" pitchFamily="34" charset="0"/>
                        </a:rPr>
                        <a:t>90%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1000">
                          <a:effectLst/>
                          <a:latin typeface="FiraGO" panose="020B0503050000020004" pitchFamily="34" charset="0"/>
                        </a:rPr>
                        <a:t>33,33%</a:t>
                      </a:r>
                      <a:br>
                        <a:rPr lang="en-IS" sz="1000">
                          <a:effectLst/>
                          <a:latin typeface="FiraGO" panose="020B0503050000020004" pitchFamily="34" charset="0"/>
                        </a:rPr>
                      </a:br>
                      <a:r>
                        <a:rPr lang="en-IS" sz="1000">
                          <a:effectLst/>
                          <a:latin typeface="FiraGO" panose="020B0503050000020004" pitchFamily="34" charset="0"/>
                        </a:rPr>
                        <a:t>45%</a:t>
                      </a:r>
                      <a:br>
                        <a:rPr lang="en-IS" sz="1000">
                          <a:effectLst/>
                          <a:latin typeface="FiraGO" panose="020B0503050000020004" pitchFamily="34" charset="0"/>
                        </a:rPr>
                      </a:br>
                      <a:r>
                        <a:rPr lang="en-IS" sz="1000">
                          <a:effectLst/>
                          <a:latin typeface="FiraGO" panose="020B0503050000020004" pitchFamily="34" charset="0"/>
                        </a:rPr>
                        <a:t>90%</a:t>
                      </a:r>
                      <a:br>
                        <a:rPr lang="en-IS" sz="1000">
                          <a:effectLst/>
                          <a:latin typeface="FiraGO" panose="020B0503050000020004" pitchFamily="34" charset="0"/>
                        </a:rPr>
                      </a:br>
                      <a:r>
                        <a:rPr lang="en-IS" sz="1000">
                          <a:effectLst/>
                          <a:latin typeface="FiraGO" panose="020B0503050000020004" pitchFamily="34" charset="0"/>
                        </a:rPr>
                        <a:t>120%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607536693"/>
                  </a:ext>
                </a:extLst>
              </a:tr>
              <a:tr h="674756">
                <a:tc>
                  <a:txBody>
                    <a:bodyPr/>
                    <a:lstStyle/>
                    <a:p>
                      <a:r>
                        <a:rPr lang="en-GB" sz="1000" b="1" i="0">
                          <a:effectLst/>
                          <a:latin typeface="FiraGO SemiBold" panose="020B0503050000020004" pitchFamily="34" charset="0"/>
                          <a:cs typeface="FiraGO SemiBold" panose="020B0503050000020004" pitchFamily="34" charset="0"/>
                        </a:rPr>
                        <a:t>Vægi vinnuskyldustunda</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1000">
                          <a:effectLst/>
                          <a:latin typeface="FiraGO" panose="020B0503050000020004" pitchFamily="34" charset="0"/>
                        </a:rPr>
                        <a:t>Engar</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effectLst/>
                          <a:latin typeface="FiraGO" panose="020B0503050000020004" pitchFamily="34" charset="0"/>
                        </a:rPr>
                        <a:t>1,05 - á sama tíma og 33,33% og 55% álag</a:t>
                      </a:r>
                      <a:br>
                        <a:rPr lang="en-GB" sz="1000">
                          <a:effectLst/>
                          <a:latin typeface="FiraGO" panose="020B0503050000020004" pitchFamily="34" charset="0"/>
                        </a:rPr>
                      </a:br>
                      <a:r>
                        <a:rPr lang="en-GB" sz="1000">
                          <a:effectLst/>
                          <a:latin typeface="FiraGO" panose="020B0503050000020004" pitchFamily="34" charset="0"/>
                        </a:rPr>
                        <a:t>1,2 - á sama tíma og 65%, 75%, </a:t>
                      </a:r>
                    </a:p>
                    <a:p>
                      <a:r>
                        <a:rPr lang="en-GB" sz="1000">
                          <a:effectLst/>
                          <a:latin typeface="FiraGO" panose="020B0503050000020004" pitchFamily="34" charset="0"/>
                        </a:rPr>
                        <a:t>90% álag fylgir tímum sólarhrings </a:t>
                      </a:r>
                    </a:p>
                    <a:p>
                      <a:r>
                        <a:rPr lang="en-GB" sz="1000">
                          <a:effectLst/>
                          <a:latin typeface="FiraGO" panose="020B0503050000020004" pitchFamily="34" charset="0"/>
                        </a:rPr>
                        <a:t>120% álag fylgir vægi 1,2</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6422104"/>
                  </a:ext>
                </a:extLst>
              </a:tr>
              <a:tr h="255942">
                <a:tc>
                  <a:txBody>
                    <a:bodyPr/>
                    <a:lstStyle/>
                    <a:p>
                      <a:r>
                        <a:rPr lang="en-GB" sz="1000" b="1" i="0">
                          <a:effectLst/>
                          <a:latin typeface="FiraGO SemiBold" panose="020B0503050000020004" pitchFamily="34" charset="0"/>
                          <a:cs typeface="FiraGO SemiBold" panose="020B0503050000020004" pitchFamily="34" charset="0"/>
                        </a:rPr>
                        <a:t>Gólf á vinnuskyldu</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1000">
                          <a:effectLst/>
                          <a:latin typeface="FiraGO" panose="020B0503050000020004" pitchFamily="34" charset="0"/>
                        </a:rPr>
                        <a:t>40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1000">
                          <a:effectLst/>
                          <a:latin typeface="FiraGO" panose="020B0503050000020004" pitchFamily="34" charset="0"/>
                        </a:rPr>
                        <a:t>32</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8769595"/>
                  </a:ext>
                </a:extLst>
              </a:tr>
              <a:tr h="255942">
                <a:tc>
                  <a:txBody>
                    <a:bodyPr/>
                    <a:lstStyle/>
                    <a:p>
                      <a:r>
                        <a:rPr lang="en-GB" sz="1000" b="1" i="0">
                          <a:effectLst/>
                          <a:latin typeface="FiraGO SemiBold" panose="020B0503050000020004" pitchFamily="34" charset="0"/>
                          <a:cs typeface="FiraGO SemiBold" panose="020B0503050000020004" pitchFamily="34" charset="0"/>
                        </a:rPr>
                        <a:t>Vaktahvati</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1000">
                          <a:effectLst/>
                          <a:latin typeface="FiraGO" panose="020B0503050000020004" pitchFamily="34" charset="0"/>
                        </a:rPr>
                        <a:t>Ekki í samningi</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1000">
                          <a:effectLst/>
                          <a:latin typeface="FiraGO" panose="020B0503050000020004" pitchFamily="34" charset="0"/>
                        </a:rPr>
                        <a:t>0-12,5%</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32353472"/>
                  </a:ext>
                </a:extLst>
              </a:tr>
              <a:tr h="535151">
                <a:tc>
                  <a:txBody>
                    <a:bodyPr/>
                    <a:lstStyle/>
                    <a:p>
                      <a:r>
                        <a:rPr lang="en-GB" sz="1000" b="1" i="0">
                          <a:effectLst/>
                          <a:latin typeface="FiraGO SemiBold" panose="020B0503050000020004" pitchFamily="34" charset="0"/>
                          <a:cs typeface="FiraGO SemiBold" panose="020B0503050000020004" pitchFamily="34" charset="0"/>
                        </a:rPr>
                        <a:t>Yfirvinna</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1000">
                          <a:effectLst/>
                          <a:latin typeface="FiraGO" panose="020B0503050000020004" pitchFamily="34" charset="0"/>
                        </a:rPr>
                        <a:t>1,0385%</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effectLst/>
                          <a:latin typeface="FiraGO" panose="020B0503050000020004" pitchFamily="34" charset="0"/>
                        </a:rPr>
                        <a:t>Tvískipt:</a:t>
                      </a:r>
                      <a:br>
                        <a:rPr lang="en-GB" sz="1000">
                          <a:effectLst/>
                          <a:latin typeface="FiraGO" panose="020B0503050000020004" pitchFamily="34" charset="0"/>
                        </a:rPr>
                      </a:br>
                      <a:r>
                        <a:rPr lang="en-GB" sz="1000">
                          <a:effectLst/>
                          <a:latin typeface="FiraGO" panose="020B0503050000020004" pitchFamily="34" charset="0"/>
                        </a:rPr>
                        <a:t>0,9385% á milli kl. 08:00-17:00 virka daga upp að 38,92 stundum</a:t>
                      </a:r>
                      <a:br>
                        <a:rPr lang="en-GB" sz="1000">
                          <a:effectLst/>
                          <a:latin typeface="FiraGO" panose="020B0503050000020004" pitchFamily="34" charset="0"/>
                        </a:rPr>
                      </a:br>
                      <a:r>
                        <a:rPr lang="en-GB" sz="1000">
                          <a:effectLst/>
                          <a:latin typeface="FiraGO" panose="020B0503050000020004" pitchFamily="34" charset="0"/>
                        </a:rPr>
                        <a:t>1,0385% á milli kl. 17:00-08:00 virka daga, um helgar og eftir 38,92 stunda vinnuskil</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597690426"/>
                  </a:ext>
                </a:extLst>
              </a:tr>
              <a:tr h="255942">
                <a:tc>
                  <a:txBody>
                    <a:bodyPr/>
                    <a:lstStyle/>
                    <a:p>
                      <a:r>
                        <a:rPr lang="en-GB" sz="1000" b="1" i="0">
                          <a:effectLst/>
                          <a:latin typeface="FiraGO SemiBold" panose="020B0503050000020004" pitchFamily="34" charset="0"/>
                          <a:cs typeface="FiraGO SemiBold" panose="020B0503050000020004" pitchFamily="34" charset="0"/>
                        </a:rPr>
                        <a:t>Kaffitímar per vakt</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1000">
                          <a:effectLst/>
                          <a:latin typeface="FiraGO" panose="020B0503050000020004" pitchFamily="34" charset="0"/>
                        </a:rPr>
                        <a:t>0,42 (25 mín)</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1000">
                          <a:effectLst/>
                          <a:latin typeface="FiraGO" panose="020B0503050000020004" pitchFamily="34" charset="0"/>
                        </a:rPr>
                        <a:t>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330750410"/>
                  </a:ext>
                </a:extLst>
              </a:tr>
              <a:tr h="255942">
                <a:tc>
                  <a:txBody>
                    <a:bodyPr/>
                    <a:lstStyle/>
                    <a:p>
                      <a:r>
                        <a:rPr lang="en-GB" sz="1000" b="1" i="0">
                          <a:effectLst/>
                          <a:latin typeface="FiraGO SemiBold" panose="020B0503050000020004" pitchFamily="34" charset="0"/>
                          <a:cs typeface="FiraGO SemiBold" panose="020B0503050000020004" pitchFamily="34" charset="0"/>
                        </a:rPr>
                        <a:t>Kaffitímar per klst í yfirvinnu</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1000">
                          <a:effectLst/>
                          <a:latin typeface="FiraGO" panose="020B0503050000020004" pitchFamily="34" charset="0"/>
                        </a:rPr>
                        <a:t>0,10 (12 mín)</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1000">
                          <a:effectLst/>
                          <a:latin typeface="FiraGO" panose="020B0503050000020004" pitchFamily="34" charset="0"/>
                        </a:rPr>
                        <a:t>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349988208"/>
                  </a:ext>
                </a:extLst>
              </a:tr>
              <a:tr h="255942">
                <a:tc>
                  <a:txBody>
                    <a:bodyPr/>
                    <a:lstStyle/>
                    <a:p>
                      <a:r>
                        <a:rPr lang="en-GB" sz="1000" b="1" i="0">
                          <a:effectLst/>
                          <a:latin typeface="FiraGO SemiBold" panose="020B0503050000020004" pitchFamily="34" charset="0"/>
                          <a:cs typeface="FiraGO SemiBold" panose="020B0503050000020004" pitchFamily="34" charset="0"/>
                        </a:rPr>
                        <a:t>Aukatímar &lt;sólarhringur</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1000">
                          <a:effectLst/>
                          <a:latin typeface="FiraGO" panose="020B0503050000020004" pitchFamily="34" charset="0"/>
                        </a:rPr>
                        <a:t>3 klst. í yfirvinnu</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effectLst/>
                          <a:latin typeface="FiraGO" panose="020B0503050000020004" pitchFamily="34" charset="0"/>
                        </a:rPr>
                        <a:t>Breytingargjald 2% af mánaðarlaunum</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286018002"/>
                  </a:ext>
                </a:extLst>
              </a:tr>
              <a:tr h="255942">
                <a:tc>
                  <a:txBody>
                    <a:bodyPr/>
                    <a:lstStyle/>
                    <a:p>
                      <a:r>
                        <a:rPr lang="en-GB" sz="1000" b="1" i="0">
                          <a:effectLst/>
                          <a:latin typeface="FiraGO SemiBold" panose="020B0503050000020004" pitchFamily="34" charset="0"/>
                          <a:cs typeface="FiraGO SemiBold" panose="020B0503050000020004" pitchFamily="34" charset="0"/>
                        </a:rPr>
                        <a:t>Aukatímar &lt;vika</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1000">
                          <a:effectLst/>
                          <a:latin typeface="FiraGO" panose="020B0503050000020004" pitchFamily="34" charset="0"/>
                        </a:rPr>
                        <a:t>2 klst. í yfirvinnu</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effectLst/>
                          <a:latin typeface="FiraGO" panose="020B0503050000020004" pitchFamily="34" charset="0"/>
                        </a:rPr>
                        <a:t>Breytingargjald 1,3% af mánaðarlaunum</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757226776"/>
                  </a:ext>
                </a:extLst>
              </a:tr>
              <a:tr h="395546">
                <a:tc>
                  <a:txBody>
                    <a:bodyPr/>
                    <a:lstStyle/>
                    <a:p>
                      <a:r>
                        <a:rPr lang="en-GB" sz="1000" b="1" i="0">
                          <a:effectLst/>
                          <a:latin typeface="FiraGO SemiBold" panose="020B0503050000020004" pitchFamily="34" charset="0"/>
                          <a:cs typeface="FiraGO SemiBold" panose="020B0503050000020004" pitchFamily="34" charset="0"/>
                        </a:rPr>
                        <a:t>Refsitímar /aukatímar vegna yfirvinnuvakta</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1000">
                          <a:effectLst/>
                          <a:latin typeface="FiraGO" panose="020B0503050000020004" pitchFamily="34" charset="0"/>
                        </a:rPr>
                        <a:t>2 klst. í yfirvinnu</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effectLst/>
                          <a:latin typeface="FiraGO" panose="020B0503050000020004" pitchFamily="34" charset="0"/>
                        </a:rPr>
                        <a:t>Breytingargjald 1,3% af mánaðarlaunum</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363196601"/>
                  </a:ext>
                </a:extLst>
              </a:tr>
            </a:tbl>
          </a:graphicData>
        </a:graphic>
      </p:graphicFrame>
    </p:spTree>
    <p:extLst>
      <p:ext uri="{BB962C8B-B14F-4D97-AF65-F5344CB8AC3E}">
        <p14:creationId xmlns:p14="http://schemas.microsoft.com/office/powerpoint/2010/main" val="73419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0468D-91E8-4F9B-A3F5-DDE81B130E1A}"/>
              </a:ext>
            </a:extLst>
          </p:cNvPr>
          <p:cNvSpPr>
            <a:spLocks noGrp="1"/>
          </p:cNvSpPr>
          <p:nvPr>
            <p:ph type="body" sz="quarter" idx="10"/>
          </p:nvPr>
        </p:nvSpPr>
        <p:spPr/>
        <p:txBody>
          <a:bodyPr lIns="91440" tIns="45720" rIns="91440" bIns="45720" anchor="t"/>
          <a:lstStyle/>
          <a:p>
            <a:r>
              <a:rPr lang="en-GB">
                <a:latin typeface="FiraGO SemiBold"/>
              </a:rPr>
              <a:t>Ferillinn</a:t>
            </a:r>
            <a:endParaRPr lang="en-GB"/>
          </a:p>
        </p:txBody>
      </p:sp>
    </p:spTree>
    <p:extLst>
      <p:ext uri="{BB962C8B-B14F-4D97-AF65-F5344CB8AC3E}">
        <p14:creationId xmlns:p14="http://schemas.microsoft.com/office/powerpoint/2010/main" val="3635879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E04D709-F6DD-471A-88D6-AC106B80DE89}"/>
              </a:ext>
            </a:extLst>
          </p:cNvPr>
          <p:cNvSpPr>
            <a:spLocks noGrp="1"/>
          </p:cNvSpPr>
          <p:nvPr>
            <p:ph type="body" sz="quarter" idx="12"/>
          </p:nvPr>
        </p:nvSpPr>
        <p:spPr>
          <a:xfrm>
            <a:off x="1145226" y="509051"/>
            <a:ext cx="9901547" cy="789927"/>
          </a:xfrm>
        </p:spPr>
        <p:txBody>
          <a:bodyPr/>
          <a:lstStyle/>
          <a:p>
            <a:r>
              <a:rPr lang="is-IS">
                <a:solidFill>
                  <a:srgbClr val="032742"/>
                </a:solidFill>
              </a:rPr>
              <a:t>Forsendur betri vinnutíma í vaktavinnu</a:t>
            </a:r>
          </a:p>
        </p:txBody>
      </p:sp>
      <p:sp>
        <p:nvSpPr>
          <p:cNvPr id="3" name="Textastaðgengill 2">
            <a:extLst>
              <a:ext uri="{FF2B5EF4-FFF2-40B4-BE49-F238E27FC236}">
                <a16:creationId xmlns:a16="http://schemas.microsoft.com/office/drawing/2014/main" id="{CA3BE072-586F-4A94-8F7B-D2EC3EB57BD0}"/>
              </a:ext>
            </a:extLst>
          </p:cNvPr>
          <p:cNvSpPr>
            <a:spLocks noGrp="1"/>
          </p:cNvSpPr>
          <p:nvPr>
            <p:ph type="body" sz="quarter" idx="13"/>
          </p:nvPr>
        </p:nvSpPr>
        <p:spPr>
          <a:xfrm>
            <a:off x="6730154" y="1898452"/>
            <a:ext cx="4994787" cy="4592638"/>
          </a:xfrm>
        </p:spPr>
        <p:txBody>
          <a:bodyPr/>
          <a:lstStyle/>
          <a:p>
            <a:pPr algn="just" fontAlgn="base"/>
            <a:endParaRPr lang="is-IS" sz="2000">
              <a:solidFill>
                <a:srgbClr val="000000"/>
              </a:solidFill>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ü"/>
            </a:pPr>
            <a:r>
              <a:rPr lang="is-IS" sz="2000">
                <a:solidFill>
                  <a:srgbClr val="000000"/>
                </a:solidFill>
                <a:latin typeface="Arial" panose="020B0604020202020204" pitchFamily="34" charset="0"/>
                <a:cs typeface="Arial" panose="020B0604020202020204" pitchFamily="34" charset="0"/>
              </a:rPr>
              <a:t>Starfsfólk í hlutastarfi á rétt á að hækka starfshlutfall </a:t>
            </a:r>
          </a:p>
          <a:p>
            <a:pPr lvl="1" algn="just" fontAlgn="base"/>
            <a:endParaRPr lang="is-IS" sz="2000" i="0" noProof="1">
              <a:solidFill>
                <a:srgbClr val="000000"/>
              </a:solidFill>
              <a:effectLst/>
              <a:latin typeface="Arial" panose="020B0604020202020204" pitchFamily="34" charset="0"/>
              <a:cs typeface="Arial" panose="020B0604020202020204" pitchFamily="34" charset="0"/>
            </a:endParaRPr>
          </a:p>
          <a:p>
            <a:pPr marL="285750" indent="-285750" algn="just" rtl="0" fontAlgn="base">
              <a:buFont typeface="Wingdings" panose="05000000000000000000" pitchFamily="2" charset="2"/>
              <a:buChar char="ü"/>
            </a:pPr>
            <a:r>
              <a:rPr lang="is-IS" sz="2000" i="0" noProof="1">
                <a:solidFill>
                  <a:srgbClr val="000000"/>
                </a:solidFill>
                <a:effectLst/>
                <a:latin typeface="Arial" panose="020B0604020202020204" pitchFamily="34" charset="0"/>
                <a:cs typeface="Arial" panose="020B0604020202020204" pitchFamily="34" charset="0"/>
              </a:rPr>
              <a:t>Kostnaður vegna yfirvinnu lækki </a:t>
            </a:r>
          </a:p>
          <a:p>
            <a:pPr algn="just" rtl="0" fontAlgn="base"/>
            <a:endParaRPr lang="is-IS" sz="2000" i="0" noProof="1">
              <a:solidFill>
                <a:srgbClr val="000000"/>
              </a:solidFill>
              <a:effectLst/>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ü"/>
            </a:pPr>
            <a:r>
              <a:rPr lang="is-IS" sz="2000">
                <a:solidFill>
                  <a:srgbClr val="000000"/>
                </a:solidFill>
                <a:latin typeface="Arial" panose="020B0604020202020204" pitchFamily="34" charset="0"/>
                <a:cs typeface="Arial" panose="020B0604020202020204" pitchFamily="34" charset="0"/>
              </a:rPr>
              <a:t>Umbótasamtal</a:t>
            </a:r>
          </a:p>
          <a:p>
            <a:pPr algn="just" rtl="0" fontAlgn="base"/>
            <a:endParaRPr lang="is-IS" sz="2000" i="0" noProof="1">
              <a:solidFill>
                <a:srgbClr val="000000"/>
              </a:solidFill>
              <a:effectLst/>
              <a:latin typeface="Arial" panose="020B0604020202020204" pitchFamily="34" charset="0"/>
              <a:cs typeface="Arial" panose="020B0604020202020204" pitchFamily="34" charset="0"/>
            </a:endParaRPr>
          </a:p>
          <a:p>
            <a:endParaRPr lang="is-IS"/>
          </a:p>
        </p:txBody>
      </p:sp>
      <p:pic>
        <p:nvPicPr>
          <p:cNvPr id="5" name="Mynd 4" descr="Mynd sem inniheldur einstaklingur, kona, stendur, uppstilling&#10;&#10;Lýsing sjálfkrafa búin til">
            <a:extLst>
              <a:ext uri="{FF2B5EF4-FFF2-40B4-BE49-F238E27FC236}">
                <a16:creationId xmlns:a16="http://schemas.microsoft.com/office/drawing/2014/main" id="{41256802-98FB-473B-BC6D-BD7A0BE1FFD5}"/>
              </a:ext>
            </a:extLst>
          </p:cNvPr>
          <p:cNvPicPr>
            <a:picLocks noChangeAspect="1"/>
          </p:cNvPicPr>
          <p:nvPr/>
        </p:nvPicPr>
        <p:blipFill>
          <a:blip r:embed="rId2"/>
          <a:stretch>
            <a:fillRect/>
          </a:stretch>
        </p:blipFill>
        <p:spPr>
          <a:xfrm>
            <a:off x="145398" y="241074"/>
            <a:ext cx="6727570" cy="6727570"/>
          </a:xfrm>
          <a:prstGeom prst="rect">
            <a:avLst/>
          </a:prstGeom>
        </p:spPr>
      </p:pic>
    </p:spTree>
    <p:extLst>
      <p:ext uri="{BB962C8B-B14F-4D97-AF65-F5344CB8AC3E}">
        <p14:creationId xmlns:p14="http://schemas.microsoft.com/office/powerpoint/2010/main" val="188627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E77E663-AEED-47DC-A5BD-F6132EE58437}"/>
              </a:ext>
            </a:extLst>
          </p:cNvPr>
          <p:cNvSpPr>
            <a:spLocks noGrp="1"/>
          </p:cNvSpPr>
          <p:nvPr>
            <p:ph type="body" sz="quarter" idx="12"/>
          </p:nvPr>
        </p:nvSpPr>
        <p:spPr>
          <a:xfrm>
            <a:off x="724039" y="515665"/>
            <a:ext cx="9901547" cy="789927"/>
          </a:xfrm>
        </p:spPr>
        <p:txBody>
          <a:bodyPr/>
          <a:lstStyle/>
          <a:p>
            <a:r>
              <a:rPr lang="is-IS">
                <a:solidFill>
                  <a:schemeClr val="tx1"/>
                </a:solidFill>
              </a:rPr>
              <a:t>Forgangsröðun hagsmuna</a:t>
            </a:r>
          </a:p>
        </p:txBody>
      </p:sp>
      <p:graphicFrame>
        <p:nvGraphicFramePr>
          <p:cNvPr id="4" name="Línurit 3">
            <a:extLst>
              <a:ext uri="{FF2B5EF4-FFF2-40B4-BE49-F238E27FC236}">
                <a16:creationId xmlns:a16="http://schemas.microsoft.com/office/drawing/2014/main" id="{85B675F5-7220-4F58-8418-5EBC79118F74}"/>
              </a:ext>
            </a:extLst>
          </p:cNvPr>
          <p:cNvGraphicFramePr/>
          <p:nvPr/>
        </p:nvGraphicFramePr>
        <p:xfrm>
          <a:off x="347980" y="133594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Mynd 5" descr="Mynd sem inniheldur stendur, heldur, uppstilling, brimbretti&#10;&#10;Lýsing sjálfkrafa búin til">
            <a:extLst>
              <a:ext uri="{FF2B5EF4-FFF2-40B4-BE49-F238E27FC236}">
                <a16:creationId xmlns:a16="http://schemas.microsoft.com/office/drawing/2014/main" id="{DFDF3ACC-EC47-4731-B679-687B2FB67C14}"/>
              </a:ext>
            </a:extLst>
          </p:cNvPr>
          <p:cNvPicPr>
            <a:picLocks noChangeAspect="1"/>
          </p:cNvPicPr>
          <p:nvPr/>
        </p:nvPicPr>
        <p:blipFill rotWithShape="1">
          <a:blip r:embed="rId7"/>
          <a:srcRect l="19304" r="21238"/>
          <a:stretch/>
        </p:blipFill>
        <p:spPr>
          <a:xfrm>
            <a:off x="8369300" y="910628"/>
            <a:ext cx="3474720" cy="5843981"/>
          </a:xfrm>
          <a:prstGeom prst="rect">
            <a:avLst/>
          </a:prstGeom>
        </p:spPr>
      </p:pic>
    </p:spTree>
    <p:extLst>
      <p:ext uri="{BB962C8B-B14F-4D97-AF65-F5344CB8AC3E}">
        <p14:creationId xmlns:p14="http://schemas.microsoft.com/office/powerpoint/2010/main" val="1520046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F73AA2C-C17A-448D-AA5F-95C71DC35B54}"/>
              </a:ext>
            </a:extLst>
          </p:cNvPr>
          <p:cNvSpPr>
            <a:spLocks noGrp="1"/>
          </p:cNvSpPr>
          <p:nvPr>
            <p:ph type="body" sz="quarter" idx="12"/>
          </p:nvPr>
        </p:nvSpPr>
        <p:spPr>
          <a:xfrm>
            <a:off x="1276079" y="461557"/>
            <a:ext cx="10103953" cy="789927"/>
          </a:xfrm>
        </p:spPr>
        <p:txBody>
          <a:bodyPr/>
          <a:lstStyle/>
          <a:p>
            <a:r>
              <a:rPr lang="is-IS">
                <a:solidFill>
                  <a:srgbClr val="032742"/>
                </a:solidFill>
                <a:hlinkClick r:id="rId2">
                  <a:extLst>
                    <a:ext uri="{A12FA001-AC4F-418D-AE19-62706E023703}">
                      <ahyp:hlinkClr xmlns:ahyp="http://schemas.microsoft.com/office/drawing/2018/hyperlinkcolor" val="tx"/>
                    </a:ext>
                  </a:extLst>
                </a:hlinkClick>
              </a:rPr>
              <a:t>Ferill við innleiðingu betri vinnutíma í vaktavinnu</a:t>
            </a:r>
            <a:endParaRPr lang="is-IS">
              <a:solidFill>
                <a:srgbClr val="032742"/>
              </a:solidFill>
            </a:endParaRPr>
          </a:p>
        </p:txBody>
      </p:sp>
      <p:pic>
        <p:nvPicPr>
          <p:cNvPr id="5" name="Mynd 4">
            <a:extLst>
              <a:ext uri="{FF2B5EF4-FFF2-40B4-BE49-F238E27FC236}">
                <a16:creationId xmlns:a16="http://schemas.microsoft.com/office/drawing/2014/main" id="{EFD2968F-D6DA-48CC-8F87-08DBDF459E47}"/>
              </a:ext>
            </a:extLst>
          </p:cNvPr>
          <p:cNvPicPr>
            <a:picLocks noChangeAspect="1"/>
          </p:cNvPicPr>
          <p:nvPr/>
        </p:nvPicPr>
        <p:blipFill rotWithShape="1">
          <a:blip r:embed="rId3"/>
          <a:srcRect t="10380"/>
          <a:stretch/>
        </p:blipFill>
        <p:spPr>
          <a:xfrm>
            <a:off x="4332995" y="1176982"/>
            <a:ext cx="7211916" cy="5371117"/>
          </a:xfrm>
          <a:prstGeom prst="rect">
            <a:avLst/>
          </a:prstGeom>
        </p:spPr>
      </p:pic>
      <p:sp>
        <p:nvSpPr>
          <p:cNvPr id="3" name="Rétthyrningur: Ávöl horn 2">
            <a:extLst>
              <a:ext uri="{FF2B5EF4-FFF2-40B4-BE49-F238E27FC236}">
                <a16:creationId xmlns:a16="http://schemas.microsoft.com/office/drawing/2014/main" id="{DE41CCF6-4086-4A95-B265-BE964EA6C235}"/>
              </a:ext>
            </a:extLst>
          </p:cNvPr>
          <p:cNvSpPr/>
          <p:nvPr/>
        </p:nvSpPr>
        <p:spPr>
          <a:xfrm>
            <a:off x="4086279" y="2263140"/>
            <a:ext cx="2484120" cy="1165860"/>
          </a:xfrm>
          <a:prstGeom prst="roundRect">
            <a:avLst/>
          </a:prstGeom>
          <a:noFill/>
          <a:ln w="38100">
            <a:solidFill>
              <a:srgbClr val="CBE4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s-IS"/>
          </a:p>
        </p:txBody>
      </p:sp>
      <p:sp>
        <p:nvSpPr>
          <p:cNvPr id="6" name="Sporaskja 5">
            <a:extLst>
              <a:ext uri="{FF2B5EF4-FFF2-40B4-BE49-F238E27FC236}">
                <a16:creationId xmlns:a16="http://schemas.microsoft.com/office/drawing/2014/main" id="{C57DB253-392F-4039-A453-B6794A271686}"/>
              </a:ext>
            </a:extLst>
          </p:cNvPr>
          <p:cNvSpPr/>
          <p:nvPr/>
        </p:nvSpPr>
        <p:spPr>
          <a:xfrm>
            <a:off x="587229" y="2189526"/>
            <a:ext cx="3095538" cy="2936147"/>
          </a:xfrm>
          <a:prstGeom prst="ellipse">
            <a:avLst/>
          </a:prstGeom>
          <a:solidFill>
            <a:srgbClr val="85ABCD"/>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600" b="1">
                <a:solidFill>
                  <a:srgbClr val="032742"/>
                </a:solidFill>
              </a:rPr>
              <a:t>Fetum okkur saman í átt að betri vinnutíma!</a:t>
            </a:r>
          </a:p>
        </p:txBody>
      </p:sp>
      <p:sp>
        <p:nvSpPr>
          <p:cNvPr id="7" name="Rétthyrningur: Ávöl horn 6">
            <a:extLst>
              <a:ext uri="{FF2B5EF4-FFF2-40B4-BE49-F238E27FC236}">
                <a16:creationId xmlns:a16="http://schemas.microsoft.com/office/drawing/2014/main" id="{6A95D298-EB60-4EFD-93C3-40F389C52F95}"/>
              </a:ext>
            </a:extLst>
          </p:cNvPr>
          <p:cNvSpPr/>
          <p:nvPr/>
        </p:nvSpPr>
        <p:spPr>
          <a:xfrm>
            <a:off x="4086279" y="3316861"/>
            <a:ext cx="2484120" cy="1165860"/>
          </a:xfrm>
          <a:prstGeom prst="roundRect">
            <a:avLst/>
          </a:prstGeom>
          <a:noFill/>
          <a:ln w="38100">
            <a:solidFill>
              <a:srgbClr val="CBE4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s-IS"/>
          </a:p>
        </p:txBody>
      </p:sp>
      <p:sp>
        <p:nvSpPr>
          <p:cNvPr id="8" name="Rétthyrningur: Ávöl horn 7">
            <a:extLst>
              <a:ext uri="{FF2B5EF4-FFF2-40B4-BE49-F238E27FC236}">
                <a16:creationId xmlns:a16="http://schemas.microsoft.com/office/drawing/2014/main" id="{765AF5B1-AC5B-497A-94EC-E29D67FF4245}"/>
              </a:ext>
            </a:extLst>
          </p:cNvPr>
          <p:cNvSpPr/>
          <p:nvPr/>
        </p:nvSpPr>
        <p:spPr>
          <a:xfrm>
            <a:off x="4086279" y="4370582"/>
            <a:ext cx="2484120" cy="1165860"/>
          </a:xfrm>
          <a:prstGeom prst="roundRect">
            <a:avLst/>
          </a:prstGeom>
          <a:noFill/>
          <a:ln w="38100">
            <a:solidFill>
              <a:srgbClr val="CBE4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s-IS"/>
          </a:p>
        </p:txBody>
      </p:sp>
      <p:sp>
        <p:nvSpPr>
          <p:cNvPr id="9" name="Rétthyrningur: Ávöl horn 8">
            <a:extLst>
              <a:ext uri="{FF2B5EF4-FFF2-40B4-BE49-F238E27FC236}">
                <a16:creationId xmlns:a16="http://schemas.microsoft.com/office/drawing/2014/main" id="{10BCE71F-0B6F-4D4E-968E-CCAF900D47A9}"/>
              </a:ext>
            </a:extLst>
          </p:cNvPr>
          <p:cNvSpPr/>
          <p:nvPr/>
        </p:nvSpPr>
        <p:spPr>
          <a:xfrm>
            <a:off x="4086279" y="5617658"/>
            <a:ext cx="2484120" cy="1165860"/>
          </a:xfrm>
          <a:prstGeom prst="roundRect">
            <a:avLst/>
          </a:prstGeom>
          <a:noFill/>
          <a:ln w="38100">
            <a:solidFill>
              <a:srgbClr val="CBE4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s-IS"/>
          </a:p>
        </p:txBody>
      </p:sp>
    </p:spTree>
    <p:extLst>
      <p:ext uri="{BB962C8B-B14F-4D97-AF65-F5344CB8AC3E}">
        <p14:creationId xmlns:p14="http://schemas.microsoft.com/office/powerpoint/2010/main" val="144406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astaðgengill 3">
            <a:extLst>
              <a:ext uri="{FF2B5EF4-FFF2-40B4-BE49-F238E27FC236}">
                <a16:creationId xmlns:a16="http://schemas.microsoft.com/office/drawing/2014/main" id="{25B4C649-74D6-41B7-8240-6DD325F8D3A8}"/>
              </a:ext>
            </a:extLst>
          </p:cNvPr>
          <p:cNvSpPr>
            <a:spLocks noGrp="1"/>
          </p:cNvSpPr>
          <p:nvPr>
            <p:ph type="body" sz="quarter" idx="12"/>
          </p:nvPr>
        </p:nvSpPr>
        <p:spPr>
          <a:xfrm>
            <a:off x="1141591" y="636686"/>
            <a:ext cx="9938185" cy="789927"/>
          </a:xfrm>
        </p:spPr>
        <p:txBody>
          <a:bodyPr/>
          <a:lstStyle/>
          <a:p>
            <a:r>
              <a:rPr lang="is-IS">
                <a:solidFill>
                  <a:srgbClr val="032742"/>
                </a:solidFill>
              </a:rPr>
              <a:t>1. Upphafsfundur – 20. september til 10. október </a:t>
            </a:r>
          </a:p>
        </p:txBody>
      </p:sp>
      <p:sp>
        <p:nvSpPr>
          <p:cNvPr id="5" name="Textastaðgengill 4">
            <a:extLst>
              <a:ext uri="{FF2B5EF4-FFF2-40B4-BE49-F238E27FC236}">
                <a16:creationId xmlns:a16="http://schemas.microsoft.com/office/drawing/2014/main" id="{C76BBC15-3AF1-424F-BD09-016D24E23AA4}"/>
              </a:ext>
            </a:extLst>
          </p:cNvPr>
          <p:cNvSpPr>
            <a:spLocks noGrp="1"/>
          </p:cNvSpPr>
          <p:nvPr>
            <p:ph type="body" sz="quarter" idx="13"/>
          </p:nvPr>
        </p:nvSpPr>
        <p:spPr>
          <a:xfrm>
            <a:off x="1141414" y="2139182"/>
            <a:ext cx="4268786" cy="1959952"/>
          </a:xfrm>
        </p:spPr>
        <p:txBody>
          <a:bodyPr/>
          <a:lstStyle/>
          <a:p>
            <a:r>
              <a:rPr lang="is-IS" sz="2000">
                <a:latin typeface="Arial" panose="020B0604020202020204" pitchFamily="34" charset="0"/>
                <a:cs typeface="Arial" panose="020B0604020202020204" pitchFamily="34" charset="0"/>
              </a:rPr>
              <a:t>Forstöðumaður vinnustaðar ber ábyrgð á að upplýsa stjórnendur um betri vinnutíma í vaktavinnu og hvar finna má efni til að aðstoða við innleiðingu. </a:t>
            </a:r>
          </a:p>
        </p:txBody>
      </p:sp>
      <p:pic>
        <p:nvPicPr>
          <p:cNvPr id="2" name="Mynd 1" descr="Mynd sem inniheldur stendur, heldur, uppstilling, brimbretti&#10;&#10;Lýsing sjálfkrafa búin til">
            <a:extLst>
              <a:ext uri="{FF2B5EF4-FFF2-40B4-BE49-F238E27FC236}">
                <a16:creationId xmlns:a16="http://schemas.microsoft.com/office/drawing/2014/main" id="{8136FCCF-B4FC-4558-B46E-5CC08E98060E}"/>
              </a:ext>
            </a:extLst>
          </p:cNvPr>
          <p:cNvPicPr>
            <a:picLocks noChangeAspect="1"/>
          </p:cNvPicPr>
          <p:nvPr/>
        </p:nvPicPr>
        <p:blipFill>
          <a:blip r:embed="rId2"/>
          <a:stretch>
            <a:fillRect/>
          </a:stretch>
        </p:blipFill>
        <p:spPr>
          <a:xfrm>
            <a:off x="5691435" y="855628"/>
            <a:ext cx="6172200" cy="6172200"/>
          </a:xfrm>
          <a:prstGeom prst="rect">
            <a:avLst/>
          </a:prstGeom>
        </p:spPr>
      </p:pic>
    </p:spTree>
    <p:extLst>
      <p:ext uri="{BB962C8B-B14F-4D97-AF65-F5344CB8AC3E}">
        <p14:creationId xmlns:p14="http://schemas.microsoft.com/office/powerpoint/2010/main" val="1545950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53AF5C0-CCDE-4492-9FA7-E741A4BD4F94}"/>
              </a:ext>
            </a:extLst>
          </p:cNvPr>
          <p:cNvSpPr>
            <a:spLocks noGrp="1"/>
          </p:cNvSpPr>
          <p:nvPr>
            <p:ph type="body" sz="quarter" idx="12"/>
          </p:nvPr>
        </p:nvSpPr>
        <p:spPr>
          <a:xfrm>
            <a:off x="1088073" y="522617"/>
            <a:ext cx="10681132" cy="789927"/>
          </a:xfrm>
        </p:spPr>
        <p:txBody>
          <a:bodyPr/>
          <a:lstStyle/>
          <a:p>
            <a:r>
              <a:rPr lang="is-IS" dirty="0">
                <a:solidFill>
                  <a:srgbClr val="032742"/>
                </a:solidFill>
              </a:rPr>
              <a:t>2. </a:t>
            </a:r>
            <a:r>
              <a:rPr lang="is-IS" dirty="0">
                <a:solidFill>
                  <a:srgbClr val="032742"/>
                </a:solidFill>
                <a:hlinkClick r:id="rId2">
                  <a:extLst>
                    <a:ext uri="{A12FA001-AC4F-418D-AE19-62706E023703}">
                      <ahyp:hlinkClr xmlns:ahyp="http://schemas.microsoft.com/office/drawing/2018/hyperlinkcolor" val="tx"/>
                    </a:ext>
                  </a:extLst>
                </a:hlinkClick>
              </a:rPr>
              <a:t>Upplýsingaöflun og greining gagna </a:t>
            </a:r>
            <a:r>
              <a:rPr lang="is-IS" dirty="0">
                <a:solidFill>
                  <a:srgbClr val="032742"/>
                </a:solidFill>
              </a:rPr>
              <a:t>– 1. okt. til 1. nóv </a:t>
            </a:r>
          </a:p>
        </p:txBody>
      </p:sp>
      <p:sp>
        <p:nvSpPr>
          <p:cNvPr id="3" name="Textastaðgengill 2">
            <a:extLst>
              <a:ext uri="{FF2B5EF4-FFF2-40B4-BE49-F238E27FC236}">
                <a16:creationId xmlns:a16="http://schemas.microsoft.com/office/drawing/2014/main" id="{70819CE7-0FB5-4F33-ADD2-C332793E5516}"/>
              </a:ext>
            </a:extLst>
          </p:cNvPr>
          <p:cNvSpPr>
            <a:spLocks noGrp="1"/>
          </p:cNvSpPr>
          <p:nvPr>
            <p:ph type="body" sz="quarter" idx="13"/>
          </p:nvPr>
        </p:nvSpPr>
        <p:spPr>
          <a:xfrm>
            <a:off x="1088073" y="1312544"/>
            <a:ext cx="5449887" cy="6551295"/>
          </a:xfrm>
        </p:spPr>
        <p:txBody>
          <a:bodyPr/>
          <a:lstStyle/>
          <a:p>
            <a:r>
              <a:rPr lang="is-IS" b="1" dirty="0">
                <a:latin typeface="Arial" panose="020B0604020202020204" pitchFamily="34" charset="0"/>
                <a:cs typeface="Arial" panose="020B0604020202020204" pitchFamily="34" charset="0"/>
              </a:rPr>
              <a:t>Hvaða gögn á að greina?</a:t>
            </a:r>
          </a:p>
          <a:p>
            <a:pPr marL="285750" indent="-285750">
              <a:buFont typeface="Wingdings" panose="05000000000000000000" pitchFamily="2" charset="2"/>
              <a:buChar char="ü"/>
            </a:pPr>
            <a:r>
              <a:rPr lang="is-IS" dirty="0">
                <a:latin typeface="Arial" panose="020B0604020202020204" pitchFamily="34" charset="0"/>
                <a:ea typeface="Calibri" panose="020F0502020204030204" pitchFamily="34" charset="0"/>
                <a:cs typeface="Arial" panose="020B0604020202020204" pitchFamily="34" charset="0"/>
              </a:rPr>
              <a:t>Í aðdraganda breytinganna og áður en fundur/umbótasamtal fer fram e</a:t>
            </a:r>
            <a:r>
              <a:rPr lang="is-IS" dirty="0">
                <a:effectLst/>
                <a:latin typeface="Arial" panose="020B0604020202020204" pitchFamily="34" charset="0"/>
                <a:ea typeface="Calibri" panose="020F0502020204030204" pitchFamily="34" charset="0"/>
                <a:cs typeface="Arial" panose="020B0604020202020204" pitchFamily="34" charset="0"/>
              </a:rPr>
              <a:t>r áríðandi að stjórnandi sé búinn að greina starfsemina</a:t>
            </a:r>
          </a:p>
          <a:p>
            <a:r>
              <a:rPr lang="is-IS" b="1" i="1" dirty="0">
                <a:solidFill>
                  <a:srgbClr val="4A4A4A"/>
                </a:solidFill>
                <a:latin typeface="Arial" panose="020B0604020202020204" pitchFamily="34" charset="0"/>
                <a:cs typeface="Arial" panose="020B0604020202020204" pitchFamily="34" charset="0"/>
              </a:rPr>
              <a:t>Dæmi um greiningar eru:</a:t>
            </a:r>
          </a:p>
          <a:p>
            <a:pPr marL="285750" indent="-285750">
              <a:spcBef>
                <a:spcPts val="0"/>
              </a:spcBef>
              <a:buFont typeface="Arial" panose="020B0604020202020204" pitchFamily="34" charset="0"/>
              <a:buChar char="•"/>
            </a:pPr>
            <a:r>
              <a:rPr lang="is-IS" i="0" dirty="0">
                <a:solidFill>
                  <a:srgbClr val="4A4A4A"/>
                </a:solidFill>
                <a:effectLst/>
                <a:latin typeface="Arial" panose="020B0604020202020204" pitchFamily="34" charset="0"/>
                <a:cs typeface="Arial" panose="020B0604020202020204" pitchFamily="34" charset="0"/>
              </a:rPr>
              <a:t>Greining á öllum tegundum vakta</a:t>
            </a:r>
          </a:p>
          <a:p>
            <a:pPr marL="742950" lvl="1" indent="-285750">
              <a:spcBef>
                <a:spcPts val="0"/>
              </a:spcBef>
              <a:buFont typeface="Courier New" panose="02070309020205020404" pitchFamily="49" charset="0"/>
              <a:buChar char="o"/>
            </a:pPr>
            <a:r>
              <a:rPr lang="is-IS" sz="1600" i="0" dirty="0">
                <a:solidFill>
                  <a:srgbClr val="4A4A4A"/>
                </a:solidFill>
                <a:effectLst/>
                <a:latin typeface="Arial" panose="020B0604020202020204" pitchFamily="34" charset="0"/>
                <a:cs typeface="Arial" panose="020B0604020202020204" pitchFamily="34" charset="0"/>
              </a:rPr>
              <a:t>S.s. almennum vöktum, bakvöktum, bundnum vöktum og yfirvinnuvöktum</a:t>
            </a:r>
            <a:endParaRPr lang="is-IS" sz="1600" dirty="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is-IS" i="0" dirty="0">
                <a:solidFill>
                  <a:srgbClr val="4A4A4A"/>
                </a:solidFill>
                <a:effectLst/>
                <a:latin typeface="Arial" panose="020B0604020202020204" pitchFamily="34" charset="0"/>
                <a:cs typeface="Arial" panose="020B0604020202020204" pitchFamily="34" charset="0"/>
              </a:rPr>
              <a:t>Greining á þjónustu og starfsemistölum og helstu álagspunktum</a:t>
            </a:r>
            <a:endParaRPr lang="is-IS" dirty="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is-IS" i="0" dirty="0">
                <a:solidFill>
                  <a:srgbClr val="4A4A4A"/>
                </a:solidFill>
                <a:effectLst/>
                <a:latin typeface="Arial" panose="020B0604020202020204" pitchFamily="34" charset="0"/>
                <a:cs typeface="Arial" panose="020B0604020202020204" pitchFamily="34" charset="0"/>
              </a:rPr>
              <a:t>Greining á eðli starfa og hæfni og færni starfsmannahópsins</a:t>
            </a:r>
            <a:endParaRPr lang="is-IS" dirty="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is-IS" i="0" dirty="0">
                <a:solidFill>
                  <a:srgbClr val="4A4A4A"/>
                </a:solidFill>
                <a:effectLst/>
                <a:latin typeface="Arial" panose="020B0604020202020204" pitchFamily="34" charset="0"/>
                <a:cs typeface="Arial" panose="020B0604020202020204" pitchFamily="34" charset="0"/>
              </a:rPr>
              <a:t>Greina sóknarfæri í vinnufyrirkomulagi, verklagi, samvinnu og tímastjórnun</a:t>
            </a:r>
            <a:endParaRPr lang="is-IS" dirty="0">
              <a:latin typeface="Arial" panose="020B0604020202020204" pitchFamily="34" charset="0"/>
              <a:cs typeface="Arial" panose="020B0604020202020204" pitchFamily="34" charset="0"/>
            </a:endParaRPr>
          </a:p>
        </p:txBody>
      </p:sp>
      <p:pic>
        <p:nvPicPr>
          <p:cNvPr id="5" name="Mynd 4">
            <a:extLst>
              <a:ext uri="{FF2B5EF4-FFF2-40B4-BE49-F238E27FC236}">
                <a16:creationId xmlns:a16="http://schemas.microsoft.com/office/drawing/2014/main" id="{B17667F4-8CDD-48BC-BF6B-4692B0C55F91}"/>
              </a:ext>
            </a:extLst>
          </p:cNvPr>
          <p:cNvPicPr>
            <a:picLocks noChangeAspect="1"/>
          </p:cNvPicPr>
          <p:nvPr/>
        </p:nvPicPr>
        <p:blipFill>
          <a:blip r:embed="rId3"/>
          <a:stretch>
            <a:fillRect/>
          </a:stretch>
        </p:blipFill>
        <p:spPr>
          <a:xfrm>
            <a:off x="6888957" y="1478757"/>
            <a:ext cx="5190740" cy="5190740"/>
          </a:xfrm>
          <a:prstGeom prst="rect">
            <a:avLst/>
          </a:prstGeom>
        </p:spPr>
      </p:pic>
    </p:spTree>
    <p:extLst>
      <p:ext uri="{BB962C8B-B14F-4D97-AF65-F5344CB8AC3E}">
        <p14:creationId xmlns:p14="http://schemas.microsoft.com/office/powerpoint/2010/main" val="1299284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09969696-3886-4B01-ABC3-D97F9E578238}"/>
              </a:ext>
            </a:extLst>
          </p:cNvPr>
          <p:cNvSpPr>
            <a:spLocks noGrp="1"/>
          </p:cNvSpPr>
          <p:nvPr>
            <p:ph type="body" sz="quarter" idx="12"/>
          </p:nvPr>
        </p:nvSpPr>
        <p:spPr>
          <a:xfrm>
            <a:off x="1141413" y="653254"/>
            <a:ext cx="9901547" cy="789927"/>
          </a:xfrm>
        </p:spPr>
        <p:txBody>
          <a:bodyPr/>
          <a:lstStyle/>
          <a:p>
            <a:r>
              <a:rPr lang="is-IS">
                <a:solidFill>
                  <a:srgbClr val="032742"/>
                </a:solidFill>
              </a:rPr>
              <a:t>Umbótasamtal </a:t>
            </a:r>
          </a:p>
        </p:txBody>
      </p:sp>
      <p:sp>
        <p:nvSpPr>
          <p:cNvPr id="3" name="Textastaðgengill 2">
            <a:extLst>
              <a:ext uri="{FF2B5EF4-FFF2-40B4-BE49-F238E27FC236}">
                <a16:creationId xmlns:a16="http://schemas.microsoft.com/office/drawing/2014/main" id="{1525287E-08E2-4063-A176-8BEC55B81608}"/>
              </a:ext>
            </a:extLst>
          </p:cNvPr>
          <p:cNvSpPr>
            <a:spLocks noGrp="1"/>
          </p:cNvSpPr>
          <p:nvPr>
            <p:ph type="body" sz="quarter" idx="13"/>
          </p:nvPr>
        </p:nvSpPr>
        <p:spPr/>
        <p:txBody>
          <a:bodyPr lIns="91440" tIns="45720" rIns="91440" bIns="45720" anchor="t"/>
          <a:lstStyle/>
          <a:p>
            <a:r>
              <a:rPr lang="is-IS" sz="2400" b="1">
                <a:latin typeface="Arial" panose="020B0604020202020204" pitchFamily="34" charset="0"/>
                <a:cs typeface="Arial" panose="020B0604020202020204" pitchFamily="34" charset="0"/>
                <a:hlinkClick r:id="rId3"/>
              </a:rPr>
              <a:t>Handrit fyrir stjórnendur</a:t>
            </a:r>
            <a:endParaRPr lang="is-IS" sz="2400" b="1">
              <a:latin typeface="Arial" panose="020B0604020202020204" pitchFamily="34" charset="0"/>
              <a:cs typeface="Arial" panose="020B0604020202020204" pitchFamily="34" charset="0"/>
            </a:endParaRPr>
          </a:p>
          <a:p>
            <a:endParaRPr lang="is-IS" sz="2400" b="1">
              <a:latin typeface="Arial" panose="020B0604020202020204" pitchFamily="34" charset="0"/>
              <a:cs typeface="Arial" panose="020B0604020202020204" pitchFamily="34" charset="0"/>
            </a:endParaRPr>
          </a:p>
          <a:p>
            <a:pPr marL="800100" lvl="1" indent="-342900">
              <a:buFont typeface="+mj-lt"/>
              <a:buAutoNum type="arabicPeriod"/>
            </a:pPr>
            <a:r>
              <a:rPr lang="is-IS" sz="2000">
                <a:latin typeface="Arial" panose="020B0604020202020204" pitchFamily="34" charset="0"/>
                <a:cs typeface="Arial" panose="020B0604020202020204" pitchFamily="34" charset="0"/>
              </a:rPr>
              <a:t>Greining gagna</a:t>
            </a:r>
          </a:p>
          <a:p>
            <a:pPr marL="800100" lvl="1" indent="-342900">
              <a:buFont typeface="+mj-lt"/>
              <a:buAutoNum type="arabicPeriod"/>
            </a:pPr>
            <a:r>
              <a:rPr lang="is-IS" sz="2000">
                <a:latin typeface="Arial" panose="020B0604020202020204" pitchFamily="34" charset="0"/>
                <a:cs typeface="Arial" panose="020B0604020202020204" pitchFamily="34" charset="0"/>
              </a:rPr>
              <a:t>Boða fund</a:t>
            </a:r>
          </a:p>
          <a:p>
            <a:pPr marL="800100" lvl="1" indent="-342900">
              <a:buFont typeface="+mj-lt"/>
              <a:buAutoNum type="arabicPeriod"/>
            </a:pPr>
            <a:r>
              <a:rPr lang="is-IS" sz="2000">
                <a:latin typeface="Arial" panose="020B0604020202020204" pitchFamily="34" charset="0"/>
                <a:cs typeface="Arial" panose="020B0604020202020204" pitchFamily="34" charset="0"/>
              </a:rPr>
              <a:t>Fundurinn sjálfur</a:t>
            </a:r>
          </a:p>
          <a:p>
            <a:pPr marL="800100" lvl="1" indent="-342900">
              <a:buFont typeface="+mj-lt"/>
              <a:buAutoNum type="arabicPeriod"/>
            </a:pPr>
            <a:r>
              <a:rPr lang="is-IS" sz="2000">
                <a:latin typeface="Arial" panose="020B0604020202020204" pitchFamily="34" charset="0"/>
                <a:cs typeface="Arial" panose="020B0604020202020204" pitchFamily="34" charset="0"/>
              </a:rPr>
              <a:t>Eftir fundinn</a:t>
            </a:r>
          </a:p>
          <a:p>
            <a:pPr marL="800100" lvl="1" indent="-342900">
              <a:buFont typeface="+mj-lt"/>
              <a:buAutoNum type="arabicPeriod"/>
            </a:pPr>
            <a:r>
              <a:rPr lang="is-IS" sz="2000">
                <a:latin typeface="Arial" panose="020B0604020202020204" pitchFamily="34" charset="0"/>
                <a:cs typeface="Arial" panose="020B0604020202020204" pitchFamily="34" charset="0"/>
              </a:rPr>
              <a:t>Næstu skref</a:t>
            </a:r>
          </a:p>
        </p:txBody>
      </p:sp>
      <p:pic>
        <p:nvPicPr>
          <p:cNvPr id="5" name="Mynd 4">
            <a:extLst>
              <a:ext uri="{FF2B5EF4-FFF2-40B4-BE49-F238E27FC236}">
                <a16:creationId xmlns:a16="http://schemas.microsoft.com/office/drawing/2014/main" id="{A86641B3-978D-45D3-9A2E-273596FB626F}"/>
              </a:ext>
            </a:extLst>
          </p:cNvPr>
          <p:cNvPicPr>
            <a:picLocks noChangeAspect="1"/>
          </p:cNvPicPr>
          <p:nvPr/>
        </p:nvPicPr>
        <p:blipFill>
          <a:blip r:embed="rId4"/>
          <a:stretch>
            <a:fillRect/>
          </a:stretch>
        </p:blipFill>
        <p:spPr>
          <a:xfrm>
            <a:off x="5516512" y="465786"/>
            <a:ext cx="6620720" cy="6620720"/>
          </a:xfrm>
          <a:prstGeom prst="rect">
            <a:avLst/>
          </a:prstGeom>
        </p:spPr>
      </p:pic>
    </p:spTree>
    <p:extLst>
      <p:ext uri="{BB962C8B-B14F-4D97-AF65-F5344CB8AC3E}">
        <p14:creationId xmlns:p14="http://schemas.microsoft.com/office/powerpoint/2010/main" val="230369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A551D98-F3A2-4C2A-995C-1F1B688FDD60}"/>
              </a:ext>
            </a:extLst>
          </p:cNvPr>
          <p:cNvSpPr>
            <a:spLocks noGrp="1"/>
          </p:cNvSpPr>
          <p:nvPr>
            <p:ph type="body" sz="quarter" idx="12"/>
          </p:nvPr>
        </p:nvSpPr>
        <p:spPr>
          <a:xfrm>
            <a:off x="1145226" y="427037"/>
            <a:ext cx="10862047" cy="789927"/>
          </a:xfrm>
        </p:spPr>
        <p:txBody>
          <a:bodyPr/>
          <a:lstStyle/>
          <a:p>
            <a:r>
              <a:rPr lang="is-IS">
                <a:solidFill>
                  <a:srgbClr val="032742"/>
                </a:solidFill>
              </a:rPr>
              <a:t>Starfsfólki í hlutastarfi boðin hækkun á starfshlutfalli </a:t>
            </a:r>
          </a:p>
          <a:p>
            <a:r>
              <a:rPr lang="is-IS">
                <a:solidFill>
                  <a:srgbClr val="032742"/>
                </a:solidFill>
              </a:rPr>
              <a:t> 1. nóv til 14. janúar 2021</a:t>
            </a:r>
          </a:p>
        </p:txBody>
      </p:sp>
      <p:sp>
        <p:nvSpPr>
          <p:cNvPr id="3" name="Textastaðgengill 2">
            <a:extLst>
              <a:ext uri="{FF2B5EF4-FFF2-40B4-BE49-F238E27FC236}">
                <a16:creationId xmlns:a16="http://schemas.microsoft.com/office/drawing/2014/main" id="{52F4BDFE-5032-4B64-B1A3-05A9C9C2D5E5}"/>
              </a:ext>
            </a:extLst>
          </p:cNvPr>
          <p:cNvSpPr>
            <a:spLocks noGrp="1"/>
          </p:cNvSpPr>
          <p:nvPr>
            <p:ph type="body" sz="quarter" idx="13"/>
          </p:nvPr>
        </p:nvSpPr>
        <p:spPr>
          <a:xfrm>
            <a:off x="1145226" y="2135505"/>
            <a:ext cx="5708967" cy="4722495"/>
          </a:xfrm>
        </p:spPr>
        <p:txBody>
          <a:bodyPr/>
          <a:lstStyle/>
          <a:p>
            <a:pPr marL="285750" indent="-285750">
              <a:buFont typeface="Arial" panose="020B0604020202020204" pitchFamily="34" charset="0"/>
              <a:buChar char="•"/>
            </a:pPr>
            <a:r>
              <a:rPr lang="is-IS" sz="1800" b="0" i="0">
                <a:solidFill>
                  <a:srgbClr val="4A4A4A"/>
                </a:solidFill>
                <a:effectLst/>
                <a:latin typeface="Arial" panose="020B0604020202020204" pitchFamily="34" charset="0"/>
                <a:cs typeface="Arial" panose="020B0604020202020204" pitchFamily="34" charset="0"/>
              </a:rPr>
              <a:t>Starfsfólk í hlutastarfi á rétt á að auki við sig starfshlutfall sem nemur styttingu vinnuvikunnar eða um 10-12% hækkun að jafnaði</a:t>
            </a:r>
          </a:p>
          <a:p>
            <a:pPr marL="285750" indent="-285750">
              <a:buFont typeface="Arial" panose="020B0604020202020204" pitchFamily="34" charset="0"/>
              <a:buChar char="•"/>
            </a:pPr>
            <a:r>
              <a:rPr lang="is-IS" sz="1800" b="0" i="0">
                <a:solidFill>
                  <a:srgbClr val="4A4A4A"/>
                </a:solidFill>
                <a:effectLst/>
                <a:latin typeface="Arial" panose="020B0604020202020204" pitchFamily="34" charset="0"/>
                <a:cs typeface="Arial" panose="020B0604020202020204" pitchFamily="34" charset="0"/>
              </a:rPr>
              <a:t>Stjórnendum ber að bjóða starfsfólki í hlutastarfi starfshlutfallshækkun sem nemur styttingunni á tíma innleiðingar</a:t>
            </a:r>
          </a:p>
          <a:p>
            <a:pPr marL="285750" indent="-285750">
              <a:buFont typeface="Arial" panose="020B0604020202020204" pitchFamily="34" charset="0"/>
              <a:buChar char="•"/>
            </a:pPr>
            <a:r>
              <a:rPr lang="is-IS" sz="1800" b="0" i="0">
                <a:solidFill>
                  <a:srgbClr val="4A4A4A"/>
                </a:solidFill>
                <a:effectLst/>
                <a:latin typeface="Arial" panose="020B0604020202020204" pitchFamily="34" charset="0"/>
                <a:cs typeface="Arial" panose="020B0604020202020204" pitchFamily="34" charset="0"/>
              </a:rPr>
              <a:t>Svör starfsfólks skulu liggja fyrir eigi síðar en fyrir </a:t>
            </a:r>
            <a:br>
              <a:rPr lang="is-IS" sz="1800" b="0" i="0">
                <a:solidFill>
                  <a:srgbClr val="4A4A4A"/>
                </a:solidFill>
                <a:effectLst/>
                <a:latin typeface="Arial" panose="020B0604020202020204" pitchFamily="34" charset="0"/>
                <a:cs typeface="Arial" panose="020B0604020202020204" pitchFamily="34" charset="0"/>
              </a:rPr>
            </a:br>
            <a:r>
              <a:rPr lang="is-IS" sz="1800" b="0" i="0">
                <a:solidFill>
                  <a:srgbClr val="4A4A4A"/>
                </a:solidFill>
                <a:effectLst/>
                <a:latin typeface="Arial" panose="020B0604020202020204" pitchFamily="34" charset="0"/>
                <a:cs typeface="Arial" panose="020B0604020202020204" pitchFamily="34" charset="0"/>
              </a:rPr>
              <a:t>15. janúar 2021</a:t>
            </a:r>
          </a:p>
          <a:p>
            <a:pPr marL="285750" indent="-285750">
              <a:buFont typeface="Arial" panose="020B0604020202020204" pitchFamily="34" charset="0"/>
              <a:buChar char="•"/>
            </a:pPr>
            <a:r>
              <a:rPr lang="is-IS" sz="1800" b="0" i="0">
                <a:solidFill>
                  <a:srgbClr val="4A4A4A"/>
                </a:solidFill>
                <a:effectLst/>
                <a:latin typeface="Arial" panose="020B0604020202020204" pitchFamily="34" charset="0"/>
                <a:cs typeface="Arial" panose="020B0604020202020204" pitchFamily="34" charset="0"/>
              </a:rPr>
              <a:t>Starfshlutfallshækkun kemur til framkvæmdar frá og með gildistíma breytinganna, 1. maí 2021</a:t>
            </a:r>
            <a:endParaRPr lang="is-IS" sz="1800"/>
          </a:p>
        </p:txBody>
      </p:sp>
      <p:pic>
        <p:nvPicPr>
          <p:cNvPr id="5" name="Mynd 4" descr="Mynd sem inniheldur leikur&#10;&#10;Lýsing sjálfkrafa búin til">
            <a:extLst>
              <a:ext uri="{FF2B5EF4-FFF2-40B4-BE49-F238E27FC236}">
                <a16:creationId xmlns:a16="http://schemas.microsoft.com/office/drawing/2014/main" id="{C88852B2-F9DA-4BEA-8503-D011205991D7}"/>
              </a:ext>
            </a:extLst>
          </p:cNvPr>
          <p:cNvPicPr>
            <a:picLocks noChangeAspect="1"/>
          </p:cNvPicPr>
          <p:nvPr/>
        </p:nvPicPr>
        <p:blipFill>
          <a:blip r:embed="rId2"/>
          <a:stretch>
            <a:fillRect/>
          </a:stretch>
        </p:blipFill>
        <p:spPr>
          <a:xfrm>
            <a:off x="6531077" y="1172495"/>
            <a:ext cx="6039465" cy="6039465"/>
          </a:xfrm>
          <a:prstGeom prst="rect">
            <a:avLst/>
          </a:prstGeom>
        </p:spPr>
      </p:pic>
    </p:spTree>
    <p:extLst>
      <p:ext uri="{BB962C8B-B14F-4D97-AF65-F5344CB8AC3E}">
        <p14:creationId xmlns:p14="http://schemas.microsoft.com/office/powerpoint/2010/main" val="149061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10;&#10;Description automatically generated">
            <a:extLst>
              <a:ext uri="{FF2B5EF4-FFF2-40B4-BE49-F238E27FC236}">
                <a16:creationId xmlns:a16="http://schemas.microsoft.com/office/drawing/2014/main" id="{3868947B-E059-1444-BE25-42AAB716F1D4}"/>
              </a:ext>
            </a:extLst>
          </p:cNvPr>
          <p:cNvPicPr>
            <a:picLocks noChangeAspect="1"/>
          </p:cNvPicPr>
          <p:nvPr/>
        </p:nvPicPr>
        <p:blipFill>
          <a:blip r:embed="rId2"/>
          <a:stretch>
            <a:fillRect/>
          </a:stretch>
        </p:blipFill>
        <p:spPr>
          <a:xfrm>
            <a:off x="-444137" y="0"/>
            <a:ext cx="12192000" cy="6858000"/>
          </a:xfrm>
          <a:prstGeom prst="rect">
            <a:avLst/>
          </a:prstGeom>
        </p:spPr>
      </p:pic>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p:txBody>
          <a:bodyPr/>
          <a:lstStyle/>
          <a:p>
            <a:r>
              <a:rPr lang="en-GB" err="1"/>
              <a:t>Markmið</a:t>
            </a:r>
            <a:r>
              <a:rPr lang="en-GB"/>
              <a:t> </a:t>
            </a:r>
            <a:r>
              <a:rPr lang="en-GB" err="1"/>
              <a:t>og</a:t>
            </a:r>
            <a:r>
              <a:rPr lang="en-GB"/>
              <a:t> </a:t>
            </a:r>
            <a:r>
              <a:rPr lang="en-GB" err="1"/>
              <a:t>leiðarljós</a:t>
            </a:r>
            <a:endParaRPr lang="en-IS"/>
          </a:p>
        </p:txBody>
      </p:sp>
      <p:sp>
        <p:nvSpPr>
          <p:cNvPr id="3" name="Text Placeholder 2">
            <a:extLst>
              <a:ext uri="{FF2B5EF4-FFF2-40B4-BE49-F238E27FC236}">
                <a16:creationId xmlns:a16="http://schemas.microsoft.com/office/drawing/2014/main" id="{8D9BDF9E-9C92-294B-B6DF-25CA3CC765F9}"/>
              </a:ext>
            </a:extLst>
          </p:cNvPr>
          <p:cNvSpPr>
            <a:spLocks noGrp="1"/>
          </p:cNvSpPr>
          <p:nvPr>
            <p:ph type="body" sz="quarter" idx="13"/>
          </p:nvPr>
        </p:nvSpPr>
        <p:spPr>
          <a:xfrm>
            <a:off x="1141413" y="1838325"/>
            <a:ext cx="6101868" cy="4592638"/>
          </a:xfrm>
        </p:spPr>
        <p:txBody>
          <a:bodyPr/>
          <a:lstStyle/>
          <a:p>
            <a:r>
              <a:rPr lang="en-GB" err="1"/>
              <a:t>Markmið</a:t>
            </a:r>
            <a:r>
              <a:rPr lang="en-GB"/>
              <a:t> </a:t>
            </a:r>
            <a:r>
              <a:rPr lang="en-GB" err="1"/>
              <a:t>breytinganna</a:t>
            </a:r>
            <a:r>
              <a:rPr lang="en-GB"/>
              <a:t> </a:t>
            </a:r>
            <a:r>
              <a:rPr lang="en-GB" err="1"/>
              <a:t>er</a:t>
            </a:r>
            <a:r>
              <a:rPr lang="en-GB"/>
              <a:t> </a:t>
            </a:r>
            <a:r>
              <a:rPr lang="en-GB" err="1"/>
              <a:t>að</a:t>
            </a:r>
            <a:r>
              <a:rPr lang="en-GB"/>
              <a:t> </a:t>
            </a:r>
            <a:r>
              <a:rPr lang="en-GB" err="1"/>
              <a:t>bæta</a:t>
            </a:r>
            <a:r>
              <a:rPr lang="en-GB"/>
              <a:t> </a:t>
            </a:r>
            <a:r>
              <a:rPr lang="en-GB" err="1"/>
              <a:t>starfsumhverfi</a:t>
            </a:r>
            <a:r>
              <a:rPr lang="en-GB"/>
              <a:t> </a:t>
            </a:r>
            <a:r>
              <a:rPr lang="en-GB" err="1"/>
              <a:t>og</a:t>
            </a:r>
            <a:r>
              <a:rPr lang="en-GB"/>
              <a:t> </a:t>
            </a:r>
            <a:r>
              <a:rPr lang="en-GB" err="1"/>
              <a:t>launamyndun</a:t>
            </a:r>
            <a:r>
              <a:rPr lang="en-GB"/>
              <a:t> </a:t>
            </a:r>
            <a:r>
              <a:rPr lang="en-GB" err="1"/>
              <a:t>vaktavinnufólks</a:t>
            </a:r>
            <a:r>
              <a:rPr lang="en-GB"/>
              <a:t> </a:t>
            </a:r>
            <a:r>
              <a:rPr lang="en-GB" err="1"/>
              <a:t>með</a:t>
            </a:r>
            <a:r>
              <a:rPr lang="en-GB"/>
              <a:t> </a:t>
            </a:r>
            <a:r>
              <a:rPr lang="en-GB" err="1"/>
              <a:t>það</a:t>
            </a:r>
            <a:r>
              <a:rPr lang="en-GB"/>
              <a:t> </a:t>
            </a:r>
            <a:r>
              <a:rPr lang="en-GB" err="1"/>
              <a:t>að</a:t>
            </a:r>
            <a:r>
              <a:rPr lang="en-GB"/>
              <a:t> </a:t>
            </a:r>
            <a:r>
              <a:rPr lang="en-GB" err="1"/>
              <a:t>leiðarljósi</a:t>
            </a:r>
            <a:r>
              <a:rPr lang="en-GB"/>
              <a:t> </a:t>
            </a:r>
            <a:r>
              <a:rPr lang="en-GB" err="1"/>
              <a:t>að</a:t>
            </a:r>
            <a:r>
              <a:rPr lang="en-GB"/>
              <a:t>:</a:t>
            </a:r>
          </a:p>
          <a:p>
            <a:pPr>
              <a:lnSpc>
                <a:spcPct val="150000"/>
              </a:lnSpc>
            </a:pPr>
            <a:r>
              <a:rPr lang="en-GB" sz="1400">
                <a:solidFill>
                  <a:srgbClr val="F18921"/>
                </a:solidFill>
              </a:rPr>
              <a:t>•</a:t>
            </a:r>
            <a:r>
              <a:rPr lang="en-GB" sz="1400"/>
              <a:t> </a:t>
            </a:r>
            <a:r>
              <a:rPr lang="en-GB" sz="1400" err="1"/>
              <a:t>auka</a:t>
            </a:r>
            <a:r>
              <a:rPr lang="en-GB" sz="1400"/>
              <a:t> </a:t>
            </a:r>
            <a:r>
              <a:rPr lang="en-GB" sz="1400" err="1"/>
              <a:t>öryggi</a:t>
            </a:r>
            <a:r>
              <a:rPr lang="en-GB" sz="1400"/>
              <a:t> </a:t>
            </a:r>
            <a:r>
              <a:rPr lang="en-GB" sz="1400" err="1"/>
              <a:t>starfsfólks</a:t>
            </a:r>
            <a:r>
              <a:rPr lang="en-GB" sz="1400"/>
              <a:t> </a:t>
            </a:r>
            <a:r>
              <a:rPr lang="en-GB" sz="1400" err="1"/>
              <a:t>og</a:t>
            </a:r>
            <a:r>
              <a:rPr lang="en-GB" sz="1400"/>
              <a:t> </a:t>
            </a:r>
            <a:r>
              <a:rPr lang="en-GB" sz="1400" err="1"/>
              <a:t>skjólstæðinga</a:t>
            </a:r>
            <a:br>
              <a:rPr lang="en-GB" sz="1400"/>
            </a:br>
            <a:r>
              <a:rPr lang="en-GB" sz="1400">
                <a:solidFill>
                  <a:srgbClr val="F18921"/>
                </a:solidFill>
              </a:rPr>
              <a:t>•</a:t>
            </a:r>
            <a:r>
              <a:rPr lang="en-GB" sz="1400"/>
              <a:t> </a:t>
            </a:r>
            <a:r>
              <a:rPr lang="en-GB" sz="1400" err="1"/>
              <a:t>vaktavinna</a:t>
            </a:r>
            <a:r>
              <a:rPr lang="en-GB" sz="1400"/>
              <a:t> </a:t>
            </a:r>
            <a:r>
              <a:rPr lang="en-GB" sz="1400" err="1"/>
              <a:t>verði</a:t>
            </a:r>
            <a:r>
              <a:rPr lang="en-GB" sz="1400"/>
              <a:t> </a:t>
            </a:r>
            <a:r>
              <a:rPr lang="en-GB" sz="1400" err="1"/>
              <a:t>eftirsóknarverðari</a:t>
            </a:r>
            <a:br>
              <a:rPr lang="en-GB" sz="1400"/>
            </a:br>
            <a:r>
              <a:rPr lang="en-GB" sz="1400">
                <a:solidFill>
                  <a:srgbClr val="F18921"/>
                </a:solidFill>
              </a:rPr>
              <a:t>•</a:t>
            </a:r>
            <a:r>
              <a:rPr lang="en-GB" sz="1400"/>
              <a:t> </a:t>
            </a:r>
            <a:r>
              <a:rPr lang="en-GB" sz="1400" err="1"/>
              <a:t>bæta</a:t>
            </a:r>
            <a:r>
              <a:rPr lang="en-GB" sz="1400"/>
              <a:t> </a:t>
            </a:r>
            <a:r>
              <a:rPr lang="en-GB" sz="1400" err="1"/>
              <a:t>samþættingu</a:t>
            </a:r>
            <a:r>
              <a:rPr lang="en-GB" sz="1400"/>
              <a:t> </a:t>
            </a:r>
            <a:r>
              <a:rPr lang="en-GB" sz="1400" err="1"/>
              <a:t>fjölskyldu</a:t>
            </a:r>
            <a:r>
              <a:rPr lang="en-GB" sz="1400"/>
              <a:t>- </a:t>
            </a:r>
            <a:r>
              <a:rPr lang="en-GB" sz="1400" err="1"/>
              <a:t>og</a:t>
            </a:r>
            <a:r>
              <a:rPr lang="en-GB" sz="1400"/>
              <a:t> </a:t>
            </a:r>
            <a:r>
              <a:rPr lang="en-GB" sz="1400" err="1"/>
              <a:t>atvinnulífs</a:t>
            </a:r>
            <a:br>
              <a:rPr lang="en-GB" sz="1400"/>
            </a:br>
            <a:r>
              <a:rPr lang="en-GB" sz="1400">
                <a:solidFill>
                  <a:srgbClr val="F18921"/>
                </a:solidFill>
              </a:rPr>
              <a:t>•</a:t>
            </a:r>
            <a:r>
              <a:rPr lang="en-GB" sz="1400"/>
              <a:t> </a:t>
            </a:r>
            <a:r>
              <a:rPr lang="en-GB" sz="1400" err="1"/>
              <a:t>vinnutími</a:t>
            </a:r>
            <a:r>
              <a:rPr lang="en-GB" sz="1400"/>
              <a:t> </a:t>
            </a:r>
            <a:r>
              <a:rPr lang="en-GB" sz="1400" err="1"/>
              <a:t>og</a:t>
            </a:r>
            <a:r>
              <a:rPr lang="en-GB" sz="1400"/>
              <a:t> </a:t>
            </a:r>
            <a:r>
              <a:rPr lang="en-GB" sz="1400" err="1"/>
              <a:t>laun</a:t>
            </a:r>
            <a:r>
              <a:rPr lang="en-GB" sz="1400"/>
              <a:t> </a:t>
            </a:r>
            <a:r>
              <a:rPr lang="en-GB" sz="1400" err="1"/>
              <a:t>taki</a:t>
            </a:r>
            <a:r>
              <a:rPr lang="en-GB" sz="1400"/>
              <a:t> </a:t>
            </a:r>
            <a:r>
              <a:rPr lang="en-GB" sz="1400" err="1"/>
              <a:t>betur</a:t>
            </a:r>
            <a:r>
              <a:rPr lang="en-GB" sz="1400"/>
              <a:t> </a:t>
            </a:r>
            <a:r>
              <a:rPr lang="en-GB" sz="1400" err="1"/>
              <a:t>mið</a:t>
            </a:r>
            <a:r>
              <a:rPr lang="en-GB" sz="1400"/>
              <a:t> </a:t>
            </a:r>
            <a:r>
              <a:rPr lang="en-GB" sz="1400" err="1"/>
              <a:t>af</a:t>
            </a:r>
            <a:r>
              <a:rPr lang="en-GB" sz="1400"/>
              <a:t> </a:t>
            </a:r>
            <a:r>
              <a:rPr lang="en-GB" sz="1400" err="1"/>
              <a:t>vaktabyrði</a:t>
            </a:r>
            <a:r>
              <a:rPr lang="en-GB" sz="1400"/>
              <a:t> </a:t>
            </a:r>
            <a:r>
              <a:rPr lang="en-GB" sz="1400" err="1"/>
              <a:t>og</a:t>
            </a:r>
            <a:r>
              <a:rPr lang="en-GB" sz="1400"/>
              <a:t> </a:t>
            </a:r>
            <a:r>
              <a:rPr lang="en-GB" sz="1400" err="1"/>
              <a:t>verðmæti</a:t>
            </a:r>
            <a:r>
              <a:rPr lang="en-GB" sz="1400"/>
              <a:t> </a:t>
            </a:r>
            <a:r>
              <a:rPr lang="en-GB" sz="1400" err="1"/>
              <a:t>staðins</a:t>
            </a:r>
            <a:r>
              <a:rPr lang="en-GB" sz="1400"/>
              <a:t> </a:t>
            </a:r>
            <a:r>
              <a:rPr lang="en-GB" sz="1400" err="1"/>
              <a:t>tíma</a:t>
            </a:r>
            <a:br>
              <a:rPr lang="en-GB" sz="1400"/>
            </a:br>
            <a:r>
              <a:rPr lang="en-GB" sz="1400">
                <a:solidFill>
                  <a:srgbClr val="F18921"/>
                </a:solidFill>
              </a:rPr>
              <a:t>•</a:t>
            </a:r>
            <a:r>
              <a:rPr lang="en-GB" sz="1400"/>
              <a:t> </a:t>
            </a:r>
            <a:r>
              <a:rPr lang="en-GB" sz="1400" err="1"/>
              <a:t>bæta</a:t>
            </a:r>
            <a:r>
              <a:rPr lang="en-GB" sz="1400"/>
              <a:t> </a:t>
            </a:r>
            <a:r>
              <a:rPr lang="en-GB" sz="1400" err="1"/>
              <a:t>andlega</a:t>
            </a:r>
            <a:r>
              <a:rPr lang="en-GB" sz="1400"/>
              <a:t>, </a:t>
            </a:r>
            <a:r>
              <a:rPr lang="en-GB" sz="1400" err="1"/>
              <a:t>líkamlega</a:t>
            </a:r>
            <a:r>
              <a:rPr lang="en-GB" sz="1400"/>
              <a:t> </a:t>
            </a:r>
            <a:r>
              <a:rPr lang="en-GB" sz="1400" err="1"/>
              <a:t>og</a:t>
            </a:r>
            <a:r>
              <a:rPr lang="en-GB" sz="1400"/>
              <a:t> </a:t>
            </a:r>
            <a:r>
              <a:rPr lang="en-GB" sz="1400" err="1"/>
              <a:t>félagslega</a:t>
            </a:r>
            <a:r>
              <a:rPr lang="en-GB" sz="1400"/>
              <a:t> </a:t>
            </a:r>
            <a:r>
              <a:rPr lang="en-GB" sz="1400" err="1"/>
              <a:t>heilsu</a:t>
            </a:r>
            <a:r>
              <a:rPr lang="en-GB" sz="1400"/>
              <a:t> </a:t>
            </a:r>
            <a:r>
              <a:rPr lang="en-GB" sz="1400" err="1"/>
              <a:t>starfsfólks</a:t>
            </a:r>
            <a:br>
              <a:rPr lang="en-GB" sz="1400"/>
            </a:br>
            <a:r>
              <a:rPr lang="en-GB" sz="1400">
                <a:solidFill>
                  <a:srgbClr val="F18921"/>
                </a:solidFill>
              </a:rPr>
              <a:t>•</a:t>
            </a:r>
            <a:r>
              <a:rPr lang="en-GB" sz="1400"/>
              <a:t> </a:t>
            </a:r>
            <a:r>
              <a:rPr lang="en-GB" sz="1400" err="1"/>
              <a:t>bæta</a:t>
            </a:r>
            <a:r>
              <a:rPr lang="en-GB" sz="1400"/>
              <a:t> </a:t>
            </a:r>
            <a:r>
              <a:rPr lang="en-GB" sz="1400" err="1"/>
              <a:t>starfsumhverfi</a:t>
            </a:r>
            <a:br>
              <a:rPr lang="en-GB" sz="1400"/>
            </a:br>
            <a:r>
              <a:rPr lang="en-GB" sz="1400">
                <a:solidFill>
                  <a:srgbClr val="F18921"/>
                </a:solidFill>
              </a:rPr>
              <a:t>•</a:t>
            </a:r>
            <a:r>
              <a:rPr lang="en-GB" sz="1400"/>
              <a:t> </a:t>
            </a:r>
            <a:r>
              <a:rPr lang="en-GB" sz="1400" err="1"/>
              <a:t>stytta</a:t>
            </a:r>
            <a:r>
              <a:rPr lang="en-GB" sz="1400"/>
              <a:t> </a:t>
            </a:r>
            <a:r>
              <a:rPr lang="en-GB" sz="1400" err="1"/>
              <a:t>vinnutíma</a:t>
            </a:r>
            <a:br>
              <a:rPr lang="en-GB" sz="1400"/>
            </a:br>
            <a:r>
              <a:rPr lang="en-GB" sz="1400">
                <a:solidFill>
                  <a:srgbClr val="F18921"/>
                </a:solidFill>
              </a:rPr>
              <a:t>•</a:t>
            </a:r>
            <a:r>
              <a:rPr lang="en-GB" sz="1400"/>
              <a:t> </a:t>
            </a:r>
            <a:r>
              <a:rPr lang="en-GB" sz="1400" err="1"/>
              <a:t>auka</a:t>
            </a:r>
            <a:r>
              <a:rPr lang="en-GB" sz="1400"/>
              <a:t> </a:t>
            </a:r>
            <a:r>
              <a:rPr lang="en-GB" sz="1400" err="1"/>
              <a:t>stöðugleika</a:t>
            </a:r>
            <a:r>
              <a:rPr lang="en-GB" sz="1400"/>
              <a:t> </a:t>
            </a:r>
            <a:r>
              <a:rPr lang="en-GB" sz="1400" err="1"/>
              <a:t>í</a:t>
            </a:r>
            <a:r>
              <a:rPr lang="en-GB" sz="1400"/>
              <a:t> </a:t>
            </a:r>
            <a:r>
              <a:rPr lang="en-GB" sz="1400" err="1"/>
              <a:t>mönnun</a:t>
            </a:r>
            <a:br>
              <a:rPr lang="en-GB" sz="1400"/>
            </a:br>
            <a:r>
              <a:rPr lang="en-GB" sz="1400">
                <a:solidFill>
                  <a:srgbClr val="F18921"/>
                </a:solidFill>
              </a:rPr>
              <a:t>•</a:t>
            </a:r>
            <a:r>
              <a:rPr lang="en-GB" sz="1400"/>
              <a:t> </a:t>
            </a:r>
            <a:r>
              <a:rPr lang="en-GB" sz="1400" err="1"/>
              <a:t>gera</a:t>
            </a:r>
            <a:r>
              <a:rPr lang="en-GB" sz="1400"/>
              <a:t> </a:t>
            </a:r>
            <a:r>
              <a:rPr lang="en-GB" sz="1400" err="1"/>
              <a:t>launamyndunarkerfi</a:t>
            </a:r>
            <a:r>
              <a:rPr lang="en-GB" sz="1400"/>
              <a:t> </a:t>
            </a:r>
            <a:r>
              <a:rPr lang="en-GB" sz="1400" err="1"/>
              <a:t>einfaldara</a:t>
            </a:r>
            <a:r>
              <a:rPr lang="en-GB" sz="1400"/>
              <a:t> </a:t>
            </a:r>
            <a:r>
              <a:rPr lang="en-GB" sz="1400" err="1"/>
              <a:t>og</a:t>
            </a:r>
            <a:r>
              <a:rPr lang="en-GB" sz="1400"/>
              <a:t> </a:t>
            </a:r>
            <a:r>
              <a:rPr lang="en-GB" sz="1400" err="1"/>
              <a:t>gagnsærra</a:t>
            </a:r>
            <a:br>
              <a:rPr lang="en-GB" sz="1400"/>
            </a:br>
            <a:r>
              <a:rPr lang="en-GB" sz="1400">
                <a:solidFill>
                  <a:srgbClr val="F18921"/>
                </a:solidFill>
              </a:rPr>
              <a:t>•</a:t>
            </a:r>
            <a:r>
              <a:rPr lang="en-GB" sz="1400"/>
              <a:t> </a:t>
            </a:r>
            <a:r>
              <a:rPr lang="en-GB" sz="1400" err="1"/>
              <a:t>draga</a:t>
            </a:r>
            <a:r>
              <a:rPr lang="en-GB" sz="1400"/>
              <a:t> </a:t>
            </a:r>
            <a:r>
              <a:rPr lang="en-GB" sz="1400" err="1"/>
              <a:t>úr</a:t>
            </a:r>
            <a:r>
              <a:rPr lang="en-GB" sz="1400"/>
              <a:t> </a:t>
            </a:r>
            <a:r>
              <a:rPr lang="en-GB" sz="1400" err="1"/>
              <a:t>þörf</a:t>
            </a:r>
            <a:r>
              <a:rPr lang="en-GB" sz="1400"/>
              <a:t> </a:t>
            </a:r>
            <a:r>
              <a:rPr lang="en-GB" sz="1400" err="1"/>
              <a:t>og</a:t>
            </a:r>
            <a:r>
              <a:rPr lang="en-GB" sz="1400"/>
              <a:t> </a:t>
            </a:r>
            <a:r>
              <a:rPr lang="en-GB" sz="1400" err="1"/>
              <a:t>hvata</a:t>
            </a:r>
            <a:r>
              <a:rPr lang="en-GB" sz="1400"/>
              <a:t> </a:t>
            </a:r>
            <a:r>
              <a:rPr lang="en-GB" sz="1400" err="1"/>
              <a:t>til</a:t>
            </a:r>
            <a:r>
              <a:rPr lang="en-GB" sz="1400"/>
              <a:t> </a:t>
            </a:r>
            <a:r>
              <a:rPr lang="en-GB" sz="1400" err="1"/>
              <a:t>yfirvinnu</a:t>
            </a:r>
            <a:br>
              <a:rPr lang="en-GB" sz="1400"/>
            </a:br>
            <a:r>
              <a:rPr lang="en-GB" sz="1400">
                <a:solidFill>
                  <a:srgbClr val="F18921"/>
                </a:solidFill>
              </a:rPr>
              <a:t>•</a:t>
            </a:r>
            <a:r>
              <a:rPr lang="en-GB" sz="1400"/>
              <a:t> </a:t>
            </a:r>
            <a:r>
              <a:rPr lang="en-GB" sz="1400" err="1"/>
              <a:t>auka</a:t>
            </a:r>
            <a:r>
              <a:rPr lang="en-GB" sz="1400"/>
              <a:t> </a:t>
            </a:r>
            <a:r>
              <a:rPr lang="en-GB" sz="1400" err="1"/>
              <a:t>hagkvæmni</a:t>
            </a:r>
            <a:r>
              <a:rPr lang="en-GB" sz="1400"/>
              <a:t> </a:t>
            </a:r>
            <a:r>
              <a:rPr lang="en-GB" sz="1400" err="1"/>
              <a:t>í</a:t>
            </a:r>
            <a:r>
              <a:rPr lang="en-GB" sz="1400"/>
              <a:t> </a:t>
            </a:r>
            <a:r>
              <a:rPr lang="en-GB" sz="1400" err="1"/>
              <a:t>nýtingu</a:t>
            </a:r>
            <a:r>
              <a:rPr lang="en-GB" sz="1400"/>
              <a:t> </a:t>
            </a:r>
            <a:r>
              <a:rPr lang="en-GB" sz="1400" err="1"/>
              <a:t>fjármuna</a:t>
            </a:r>
            <a:br>
              <a:rPr lang="en-GB" sz="1400"/>
            </a:br>
            <a:r>
              <a:rPr lang="en-GB" sz="1400">
                <a:solidFill>
                  <a:srgbClr val="F18921"/>
                </a:solidFill>
              </a:rPr>
              <a:t>•</a:t>
            </a:r>
            <a:r>
              <a:rPr lang="en-GB" sz="1400"/>
              <a:t> </a:t>
            </a:r>
            <a:r>
              <a:rPr lang="en-GB" sz="1400" err="1"/>
              <a:t>bæta</a:t>
            </a:r>
            <a:r>
              <a:rPr lang="en-GB" sz="1400"/>
              <a:t> </a:t>
            </a:r>
            <a:r>
              <a:rPr lang="en-GB" sz="1400" err="1"/>
              <a:t>gæði</a:t>
            </a:r>
            <a:r>
              <a:rPr lang="en-GB" sz="1400"/>
              <a:t> </a:t>
            </a:r>
            <a:r>
              <a:rPr lang="en-GB" sz="1400" err="1"/>
              <a:t>opinberrar</a:t>
            </a:r>
            <a:r>
              <a:rPr lang="en-GB" sz="1400"/>
              <a:t> </a:t>
            </a:r>
            <a:r>
              <a:rPr lang="en-GB" sz="1400" err="1"/>
              <a:t>þjónustu</a:t>
            </a:r>
            <a:endParaRPr lang="en-IS" sz="1400"/>
          </a:p>
        </p:txBody>
      </p:sp>
    </p:spTree>
    <p:extLst>
      <p:ext uri="{BB962C8B-B14F-4D97-AF65-F5344CB8AC3E}">
        <p14:creationId xmlns:p14="http://schemas.microsoft.com/office/powerpoint/2010/main" val="1525693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22215234-D3EF-4CB2-BC5C-0DA3987DA267}"/>
              </a:ext>
            </a:extLst>
          </p:cNvPr>
          <p:cNvSpPr>
            <a:spLocks noGrp="1"/>
          </p:cNvSpPr>
          <p:nvPr>
            <p:ph type="body" sz="quarter" idx="12"/>
          </p:nvPr>
        </p:nvSpPr>
        <p:spPr>
          <a:xfrm>
            <a:off x="784561" y="402787"/>
            <a:ext cx="11364364" cy="1220273"/>
          </a:xfrm>
        </p:spPr>
        <p:txBody>
          <a:bodyPr lIns="91440" tIns="45720" rIns="91440" bIns="45720" anchor="t"/>
          <a:lstStyle/>
          <a:p>
            <a:r>
              <a:rPr lang="is-IS">
                <a:solidFill>
                  <a:srgbClr val="032742"/>
                </a:solidFill>
                <a:latin typeface="FiraGO SemiBold"/>
              </a:rPr>
              <a:t>5. Mat á mönnunarforsendum - 1. nóv 2020 til 14. jan 2021</a:t>
            </a:r>
          </a:p>
          <a:p>
            <a:r>
              <a:rPr lang="is-IS" err="1">
                <a:solidFill>
                  <a:srgbClr val="032742"/>
                </a:solidFill>
                <a:latin typeface="FiraGO SemiBold"/>
                <a:hlinkClick r:id="rId3"/>
              </a:rPr>
              <a:t>Mönnunarlíkan</a:t>
            </a:r>
            <a:r>
              <a:rPr lang="is-IS">
                <a:solidFill>
                  <a:srgbClr val="032742"/>
                </a:solidFill>
                <a:latin typeface="FiraGO SemiBold"/>
                <a:hlinkClick r:id="rId3"/>
              </a:rPr>
              <a:t> - námskeið</a:t>
            </a:r>
            <a:endParaRPr lang="is-IS"/>
          </a:p>
        </p:txBody>
      </p:sp>
      <p:sp>
        <p:nvSpPr>
          <p:cNvPr id="3" name="Textastaðgengill 2">
            <a:extLst>
              <a:ext uri="{FF2B5EF4-FFF2-40B4-BE49-F238E27FC236}">
                <a16:creationId xmlns:a16="http://schemas.microsoft.com/office/drawing/2014/main" id="{A854BC3B-56E6-40C2-9677-A7279C61BC97}"/>
              </a:ext>
            </a:extLst>
          </p:cNvPr>
          <p:cNvSpPr>
            <a:spLocks noGrp="1"/>
          </p:cNvSpPr>
          <p:nvPr>
            <p:ph type="body" sz="quarter" idx="13"/>
          </p:nvPr>
        </p:nvSpPr>
        <p:spPr>
          <a:xfrm>
            <a:off x="885006" y="1724124"/>
            <a:ext cx="5601031" cy="4324577"/>
          </a:xfrm>
        </p:spPr>
        <p:txBody>
          <a:bodyPr/>
          <a:lstStyle/>
          <a:p>
            <a:r>
              <a:rPr lang="is-IS" b="1">
                <a:solidFill>
                  <a:srgbClr val="4A4A4A"/>
                </a:solidFill>
                <a:latin typeface="Arial" panose="020B0604020202020204" pitchFamily="34" charset="0"/>
                <a:cs typeface="Arial" panose="020B0604020202020204" pitchFamily="34" charset="0"/>
              </a:rPr>
              <a:t>Leggja þarf mat á:</a:t>
            </a:r>
          </a:p>
          <a:p>
            <a:pPr marL="285750" indent="-285750">
              <a:buFont typeface="Wingdings" panose="05000000000000000000" pitchFamily="2" charset="2"/>
              <a:buChar char="ü"/>
            </a:pPr>
            <a:r>
              <a:rPr lang="is-IS" b="0" i="0">
                <a:solidFill>
                  <a:srgbClr val="4A4A4A"/>
                </a:solidFill>
                <a:effectLst/>
                <a:latin typeface="Arial" panose="020B0604020202020204" pitchFamily="34" charset="0"/>
                <a:cs typeface="Arial" panose="020B0604020202020204" pitchFamily="34" charset="0"/>
              </a:rPr>
              <a:t>Fjölda starfsfólks/stöðugilda sem mannast </a:t>
            </a:r>
            <a:r>
              <a:rPr lang="is-IS">
                <a:solidFill>
                  <a:srgbClr val="4A4A4A"/>
                </a:solidFill>
                <a:latin typeface="Arial" panose="020B0604020202020204" pitchFamily="34" charset="0"/>
                <a:cs typeface="Arial" panose="020B0604020202020204" pitchFamily="34" charset="0"/>
              </a:rPr>
              <a:t>þegar starfsfólk í hlutastarfi hækkar við sig starfshlutfall</a:t>
            </a:r>
          </a:p>
          <a:p>
            <a:pPr marL="285750" indent="-285750">
              <a:buFont typeface="Wingdings" panose="05000000000000000000" pitchFamily="2" charset="2"/>
              <a:buChar char="ü"/>
            </a:pPr>
            <a:r>
              <a:rPr lang="is-IS" b="0" i="0" err="1">
                <a:solidFill>
                  <a:srgbClr val="4A4A4A"/>
                </a:solidFill>
                <a:effectLst/>
                <a:latin typeface="Arial" panose="020B0604020202020204" pitchFamily="34" charset="0"/>
                <a:cs typeface="Arial" panose="020B0604020202020204" pitchFamily="34" charset="0"/>
              </a:rPr>
              <a:t>Mönnunargat</a:t>
            </a:r>
            <a:r>
              <a:rPr lang="is-IS" b="0" i="0">
                <a:solidFill>
                  <a:srgbClr val="4A4A4A"/>
                </a:solidFill>
                <a:effectLst/>
                <a:latin typeface="Arial" panose="020B0604020202020204" pitchFamily="34" charset="0"/>
                <a:cs typeface="Arial" panose="020B0604020202020204" pitchFamily="34" charset="0"/>
              </a:rPr>
              <a:t> ver</a:t>
            </a:r>
            <a:r>
              <a:rPr lang="is-IS">
                <a:solidFill>
                  <a:srgbClr val="4A4A4A"/>
                </a:solidFill>
                <a:latin typeface="Arial" panose="020B0604020202020204" pitchFamily="34" charset="0"/>
                <a:cs typeface="Arial" panose="020B0604020202020204" pitchFamily="34" charset="0"/>
              </a:rPr>
              <a:t>ði mannað </a:t>
            </a:r>
          </a:p>
          <a:p>
            <a:pPr marL="285750" indent="-285750">
              <a:buFont typeface="Wingdings" panose="05000000000000000000" pitchFamily="2" charset="2"/>
              <a:buChar char="ü"/>
            </a:pPr>
            <a:r>
              <a:rPr lang="is-IS">
                <a:solidFill>
                  <a:srgbClr val="4A4A4A"/>
                </a:solidFill>
                <a:latin typeface="Arial" panose="020B0604020202020204" pitchFamily="34" charset="0"/>
                <a:cs typeface="Arial" panose="020B0604020202020204" pitchFamily="34" charset="0"/>
              </a:rPr>
              <a:t>K</a:t>
            </a:r>
            <a:r>
              <a:rPr lang="is-IS" b="0" i="0">
                <a:solidFill>
                  <a:srgbClr val="4A4A4A"/>
                </a:solidFill>
                <a:effectLst/>
                <a:latin typeface="Arial" panose="020B0604020202020204" pitchFamily="34" charset="0"/>
                <a:cs typeface="Arial" panose="020B0604020202020204" pitchFamily="34" charset="0"/>
              </a:rPr>
              <a:t>ostnaður vegna yfirvinnu lækkar</a:t>
            </a:r>
          </a:p>
        </p:txBody>
      </p:sp>
      <p:sp>
        <p:nvSpPr>
          <p:cNvPr id="5" name="Textastaðgengill 2">
            <a:extLst>
              <a:ext uri="{FF2B5EF4-FFF2-40B4-BE49-F238E27FC236}">
                <a16:creationId xmlns:a16="http://schemas.microsoft.com/office/drawing/2014/main" id="{687696E1-301E-4AB5-A9AD-5A22E9B25028}"/>
              </a:ext>
            </a:extLst>
          </p:cNvPr>
          <p:cNvSpPr txBox="1">
            <a:spLocks/>
          </p:cNvSpPr>
          <p:nvPr/>
        </p:nvSpPr>
        <p:spPr>
          <a:xfrm>
            <a:off x="1025192" y="4047964"/>
            <a:ext cx="4653713" cy="2000737"/>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b="1" err="1">
                <a:solidFill>
                  <a:srgbClr val="60986E"/>
                </a:solidFill>
                <a:latin typeface="Arial" panose="020B0604020202020204" pitchFamily="34" charset="0"/>
                <a:cs typeface="Arial" panose="020B0604020202020204" pitchFamily="34" charset="0"/>
              </a:rPr>
              <a:t>Mönnunarforsendur</a:t>
            </a:r>
            <a:r>
              <a:rPr lang="is-IS" b="1">
                <a:solidFill>
                  <a:srgbClr val="60986E"/>
                </a:solidFill>
                <a:latin typeface="Arial" panose="020B0604020202020204" pitchFamily="34" charset="0"/>
                <a:cs typeface="Arial" panose="020B0604020202020204" pitchFamily="34" charset="0"/>
              </a:rPr>
              <a:t> standast</a:t>
            </a:r>
            <a:r>
              <a:rPr lang="is-IS">
                <a:solidFill>
                  <a:srgbClr val="4A4A4A"/>
                </a:solidFill>
                <a:latin typeface="Arial" panose="020B0604020202020204" pitchFamily="34" charset="0"/>
                <a:cs typeface="Arial" panose="020B0604020202020204" pitchFamily="34" charset="0"/>
              </a:rPr>
              <a:t> ef þrjár ofangreindar forsendur eru uppfylltar</a:t>
            </a:r>
          </a:p>
          <a:p>
            <a:pPr algn="ctr"/>
            <a:r>
              <a:rPr lang="is-IS" b="1" err="1">
                <a:solidFill>
                  <a:srgbClr val="FF0000"/>
                </a:solidFill>
                <a:latin typeface="Arial" panose="020B0604020202020204" pitchFamily="34" charset="0"/>
                <a:cs typeface="Arial" panose="020B0604020202020204" pitchFamily="34" charset="0"/>
              </a:rPr>
              <a:t>Mönnunarforsendur</a:t>
            </a:r>
            <a:r>
              <a:rPr lang="is-IS" b="1">
                <a:solidFill>
                  <a:srgbClr val="FF0000"/>
                </a:solidFill>
                <a:latin typeface="Arial" panose="020B0604020202020204" pitchFamily="34" charset="0"/>
                <a:cs typeface="Arial" panose="020B0604020202020204" pitchFamily="34" charset="0"/>
              </a:rPr>
              <a:t> standast ekki </a:t>
            </a:r>
            <a:r>
              <a:rPr lang="is-IS">
                <a:solidFill>
                  <a:srgbClr val="4A4A4A"/>
                </a:solidFill>
                <a:latin typeface="Arial" panose="020B0604020202020204" pitchFamily="34" charset="0"/>
                <a:cs typeface="Arial" panose="020B0604020202020204" pitchFamily="34" charset="0"/>
              </a:rPr>
              <a:t>ef starfsfólk í hlutastarfi hyggst ekki hækka starfshlutfall sitt og fyrirsjáanlegt er að kostnaður vegna yfirvinnu muni standa í stað eða hækka</a:t>
            </a:r>
            <a:endParaRPr lang="is-IS">
              <a:latin typeface="Arial" panose="020B0604020202020204" pitchFamily="34" charset="0"/>
              <a:cs typeface="Arial" panose="020B0604020202020204" pitchFamily="34" charset="0"/>
            </a:endParaRPr>
          </a:p>
        </p:txBody>
      </p:sp>
      <p:pic>
        <p:nvPicPr>
          <p:cNvPr id="6" name="Picture 4" descr="Chart&#10;&#10;Description automatically generated">
            <a:extLst>
              <a:ext uri="{FF2B5EF4-FFF2-40B4-BE49-F238E27FC236}">
                <a16:creationId xmlns:a16="http://schemas.microsoft.com/office/drawing/2014/main" id="{A0130D68-76F4-4640-8628-5B1DD1B78AC5}"/>
              </a:ext>
            </a:extLst>
          </p:cNvPr>
          <p:cNvPicPr>
            <a:picLocks noChangeAspect="1"/>
          </p:cNvPicPr>
          <p:nvPr/>
        </p:nvPicPr>
        <p:blipFill>
          <a:blip r:embed="rId4"/>
          <a:stretch>
            <a:fillRect/>
          </a:stretch>
        </p:blipFill>
        <p:spPr>
          <a:xfrm>
            <a:off x="6486037" y="2291614"/>
            <a:ext cx="5201123" cy="2598022"/>
          </a:xfrm>
          <a:prstGeom prst="rect">
            <a:avLst/>
          </a:prstGeom>
        </p:spPr>
      </p:pic>
    </p:spTree>
    <p:extLst>
      <p:ext uri="{BB962C8B-B14F-4D97-AF65-F5344CB8AC3E}">
        <p14:creationId xmlns:p14="http://schemas.microsoft.com/office/powerpoint/2010/main" val="1624908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4B7B3A-4B85-48EC-A56C-F1765300336D}"/>
              </a:ext>
            </a:extLst>
          </p:cNvPr>
          <p:cNvSpPr>
            <a:spLocks noGrp="1"/>
          </p:cNvSpPr>
          <p:nvPr>
            <p:ph type="body" sz="quarter" idx="10"/>
          </p:nvPr>
        </p:nvSpPr>
        <p:spPr>
          <a:xfrm>
            <a:off x="1078095" y="3154770"/>
            <a:ext cx="5713297" cy="1304019"/>
          </a:xfrm>
        </p:spPr>
        <p:txBody>
          <a:bodyPr lIns="91440" tIns="45720" rIns="91440" bIns="45720" anchor="t"/>
          <a:lstStyle/>
          <a:p>
            <a:r>
              <a:rPr lang="en-GB" err="1">
                <a:latin typeface="FiraGO SemiBold"/>
              </a:rPr>
              <a:t>Fræðsla</a:t>
            </a:r>
            <a:r>
              <a:rPr lang="en-GB">
                <a:latin typeface="FiraGO SemiBold"/>
              </a:rPr>
              <a:t> </a:t>
            </a:r>
            <a:r>
              <a:rPr lang="en-GB" err="1">
                <a:latin typeface="FiraGO SemiBold"/>
              </a:rPr>
              <a:t>og</a:t>
            </a:r>
            <a:r>
              <a:rPr lang="en-GB">
                <a:latin typeface="FiraGO SemiBold"/>
              </a:rPr>
              <a:t> </a:t>
            </a:r>
            <a:r>
              <a:rPr lang="en-GB" err="1">
                <a:latin typeface="FiraGO SemiBold"/>
              </a:rPr>
              <a:t>upplýsingar</a:t>
            </a:r>
            <a:r>
              <a:rPr lang="en-GB">
                <a:latin typeface="FiraGO SemiBold"/>
              </a:rPr>
              <a:t> </a:t>
            </a:r>
            <a:endParaRPr lang="en-GB"/>
          </a:p>
        </p:txBody>
      </p:sp>
    </p:spTree>
    <p:extLst>
      <p:ext uri="{BB962C8B-B14F-4D97-AF65-F5344CB8AC3E}">
        <p14:creationId xmlns:p14="http://schemas.microsoft.com/office/powerpoint/2010/main" val="1049304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ynd 4">
            <a:hlinkClick r:id="rId2"/>
            <a:extLst>
              <a:ext uri="{FF2B5EF4-FFF2-40B4-BE49-F238E27FC236}">
                <a16:creationId xmlns:a16="http://schemas.microsoft.com/office/drawing/2014/main" id="{9B4CB77C-803A-4CE7-A788-57968BB09C13}"/>
              </a:ext>
            </a:extLst>
          </p:cNvPr>
          <p:cNvPicPr>
            <a:picLocks noChangeAspect="1"/>
          </p:cNvPicPr>
          <p:nvPr/>
        </p:nvPicPr>
        <p:blipFill rotWithShape="1">
          <a:blip r:embed="rId3"/>
          <a:srcRect b="31627"/>
          <a:stretch/>
        </p:blipFill>
        <p:spPr>
          <a:xfrm>
            <a:off x="512889" y="1715164"/>
            <a:ext cx="5522635" cy="3720438"/>
          </a:xfrm>
          <a:prstGeom prst="rect">
            <a:avLst/>
          </a:prstGeom>
          <a:ln>
            <a:noFill/>
          </a:ln>
          <a:effectLst>
            <a:outerShdw blurRad="292100" dist="139700" dir="2700000" algn="tl" rotWithShape="0">
              <a:srgbClr val="333333">
                <a:alpha val="65000"/>
              </a:srgbClr>
            </a:outerShdw>
          </a:effectLst>
        </p:spPr>
      </p:pic>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1144485" y="667030"/>
            <a:ext cx="11547566" cy="520757"/>
          </a:xfrm>
        </p:spPr>
        <p:txBody>
          <a:bodyPr/>
          <a:lstStyle/>
          <a:p>
            <a:r>
              <a:rPr lang="is-IS" sz="3200">
                <a:solidFill>
                  <a:srgbClr val="032742"/>
                </a:solidFill>
                <a:hlinkClick r:id="rId4">
                  <a:extLst>
                    <a:ext uri="{A12FA001-AC4F-418D-AE19-62706E023703}">
                      <ahyp:hlinkClr xmlns:ahyp="http://schemas.microsoft.com/office/drawing/2018/hyperlinkcolor" val="tx"/>
                    </a:ext>
                  </a:extLst>
                </a:hlinkClick>
              </a:rPr>
              <a:t>www.betrivinnutimi.is</a:t>
            </a:r>
            <a:endParaRPr lang="is-IS" sz="3600">
              <a:solidFill>
                <a:srgbClr val="032742"/>
              </a:solidFill>
            </a:endParaRPr>
          </a:p>
        </p:txBody>
      </p:sp>
      <p:pic>
        <p:nvPicPr>
          <p:cNvPr id="9" name="Mynd 8">
            <a:hlinkClick r:id="rId5"/>
            <a:extLst>
              <a:ext uri="{FF2B5EF4-FFF2-40B4-BE49-F238E27FC236}">
                <a16:creationId xmlns:a16="http://schemas.microsoft.com/office/drawing/2014/main" id="{BF388A14-9B8C-443E-9CB5-5E4FA923101E}"/>
              </a:ext>
            </a:extLst>
          </p:cNvPr>
          <p:cNvPicPr>
            <a:picLocks noChangeAspect="1"/>
          </p:cNvPicPr>
          <p:nvPr/>
        </p:nvPicPr>
        <p:blipFill>
          <a:blip r:embed="rId6"/>
          <a:stretch>
            <a:fillRect/>
          </a:stretch>
        </p:blipFill>
        <p:spPr>
          <a:xfrm>
            <a:off x="6391868" y="1736640"/>
            <a:ext cx="5457774" cy="2597959"/>
          </a:xfrm>
          <a:prstGeom prst="rect">
            <a:avLst/>
          </a:prstGeom>
          <a:ln>
            <a:noFill/>
          </a:ln>
          <a:effectLst>
            <a:outerShdw blurRad="292100" dist="139700" dir="2700000" algn="tl" rotWithShape="0">
              <a:srgbClr val="333333">
                <a:alpha val="65000"/>
              </a:srgbClr>
            </a:outerShdw>
          </a:effectLst>
        </p:spPr>
      </p:pic>
      <p:pic>
        <p:nvPicPr>
          <p:cNvPr id="11" name="Mynd 10">
            <a:hlinkClick r:id="rId7"/>
            <a:extLst>
              <a:ext uri="{FF2B5EF4-FFF2-40B4-BE49-F238E27FC236}">
                <a16:creationId xmlns:a16="http://schemas.microsoft.com/office/drawing/2014/main" id="{32D241D8-1032-4227-8636-CBEBBA3F0585}"/>
              </a:ext>
            </a:extLst>
          </p:cNvPr>
          <p:cNvPicPr>
            <a:picLocks noChangeAspect="1"/>
          </p:cNvPicPr>
          <p:nvPr/>
        </p:nvPicPr>
        <p:blipFill>
          <a:blip r:embed="rId8"/>
          <a:stretch>
            <a:fillRect/>
          </a:stretch>
        </p:blipFill>
        <p:spPr>
          <a:xfrm>
            <a:off x="6520744" y="4948823"/>
            <a:ext cx="5204965" cy="1541748"/>
          </a:xfrm>
          <a:prstGeom prst="rect">
            <a:avLst/>
          </a:prstGeom>
          <a:ln>
            <a:noFill/>
          </a:ln>
          <a:effectLst>
            <a:outerShdw blurRad="292100" dist="139700" dir="2700000" algn="tl" rotWithShape="0">
              <a:srgbClr val="333333">
                <a:alpha val="65000"/>
              </a:srgbClr>
            </a:outerShdw>
          </a:effectLst>
        </p:spPr>
      </p:pic>
      <p:pic>
        <p:nvPicPr>
          <p:cNvPr id="15" name="Mynd 14">
            <a:hlinkClick r:id="rId9"/>
            <a:extLst>
              <a:ext uri="{FF2B5EF4-FFF2-40B4-BE49-F238E27FC236}">
                <a16:creationId xmlns:a16="http://schemas.microsoft.com/office/drawing/2014/main" id="{8FF66CD8-D1EF-4BF8-874D-874508237DF3}"/>
              </a:ext>
            </a:extLst>
          </p:cNvPr>
          <p:cNvPicPr>
            <a:picLocks noChangeAspect="1"/>
          </p:cNvPicPr>
          <p:nvPr/>
        </p:nvPicPr>
        <p:blipFill rotWithShape="1">
          <a:blip r:embed="rId10"/>
          <a:srcRect l="10401" t="23877" r="5231" b="9074"/>
          <a:stretch/>
        </p:blipFill>
        <p:spPr>
          <a:xfrm>
            <a:off x="2177031" y="5625429"/>
            <a:ext cx="2184087" cy="861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6317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173459" y="1213586"/>
            <a:ext cx="7515814" cy="2466766"/>
          </a:xfrm>
        </p:spPr>
        <p:txBody>
          <a:bodyPr lIns="91440" tIns="45720" rIns="91440" bIns="45720" anchor="t"/>
          <a:lstStyle/>
          <a:p>
            <a:pPr marL="285750" indent="-285750">
              <a:buFont typeface="Arial" panose="020B0604020202020204" pitchFamily="34" charset="0"/>
              <a:buChar char="•"/>
            </a:pPr>
            <a:r>
              <a:rPr lang="is-IS" sz="1800" b="1">
                <a:solidFill>
                  <a:srgbClr val="032742"/>
                </a:solidFill>
                <a:latin typeface="Arial" panose="020B0604020202020204" pitchFamily="34" charset="0"/>
                <a:cs typeface="Arial" panose="020B0604020202020204" pitchFamily="34" charset="0"/>
              </a:rPr>
              <a:t>Námskeið fyrir stjórnendur – </a:t>
            </a:r>
            <a:r>
              <a:rPr lang="is-IS" sz="1800" b="1" err="1">
                <a:solidFill>
                  <a:srgbClr val="032742"/>
                </a:solidFill>
                <a:latin typeface="Arial" panose="020B0604020202020204" pitchFamily="34" charset="0"/>
                <a:cs typeface="Arial" panose="020B0604020202020204" pitchFamily="34" charset="0"/>
              </a:rPr>
              <a:t>mönnunarlíkan</a:t>
            </a:r>
            <a:endParaRPr lang="is-IS" sz="1800" b="1">
              <a:solidFill>
                <a:srgbClr val="03274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Velja 1 námskeið, 1,5 klst. </a:t>
            </a:r>
          </a:p>
          <a:p>
            <a:pPr marL="742950" lvl="1"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Laust á námskeið 10., 14. og 15. desember</a:t>
            </a:r>
          </a:p>
          <a:p>
            <a:pPr marL="742950" lvl="1"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Sérstök námskeið fyrir: </a:t>
            </a:r>
          </a:p>
          <a:p>
            <a:pPr marL="1200150" lvl="2"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LSH 11. desember </a:t>
            </a:r>
          </a:p>
          <a:p>
            <a:pPr marL="1200150" lvl="2"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SAk 17. des</a:t>
            </a:r>
          </a:p>
          <a:p>
            <a:pPr marL="285750" indent="-285750">
              <a:buFont typeface="Arial" panose="020B0604020202020204" pitchFamily="34" charset="0"/>
              <a:buChar char="•"/>
            </a:pPr>
            <a:r>
              <a:rPr lang="is-IS" sz="1800" b="1">
                <a:solidFill>
                  <a:srgbClr val="032742"/>
                </a:solidFill>
                <a:latin typeface="Arial" panose="020B0604020202020204" pitchFamily="34" charset="0"/>
                <a:cs typeface="Arial" panose="020B0604020202020204" pitchFamily="34" charset="0"/>
              </a:rPr>
              <a:t>Námskeið fyrir stjórnendur – breytingar, vinnustaðamenning o.fl.</a:t>
            </a:r>
          </a:p>
          <a:p>
            <a:pPr marL="742950" lvl="1"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5 námskeið í boði fyrir stjórnendur</a:t>
            </a:r>
          </a:p>
          <a:p>
            <a:pPr marL="1200150" lvl="2" indent="-285750">
              <a:buFont typeface="Arial" panose="020B0604020202020204" pitchFamily="34" charset="0"/>
              <a:buChar char="•"/>
            </a:pPr>
            <a:r>
              <a:rPr lang="is-IS" b="1">
                <a:solidFill>
                  <a:srgbClr val="032742"/>
                </a:solidFill>
                <a:latin typeface="Arial" panose="020B0604020202020204" pitchFamily="34" charset="0"/>
                <a:cs typeface="Arial" panose="020B0604020202020204" pitchFamily="34" charset="0"/>
              </a:rPr>
              <a:t>Einkenni hágæða teyma</a:t>
            </a:r>
          </a:p>
          <a:p>
            <a:pPr marL="1200150" lvl="2" indent="-285750">
              <a:buFont typeface="Arial" panose="020B0604020202020204" pitchFamily="34" charset="0"/>
              <a:buChar char="•"/>
            </a:pPr>
            <a:r>
              <a:rPr lang="is-IS" b="1">
                <a:solidFill>
                  <a:srgbClr val="032742"/>
                </a:solidFill>
                <a:latin typeface="Arial" panose="020B0604020202020204" pitchFamily="34" charset="0"/>
                <a:cs typeface="Arial" panose="020B0604020202020204" pitchFamily="34" charset="0"/>
              </a:rPr>
              <a:t>360° sóun</a:t>
            </a:r>
          </a:p>
          <a:p>
            <a:pPr marL="1200150" lvl="2" indent="-285750">
              <a:buFont typeface="Arial" panose="020B0604020202020204" pitchFamily="34" charset="0"/>
              <a:buChar char="•"/>
            </a:pPr>
            <a:r>
              <a:rPr lang="is-IS" b="1">
                <a:solidFill>
                  <a:srgbClr val="032742"/>
                </a:solidFill>
                <a:latin typeface="Arial" panose="020B0604020202020204" pitchFamily="34" charset="0"/>
                <a:cs typeface="Arial" panose="020B0604020202020204" pitchFamily="34" charset="0"/>
              </a:rPr>
              <a:t>Ferlagreining og umbætur – </a:t>
            </a:r>
            <a:r>
              <a:rPr lang="is-IS" b="1">
                <a:solidFill>
                  <a:schemeClr val="accent4"/>
                </a:solidFill>
                <a:latin typeface="Arial" panose="020B0604020202020204" pitchFamily="34" charset="0"/>
                <a:cs typeface="Arial" panose="020B0604020202020204" pitchFamily="34" charset="0"/>
              </a:rPr>
              <a:t>biðlisti 18.des</a:t>
            </a:r>
          </a:p>
          <a:p>
            <a:pPr marL="1200150" lvl="2" indent="-285750">
              <a:buFont typeface="Arial" panose="020B0604020202020204" pitchFamily="34" charset="0"/>
              <a:buChar char="•"/>
            </a:pPr>
            <a:r>
              <a:rPr lang="is-IS" b="1">
                <a:solidFill>
                  <a:srgbClr val="032742"/>
                </a:solidFill>
                <a:latin typeface="Arial" panose="020B0604020202020204" pitchFamily="34" charset="0"/>
                <a:cs typeface="Arial" panose="020B0604020202020204" pitchFamily="34" charset="0"/>
              </a:rPr>
              <a:t>Stytting vinnuvikunnar – vinnustofa</a:t>
            </a:r>
          </a:p>
          <a:p>
            <a:pPr marL="1200150" lvl="2" indent="-285750">
              <a:buFont typeface="Arial" panose="020B0604020202020204" pitchFamily="34" charset="0"/>
              <a:buChar char="•"/>
            </a:pPr>
            <a:r>
              <a:rPr lang="is-IS" b="1">
                <a:solidFill>
                  <a:srgbClr val="032742"/>
                </a:solidFill>
                <a:latin typeface="Arial" panose="020B0604020202020204" pitchFamily="34" charset="0"/>
                <a:cs typeface="Arial" panose="020B0604020202020204" pitchFamily="34" charset="0"/>
              </a:rPr>
              <a:t>Að takast á við breytingar – </a:t>
            </a:r>
            <a:r>
              <a:rPr lang="is-IS" b="1">
                <a:solidFill>
                  <a:schemeClr val="accent4"/>
                </a:solidFill>
                <a:latin typeface="Arial" panose="020B0604020202020204" pitchFamily="34" charset="0"/>
                <a:cs typeface="Arial" panose="020B0604020202020204" pitchFamily="34" charset="0"/>
              </a:rPr>
              <a:t>laust 21. des</a:t>
            </a:r>
          </a:p>
          <a:p>
            <a:pPr marL="742950" lvl="1" indent="-285750">
              <a:buFont typeface="Arial" panose="020B0604020202020204" pitchFamily="34" charset="0"/>
              <a:buChar char="•"/>
            </a:pPr>
            <a:endParaRPr lang="is-IS" b="1">
              <a:solidFill>
                <a:srgbClr val="60986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Fleiri námskeið í boði í </a:t>
            </a:r>
            <a:r>
              <a:rPr lang="is-IS" sz="2800" b="1">
                <a:solidFill>
                  <a:schemeClr val="accent4"/>
                </a:solidFill>
                <a:latin typeface="Arial" panose="020B0604020202020204" pitchFamily="34" charset="0"/>
                <a:cs typeface="Arial" panose="020B0604020202020204" pitchFamily="34" charset="0"/>
              </a:rPr>
              <a:t>byrjun janúar</a:t>
            </a:r>
          </a:p>
          <a:p>
            <a:pPr lvl="1"/>
            <a:endParaRPr lang="is-IS" b="1">
              <a:solidFill>
                <a:srgbClr val="6098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s-IS" b="1">
              <a:solidFill>
                <a:srgbClr val="60986E"/>
              </a:solidFill>
              <a:latin typeface="Arial" panose="020B0604020202020204" pitchFamily="34" charset="0"/>
              <a:cs typeface="Arial" panose="020B0604020202020204" pitchFamily="34" charset="0"/>
            </a:endParaRPr>
          </a:p>
          <a:p>
            <a:endParaRPr lang="is-IS"/>
          </a:p>
        </p:txBody>
      </p:sp>
      <p:pic>
        <p:nvPicPr>
          <p:cNvPr id="7" name="Mynd 6">
            <a:extLst>
              <a:ext uri="{FF2B5EF4-FFF2-40B4-BE49-F238E27FC236}">
                <a16:creationId xmlns:a16="http://schemas.microsoft.com/office/drawing/2014/main" id="{0D0EBC17-FC25-4CCC-BE04-5A3AF4B3C79E}"/>
              </a:ext>
            </a:extLst>
          </p:cNvPr>
          <p:cNvPicPr>
            <a:picLocks noChangeAspect="1"/>
          </p:cNvPicPr>
          <p:nvPr/>
        </p:nvPicPr>
        <p:blipFill>
          <a:blip r:embed="rId3"/>
          <a:stretch>
            <a:fillRect/>
          </a:stretch>
        </p:blipFill>
        <p:spPr>
          <a:xfrm>
            <a:off x="6675119" y="4333812"/>
            <a:ext cx="5313353" cy="1917798"/>
          </a:xfrm>
          <a:prstGeom prst="rect">
            <a:avLst/>
          </a:prstGeom>
          <a:ln>
            <a:noFill/>
          </a:ln>
          <a:effectLst>
            <a:outerShdw blurRad="292100" dist="139700" dir="2700000" algn="tl" rotWithShape="0">
              <a:srgbClr val="333333">
                <a:alpha val="65000"/>
              </a:srgbClr>
            </a:outerShdw>
          </a:effectLst>
        </p:spPr>
      </p:pic>
      <p:sp>
        <p:nvSpPr>
          <p:cNvPr id="6" name="Textastaðgengill 5">
            <a:extLst>
              <a:ext uri="{FF2B5EF4-FFF2-40B4-BE49-F238E27FC236}">
                <a16:creationId xmlns:a16="http://schemas.microsoft.com/office/drawing/2014/main" id="{BAFACFD4-BAF9-4922-90BD-CF99DA71F345}"/>
              </a:ext>
            </a:extLst>
          </p:cNvPr>
          <p:cNvSpPr>
            <a:spLocks noGrp="1"/>
          </p:cNvSpPr>
          <p:nvPr>
            <p:ph type="body" sz="quarter" idx="12"/>
          </p:nvPr>
        </p:nvSpPr>
        <p:spPr>
          <a:xfrm>
            <a:off x="173459" y="489390"/>
            <a:ext cx="9901547" cy="789927"/>
          </a:xfrm>
        </p:spPr>
        <p:txBody>
          <a:bodyPr/>
          <a:lstStyle/>
          <a:p>
            <a:r>
              <a:rPr lang="is-IS">
                <a:solidFill>
                  <a:srgbClr val="032742"/>
                </a:solidFill>
              </a:rPr>
              <a:t>Námskeið fyrir stjórnendur - vefnám</a:t>
            </a:r>
          </a:p>
        </p:txBody>
      </p:sp>
      <p:sp>
        <p:nvSpPr>
          <p:cNvPr id="19" name="Textastaðgengill 5">
            <a:extLst>
              <a:ext uri="{FF2B5EF4-FFF2-40B4-BE49-F238E27FC236}">
                <a16:creationId xmlns:a16="http://schemas.microsoft.com/office/drawing/2014/main" id="{CDB225F4-735A-4607-A44F-FAACB9D693BB}"/>
              </a:ext>
            </a:extLst>
          </p:cNvPr>
          <p:cNvSpPr txBox="1">
            <a:spLocks/>
          </p:cNvSpPr>
          <p:nvPr/>
        </p:nvSpPr>
        <p:spPr>
          <a:xfrm>
            <a:off x="7805420" y="1279317"/>
            <a:ext cx="9901547"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1800">
                <a:solidFill>
                  <a:srgbClr val="032742"/>
                </a:solidFill>
              </a:rPr>
              <a:t>Starfsmennt =&gt; </a:t>
            </a:r>
            <a:r>
              <a:rPr lang="is-IS" sz="1800">
                <a:solidFill>
                  <a:srgbClr val="032742"/>
                </a:solidFill>
                <a:hlinkClick r:id="rId4"/>
              </a:rPr>
              <a:t>smennt.is</a:t>
            </a:r>
            <a:endParaRPr lang="is-IS" sz="1800">
              <a:solidFill>
                <a:srgbClr val="032742"/>
              </a:solidFill>
            </a:endParaRPr>
          </a:p>
        </p:txBody>
      </p:sp>
      <p:pic>
        <p:nvPicPr>
          <p:cNvPr id="3" name="Picture 2">
            <a:extLst>
              <a:ext uri="{FF2B5EF4-FFF2-40B4-BE49-F238E27FC236}">
                <a16:creationId xmlns:a16="http://schemas.microsoft.com/office/drawing/2014/main" id="{0359C2F3-09D1-465F-B08D-A02DD09E2F6C}"/>
              </a:ext>
            </a:extLst>
          </p:cNvPr>
          <p:cNvPicPr>
            <a:picLocks noChangeAspect="1"/>
          </p:cNvPicPr>
          <p:nvPr/>
        </p:nvPicPr>
        <p:blipFill>
          <a:blip r:embed="rId5"/>
          <a:stretch>
            <a:fillRect/>
          </a:stretch>
        </p:blipFill>
        <p:spPr>
          <a:xfrm>
            <a:off x="7808747" y="1712266"/>
            <a:ext cx="2781935" cy="2254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85734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7221221" y="4796484"/>
            <a:ext cx="4624034" cy="520757"/>
          </a:xfrm>
        </p:spPr>
        <p:txBody>
          <a:bodyPr/>
          <a:lstStyle/>
          <a:p>
            <a:pPr algn="ctr">
              <a:lnSpc>
                <a:spcPct val="90000"/>
              </a:lnSpc>
            </a:pPr>
            <a:r>
              <a:rPr lang="is-IS" sz="3300" b="1">
                <a:solidFill>
                  <a:srgbClr val="032742"/>
                </a:solidFill>
                <a:latin typeface="FiraGO SemiBold" panose="020B0503050000020004" pitchFamily="34" charset="0"/>
                <a:cs typeface="FiraGO SemiBold" panose="020B0503050000020004" pitchFamily="34" charset="0"/>
              </a:rPr>
              <a:t>Fyrirlestrar opnir á vef</a:t>
            </a:r>
          </a:p>
          <a:p>
            <a:pPr algn="ctr">
              <a:lnSpc>
                <a:spcPct val="90000"/>
              </a:lnSpc>
            </a:pPr>
            <a:endParaRPr lang="is-IS" sz="3300" b="1">
              <a:solidFill>
                <a:srgbClr val="032742"/>
              </a:solidFill>
              <a:latin typeface="FiraGO SemiBold" panose="020B0503050000020004" pitchFamily="34" charset="0"/>
              <a:cs typeface="FiraGO SemiBold" panose="020B0503050000020004" pitchFamily="34" charset="0"/>
            </a:endParaRPr>
          </a:p>
        </p:txBody>
      </p:sp>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7063530" y="5317241"/>
            <a:ext cx="5279472" cy="520757"/>
          </a:xfrm>
        </p:spPr>
        <p:txBody>
          <a:bodyPr/>
          <a:lstStyle/>
          <a:p>
            <a:r>
              <a:rPr lang="is-IS" sz="1600">
                <a:solidFill>
                  <a:srgbClr val="032742"/>
                </a:solidFill>
              </a:rPr>
              <a:t>https://betrivinnutimi.is/vaktavinna/fraedsluefni/</a:t>
            </a:r>
            <a:endParaRPr lang="is-IS" sz="1800">
              <a:solidFill>
                <a:srgbClr val="032742"/>
              </a:solidFill>
            </a:endParaRPr>
          </a:p>
        </p:txBody>
      </p:sp>
      <p:pic>
        <p:nvPicPr>
          <p:cNvPr id="2" name="Picture 1">
            <a:extLst>
              <a:ext uri="{FF2B5EF4-FFF2-40B4-BE49-F238E27FC236}">
                <a16:creationId xmlns:a16="http://schemas.microsoft.com/office/drawing/2014/main" id="{4A0504B4-D900-4E99-AD9F-13B684CBD3BE}"/>
              </a:ext>
            </a:extLst>
          </p:cNvPr>
          <p:cNvPicPr>
            <a:picLocks noChangeAspect="1"/>
          </p:cNvPicPr>
          <p:nvPr/>
        </p:nvPicPr>
        <p:blipFill>
          <a:blip r:embed="rId2"/>
          <a:stretch>
            <a:fillRect/>
          </a:stretch>
        </p:blipFill>
        <p:spPr>
          <a:xfrm>
            <a:off x="1093510" y="3534025"/>
            <a:ext cx="5421581" cy="304567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91745D8-7310-4195-8EC8-174C0B7B7A5C}"/>
              </a:ext>
            </a:extLst>
          </p:cNvPr>
          <p:cNvPicPr>
            <a:picLocks noChangeAspect="1"/>
          </p:cNvPicPr>
          <p:nvPr/>
        </p:nvPicPr>
        <p:blipFill>
          <a:blip r:embed="rId3"/>
          <a:stretch>
            <a:fillRect/>
          </a:stretch>
        </p:blipFill>
        <p:spPr>
          <a:xfrm>
            <a:off x="1093510" y="394264"/>
            <a:ext cx="7858728" cy="327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9057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2D3A6E-C531-4139-A6DF-1DB010FB9690}"/>
              </a:ext>
            </a:extLst>
          </p:cNvPr>
          <p:cNvPicPr>
            <a:picLocks noChangeAspect="1"/>
          </p:cNvPicPr>
          <p:nvPr/>
        </p:nvPicPr>
        <p:blipFill rotWithShape="1">
          <a:blip r:embed="rId2"/>
          <a:srcRect b="7843"/>
          <a:stretch/>
        </p:blipFill>
        <p:spPr>
          <a:xfrm>
            <a:off x="7113048" y="319391"/>
            <a:ext cx="4415933" cy="6368883"/>
          </a:xfrm>
          <a:prstGeom prst="rect">
            <a:avLst/>
          </a:prstGeom>
        </p:spPr>
      </p:pic>
      <p:sp>
        <p:nvSpPr>
          <p:cNvPr id="13" name="Textastaðgengill 8">
            <a:extLst>
              <a:ext uri="{FF2B5EF4-FFF2-40B4-BE49-F238E27FC236}">
                <a16:creationId xmlns:a16="http://schemas.microsoft.com/office/drawing/2014/main" id="{4519AFF0-62F5-47EA-9FE6-985170F06F38}"/>
              </a:ext>
            </a:extLst>
          </p:cNvPr>
          <p:cNvSpPr txBox="1">
            <a:spLocks/>
          </p:cNvSpPr>
          <p:nvPr/>
        </p:nvSpPr>
        <p:spPr>
          <a:xfrm>
            <a:off x="2078693" y="3019817"/>
            <a:ext cx="3826650" cy="968029"/>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sz="2400" b="1"/>
              <a:t>Allir að deila með sínu samstarfsfólki og kollegum!</a:t>
            </a:r>
          </a:p>
        </p:txBody>
      </p:sp>
      <p:sp>
        <p:nvSpPr>
          <p:cNvPr id="14" name="Textastaðgengill 5">
            <a:extLst>
              <a:ext uri="{FF2B5EF4-FFF2-40B4-BE49-F238E27FC236}">
                <a16:creationId xmlns:a16="http://schemas.microsoft.com/office/drawing/2014/main" id="{55ED6645-B945-475B-9FBA-E0027F609746}"/>
              </a:ext>
            </a:extLst>
          </p:cNvPr>
          <p:cNvSpPr>
            <a:spLocks noGrp="1"/>
          </p:cNvSpPr>
          <p:nvPr>
            <p:ph type="body" sz="quarter" idx="12"/>
          </p:nvPr>
        </p:nvSpPr>
        <p:spPr>
          <a:xfrm>
            <a:off x="1974998" y="1808529"/>
            <a:ext cx="4219253" cy="789927"/>
          </a:xfrm>
        </p:spPr>
        <p:txBody>
          <a:bodyPr/>
          <a:lstStyle/>
          <a:p>
            <a:r>
              <a:rPr lang="is-IS">
                <a:solidFill>
                  <a:srgbClr val="032742"/>
                </a:solidFill>
                <a:hlinkClick r:id="rId3">
                  <a:extLst>
                    <a:ext uri="{A12FA001-AC4F-418D-AE19-62706E023703}">
                      <ahyp:hlinkClr xmlns:ahyp="http://schemas.microsoft.com/office/drawing/2018/hyperlinkcolor" val="tx"/>
                    </a:ext>
                  </a:extLst>
                </a:hlinkClick>
              </a:rPr>
              <a:t>www.facebook.com</a:t>
            </a:r>
            <a:endParaRPr lang="is-IS">
              <a:solidFill>
                <a:srgbClr val="032742"/>
              </a:solidFill>
            </a:endParaRPr>
          </a:p>
        </p:txBody>
      </p:sp>
      <p:sp>
        <p:nvSpPr>
          <p:cNvPr id="15" name="Textastaðgengill 5">
            <a:extLst>
              <a:ext uri="{FF2B5EF4-FFF2-40B4-BE49-F238E27FC236}">
                <a16:creationId xmlns:a16="http://schemas.microsoft.com/office/drawing/2014/main" id="{A582F95F-DDED-4607-B4EF-47B27364FC54}"/>
              </a:ext>
            </a:extLst>
          </p:cNvPr>
          <p:cNvSpPr txBox="1">
            <a:spLocks/>
          </p:cNvSpPr>
          <p:nvPr/>
        </p:nvSpPr>
        <p:spPr>
          <a:xfrm>
            <a:off x="756308" y="1195787"/>
            <a:ext cx="6094347"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a:solidFill>
                  <a:srgbClr val="032742"/>
                </a:solidFill>
              </a:rPr>
              <a:t>Betri </a:t>
            </a:r>
            <a:r>
              <a:rPr lang="is-IS" err="1">
                <a:solidFill>
                  <a:srgbClr val="032742"/>
                </a:solidFill>
              </a:rPr>
              <a:t>vinnutímí</a:t>
            </a:r>
            <a:r>
              <a:rPr lang="is-IS">
                <a:solidFill>
                  <a:srgbClr val="032742"/>
                </a:solidFill>
              </a:rPr>
              <a:t> í vaktavinnu á:</a:t>
            </a:r>
          </a:p>
        </p:txBody>
      </p:sp>
    </p:spTree>
    <p:extLst>
      <p:ext uri="{BB962C8B-B14F-4D97-AF65-F5344CB8AC3E}">
        <p14:creationId xmlns:p14="http://schemas.microsoft.com/office/powerpoint/2010/main" val="294053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EBD54789-415C-4342-87DD-0F479D18BEA1}"/>
              </a:ext>
            </a:extLst>
          </p:cNvPr>
          <p:cNvSpPr>
            <a:spLocks noGrp="1"/>
          </p:cNvSpPr>
          <p:nvPr>
            <p:ph type="body" sz="quarter" idx="12"/>
          </p:nvPr>
        </p:nvSpPr>
        <p:spPr>
          <a:xfrm>
            <a:off x="684220" y="301406"/>
            <a:ext cx="11271560" cy="789927"/>
          </a:xfrm>
        </p:spPr>
        <p:txBody>
          <a:bodyPr/>
          <a:lstStyle/>
          <a:p>
            <a:r>
              <a:rPr lang="is-IS">
                <a:solidFill>
                  <a:srgbClr val="032742"/>
                </a:solidFill>
              </a:rPr>
              <a:t>Póstur til félagsmanna</a:t>
            </a:r>
          </a:p>
        </p:txBody>
      </p:sp>
      <p:sp>
        <p:nvSpPr>
          <p:cNvPr id="3" name="Textastaðgengill 2">
            <a:extLst>
              <a:ext uri="{FF2B5EF4-FFF2-40B4-BE49-F238E27FC236}">
                <a16:creationId xmlns:a16="http://schemas.microsoft.com/office/drawing/2014/main" id="{A8A8EAF3-8726-4C1E-99EA-43C9F31B715F}"/>
              </a:ext>
            </a:extLst>
          </p:cNvPr>
          <p:cNvSpPr>
            <a:spLocks noGrp="1"/>
          </p:cNvSpPr>
          <p:nvPr>
            <p:ph type="body" sz="quarter" idx="13"/>
          </p:nvPr>
        </p:nvSpPr>
        <p:spPr>
          <a:xfrm>
            <a:off x="745180" y="908453"/>
            <a:ext cx="11210600" cy="5559938"/>
          </a:xfrm>
        </p:spPr>
        <p:txBody>
          <a:bodyPr/>
          <a:lstStyle/>
          <a:p>
            <a:r>
              <a:rPr lang="is-IS" sz="1200" i="1"/>
              <a:t>Kæri (félagsmaður)</a:t>
            </a:r>
          </a:p>
          <a:p>
            <a:r>
              <a:rPr lang="is-IS" sz="1200" i="1"/>
              <a:t>Eins og þú þekkir var samið um betri vinnutíma í vaktavinnu í síðustu kjarasamningum (</a:t>
            </a:r>
            <a:r>
              <a:rPr lang="is-IS" sz="1200" i="1">
                <a:hlinkClick r:id="rId2"/>
              </a:rPr>
              <a:t>Fylgiskjal 2</a:t>
            </a:r>
            <a:r>
              <a:rPr lang="is-IS" sz="1200" i="1"/>
              <a:t>). Um er að ræða langþráðar breytingar á vinnutíma vaktavinnufólks og mestu breytingar á vinnutíma í tæp 50 ár. Verkefnið er samstarfsverkefni allra bandalag auk </a:t>
            </a:r>
            <a:r>
              <a:rPr lang="is-IS" sz="1200" i="1" err="1"/>
              <a:t>Fíh</a:t>
            </a:r>
            <a:r>
              <a:rPr lang="is-IS" sz="1200" i="1"/>
              <a:t> og ríkis, Reykjavíkurborgar og sveitarfélaga sem launagreiðenda. </a:t>
            </a:r>
          </a:p>
          <a:p>
            <a:r>
              <a:rPr lang="is-IS" sz="1200" i="1">
                <a:solidFill>
                  <a:srgbClr val="333333"/>
                </a:solidFill>
                <a:effectLst/>
              </a:rPr>
              <a:t>Markmið kerfisbreytinganna er að stuðla að betri heilsu og öryggi starfsfólks og auka möguleika þess til að </a:t>
            </a:r>
            <a:r>
              <a:rPr lang="is-IS" sz="1200" i="1" err="1">
                <a:solidFill>
                  <a:srgbClr val="333333"/>
                </a:solidFill>
                <a:effectLst/>
              </a:rPr>
              <a:t>samþætta</a:t>
            </a:r>
            <a:r>
              <a:rPr lang="is-IS" sz="1200" i="1">
                <a:solidFill>
                  <a:srgbClr val="333333"/>
                </a:solidFill>
                <a:effectLst/>
              </a:rPr>
              <a:t> betur vinnu og einkalíf þannig að störf í vaktavinnu verði eftirsóknarverðari. Breytingunum er einnig ætlað að auka stöðugleika í </a:t>
            </a:r>
            <a:r>
              <a:rPr lang="is-IS" sz="1200" i="1" err="1">
                <a:solidFill>
                  <a:srgbClr val="333333"/>
                </a:solidFill>
                <a:effectLst/>
              </a:rPr>
              <a:t>mönnun</a:t>
            </a:r>
            <a:r>
              <a:rPr lang="is-IS" sz="1200" i="1">
                <a:solidFill>
                  <a:srgbClr val="333333"/>
                </a:solidFill>
                <a:effectLst/>
              </a:rPr>
              <a:t>, draga úr yfirvinnu ásamt því að bæta öryggi og þjónustu við almenning. </a:t>
            </a:r>
          </a:p>
          <a:p>
            <a:r>
              <a:rPr lang="is-IS" sz="1200" i="1">
                <a:solidFill>
                  <a:srgbClr val="333333"/>
                </a:solidFill>
              </a:rPr>
              <a:t>Þessa dagana eru haldnir fundir og námskeið fyrir stjórnendur vinnustaða sem hafa það að markmiði að hvetja stjórnendur til að vanda til verka við innleiðingu betri vinnutíma í vaktavinnu </a:t>
            </a:r>
            <a:r>
              <a:rPr lang="is-IS" sz="1200" i="1">
                <a:solidFill>
                  <a:srgbClr val="333333"/>
                </a:solidFill>
                <a:hlinkClick r:id="rId3"/>
              </a:rPr>
              <a:t>skv. skilgreindu ferli </a:t>
            </a:r>
            <a:r>
              <a:rPr lang="is-IS" sz="1200" i="1">
                <a:solidFill>
                  <a:srgbClr val="333333"/>
                </a:solidFill>
              </a:rPr>
              <a:t>sem lagt er upp með. </a:t>
            </a:r>
          </a:p>
          <a:p>
            <a:r>
              <a:rPr lang="is-IS" sz="1200" i="1">
                <a:solidFill>
                  <a:srgbClr val="333333"/>
                </a:solidFill>
              </a:rPr>
              <a:t>Starfsfólk á von á því að fá boð í umbótasamtal á næstu dögum/vikum og við hvetjum alla til virkrar þátttöku. Við viljum jafnframt hvetja þig til að kynna þér það </a:t>
            </a:r>
            <a:r>
              <a:rPr lang="is-IS" sz="1200" i="1">
                <a:hlinkClick r:id="rId4"/>
              </a:rPr>
              <a:t>fræðsluefni </a:t>
            </a:r>
            <a:r>
              <a:rPr lang="is-IS" sz="1200" i="1"/>
              <a:t>sem þegar liggur fyrir á vefnum </a:t>
            </a:r>
            <a:r>
              <a:rPr lang="is-IS" sz="1200" i="1">
                <a:hlinkClick r:id="rId5"/>
              </a:rPr>
              <a:t>www.betrivinnutimi.is</a:t>
            </a:r>
            <a:r>
              <a:rPr lang="is-IS" sz="1200" i="1"/>
              <a:t>.</a:t>
            </a:r>
          </a:p>
          <a:p>
            <a:r>
              <a:rPr lang="is-IS" sz="1200" i="1"/>
              <a:t>Þau myndbönd sem við hvetjum þig til að byrja á að skoða eru:</a:t>
            </a:r>
          </a:p>
          <a:p>
            <a:pPr>
              <a:lnSpc>
                <a:spcPct val="100000"/>
              </a:lnSpc>
              <a:spcBef>
                <a:spcPts val="0"/>
              </a:spcBef>
            </a:pPr>
            <a:r>
              <a:rPr lang="is-IS" sz="1200" i="1">
                <a:hlinkClick r:id="rId6"/>
              </a:rPr>
              <a:t>Betri vinnutími í vaktavinnu á 2 mínútum</a:t>
            </a:r>
            <a:endParaRPr lang="is-IS" sz="1200" i="1"/>
          </a:p>
          <a:p>
            <a:pPr>
              <a:lnSpc>
                <a:spcPct val="100000"/>
              </a:lnSpc>
              <a:spcBef>
                <a:spcPts val="0"/>
              </a:spcBef>
            </a:pPr>
            <a:r>
              <a:rPr lang="is-IS" sz="1200" i="1">
                <a:hlinkClick r:id="rId7"/>
              </a:rPr>
              <a:t>Umbótasamtal á 2 mínútum</a:t>
            </a:r>
            <a:endParaRPr lang="is-IS" sz="1200" i="1"/>
          </a:p>
          <a:p>
            <a:pPr>
              <a:lnSpc>
                <a:spcPct val="100000"/>
              </a:lnSpc>
              <a:spcBef>
                <a:spcPts val="0"/>
              </a:spcBef>
            </a:pPr>
            <a:r>
              <a:rPr lang="is-IS" sz="1200" i="1">
                <a:hlinkClick r:id="rId8"/>
              </a:rPr>
              <a:t>Ávinningur fyrir starfsfólk</a:t>
            </a:r>
            <a:endParaRPr lang="is-IS" sz="1200" i="1"/>
          </a:p>
          <a:p>
            <a:pPr>
              <a:lnSpc>
                <a:spcPct val="100000"/>
              </a:lnSpc>
              <a:spcBef>
                <a:spcPts val="0"/>
              </a:spcBef>
            </a:pPr>
            <a:r>
              <a:rPr lang="is-IS" sz="1200" i="1">
                <a:hlinkClick r:id="rId9"/>
              </a:rPr>
              <a:t>Markmið og leiðarljós </a:t>
            </a:r>
            <a:endParaRPr lang="is-IS" sz="1200" i="1"/>
          </a:p>
          <a:p>
            <a:pPr>
              <a:lnSpc>
                <a:spcPct val="100000"/>
              </a:lnSpc>
              <a:spcBef>
                <a:spcPts val="0"/>
              </a:spcBef>
            </a:pPr>
            <a:endParaRPr lang="is-IS" sz="1200" i="1"/>
          </a:p>
          <a:p>
            <a:pPr>
              <a:lnSpc>
                <a:spcPct val="100000"/>
              </a:lnSpc>
              <a:spcBef>
                <a:spcPts val="0"/>
              </a:spcBef>
            </a:pPr>
            <a:r>
              <a:rPr lang="is-IS" sz="1200" i="1"/>
              <a:t>Við vitum að tíminn er naumur en með samhentu átaki mun okkur takast að innleiða þessar stóru breytingar með hagsmuni allra að leiðarljósi.</a:t>
            </a:r>
          </a:p>
          <a:p>
            <a:pPr>
              <a:lnSpc>
                <a:spcPct val="100000"/>
              </a:lnSpc>
              <a:spcBef>
                <a:spcPts val="0"/>
              </a:spcBef>
            </a:pPr>
            <a:r>
              <a:rPr lang="is-IS" sz="1200" i="1"/>
              <a:t>Fyrir hönd X</a:t>
            </a:r>
          </a:p>
          <a:p>
            <a:pPr>
              <a:lnSpc>
                <a:spcPct val="100000"/>
              </a:lnSpc>
              <a:spcBef>
                <a:spcPts val="0"/>
              </a:spcBef>
            </a:pPr>
            <a:r>
              <a:rPr lang="is-IS" sz="1200" i="1"/>
              <a:t>X</a:t>
            </a:r>
          </a:p>
        </p:txBody>
      </p:sp>
      <p:pic>
        <p:nvPicPr>
          <p:cNvPr id="4" name="Mynd 3">
            <a:extLst>
              <a:ext uri="{FF2B5EF4-FFF2-40B4-BE49-F238E27FC236}">
                <a16:creationId xmlns:a16="http://schemas.microsoft.com/office/drawing/2014/main" id="{42F797C8-31EF-4054-BBC4-A41B48D245D1}"/>
              </a:ext>
            </a:extLst>
          </p:cNvPr>
          <p:cNvPicPr>
            <a:picLocks noChangeAspect="1"/>
          </p:cNvPicPr>
          <p:nvPr/>
        </p:nvPicPr>
        <p:blipFill rotWithShape="1">
          <a:blip r:embed="rId10"/>
          <a:srcRect l="20883" t="21611" r="22117" b="22146"/>
          <a:stretch/>
        </p:blipFill>
        <p:spPr>
          <a:xfrm>
            <a:off x="10738302" y="269711"/>
            <a:ext cx="1039698" cy="1025891"/>
          </a:xfrm>
          <a:prstGeom prst="rect">
            <a:avLst/>
          </a:prstGeom>
        </p:spPr>
      </p:pic>
      <p:pic>
        <p:nvPicPr>
          <p:cNvPr id="5" name="Mynd 4">
            <a:extLst>
              <a:ext uri="{FF2B5EF4-FFF2-40B4-BE49-F238E27FC236}">
                <a16:creationId xmlns:a16="http://schemas.microsoft.com/office/drawing/2014/main" id="{81CFBCEF-84C5-46C3-AB9F-683388828A3D}"/>
              </a:ext>
            </a:extLst>
          </p:cNvPr>
          <p:cNvPicPr>
            <a:picLocks noChangeAspect="1"/>
          </p:cNvPicPr>
          <p:nvPr/>
        </p:nvPicPr>
        <p:blipFill rotWithShape="1">
          <a:blip r:embed="rId11"/>
          <a:srcRect l="20889" t="22001" r="21319" b="21756"/>
          <a:stretch/>
        </p:blipFill>
        <p:spPr>
          <a:xfrm>
            <a:off x="8515791" y="301406"/>
            <a:ext cx="1054145" cy="1025891"/>
          </a:xfrm>
          <a:prstGeom prst="rect">
            <a:avLst/>
          </a:prstGeom>
        </p:spPr>
      </p:pic>
      <p:pic>
        <p:nvPicPr>
          <p:cNvPr id="6" name="Mynd 5">
            <a:extLst>
              <a:ext uri="{FF2B5EF4-FFF2-40B4-BE49-F238E27FC236}">
                <a16:creationId xmlns:a16="http://schemas.microsoft.com/office/drawing/2014/main" id="{AAA669AC-3458-470E-8216-E34FA8D0F949}"/>
              </a:ext>
            </a:extLst>
          </p:cNvPr>
          <p:cNvPicPr>
            <a:picLocks noChangeAspect="1"/>
          </p:cNvPicPr>
          <p:nvPr/>
        </p:nvPicPr>
        <p:blipFill rotWithShape="1">
          <a:blip r:embed="rId12"/>
          <a:srcRect l="21556" t="22030" r="20000" b="22445"/>
          <a:stretch/>
        </p:blipFill>
        <p:spPr>
          <a:xfrm>
            <a:off x="9630896" y="301406"/>
            <a:ext cx="1046446" cy="994196"/>
          </a:xfrm>
          <a:prstGeom prst="rect">
            <a:avLst/>
          </a:prstGeom>
        </p:spPr>
      </p:pic>
    </p:spTree>
    <p:extLst>
      <p:ext uri="{BB962C8B-B14F-4D97-AF65-F5344CB8AC3E}">
        <p14:creationId xmlns:p14="http://schemas.microsoft.com/office/powerpoint/2010/main" val="999788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astaðgengill 6">
            <a:extLst>
              <a:ext uri="{FF2B5EF4-FFF2-40B4-BE49-F238E27FC236}">
                <a16:creationId xmlns:a16="http://schemas.microsoft.com/office/drawing/2014/main" id="{126FE6C0-7F06-4081-8AD0-80C4FBA8ABAD}"/>
              </a:ext>
            </a:extLst>
          </p:cNvPr>
          <p:cNvSpPr>
            <a:spLocks noGrp="1"/>
          </p:cNvSpPr>
          <p:nvPr>
            <p:ph type="body" sz="quarter" idx="12"/>
          </p:nvPr>
        </p:nvSpPr>
        <p:spPr>
          <a:xfrm>
            <a:off x="269624" y="419288"/>
            <a:ext cx="3096664" cy="789927"/>
          </a:xfrm>
        </p:spPr>
        <p:txBody>
          <a:bodyPr/>
          <a:lstStyle/>
          <a:p>
            <a:r>
              <a:rPr lang="is-IS" sz="2800">
                <a:solidFill>
                  <a:srgbClr val="032742"/>
                </a:solidFill>
              </a:rPr>
              <a:t>Tengiliðir </a:t>
            </a:r>
          </a:p>
        </p:txBody>
      </p:sp>
      <p:sp>
        <p:nvSpPr>
          <p:cNvPr id="11" name="Textarammi 10">
            <a:extLst>
              <a:ext uri="{FF2B5EF4-FFF2-40B4-BE49-F238E27FC236}">
                <a16:creationId xmlns:a16="http://schemas.microsoft.com/office/drawing/2014/main" id="{C62822A8-DB11-4999-9706-8C34E3C7FB2E}"/>
              </a:ext>
            </a:extLst>
          </p:cNvPr>
          <p:cNvSpPr txBox="1"/>
          <p:nvPr/>
        </p:nvSpPr>
        <p:spPr>
          <a:xfrm>
            <a:off x="269623" y="1094794"/>
            <a:ext cx="4607252" cy="3047501"/>
          </a:xfrm>
          <a:prstGeom prst="rect">
            <a:avLst/>
          </a:prstGeom>
          <a:noFill/>
        </p:spPr>
        <p:txBody>
          <a:bodyPr wrap="square">
            <a:spAutoFit/>
          </a:bodyPr>
          <a:lstStyle/>
          <a:p>
            <a:pPr>
              <a:lnSpc>
                <a:spcPct val="150000"/>
              </a:lnSpc>
            </a:pPr>
            <a:r>
              <a:rPr lang="is-IS" b="1">
                <a:solidFill>
                  <a:srgbClr val="032742"/>
                </a:solidFill>
                <a:latin typeface="Arial" panose="020B0604020202020204" pitchFamily="34" charset="0"/>
                <a:cs typeface="Arial" panose="020B0604020202020204" pitchFamily="34" charset="0"/>
              </a:rPr>
              <a:t>Verkefnastjórn</a:t>
            </a:r>
            <a:endParaRPr lang="is-IS" sz="1600" b="1">
              <a:solidFill>
                <a:srgbClr val="03274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a:lnSpc>
                <a:spcPct val="150000"/>
              </a:lnSpc>
            </a:pPr>
            <a:r>
              <a:rPr lang="is-IS" sz="1600">
                <a:solidFill>
                  <a:srgbClr val="03274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betrivinnutimi@rikissattasemjari.is</a:t>
            </a:r>
            <a:r>
              <a:rPr lang="is-IS" sz="1600">
                <a:solidFill>
                  <a:srgbClr val="032742"/>
                </a:solidFill>
                <a:latin typeface="Arial" panose="020B0604020202020204" pitchFamily="34" charset="0"/>
                <a:cs typeface="Arial" panose="020B0604020202020204" pitchFamily="34" charset="0"/>
              </a:rPr>
              <a:t> </a:t>
            </a:r>
          </a:p>
          <a:p>
            <a:pPr>
              <a:lnSpc>
                <a:spcPct val="150000"/>
              </a:lnSpc>
            </a:pPr>
            <a:r>
              <a:rPr lang="is-IS" sz="1600">
                <a:solidFill>
                  <a:srgbClr val="032742"/>
                </a:solidFill>
                <a:latin typeface="Arial" panose="020B0604020202020204" pitchFamily="34" charset="0"/>
                <a:cs typeface="Arial" panose="020B0604020202020204" pitchFamily="34" charset="0"/>
              </a:rPr>
              <a:t>Bára Hildur Jóhannsdóttir verkefnastjóri </a:t>
            </a:r>
            <a:r>
              <a:rPr lang="is-IS" sz="1600" i="1">
                <a:solidFill>
                  <a:srgbClr val="03274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barahildur@rikissattasemjari.is</a:t>
            </a:r>
            <a:r>
              <a:rPr lang="is-IS" sz="1600" i="1">
                <a:solidFill>
                  <a:srgbClr val="032742"/>
                </a:solidFill>
                <a:latin typeface="Arial" panose="020B0604020202020204" pitchFamily="34" charset="0"/>
                <a:cs typeface="Arial" panose="020B0604020202020204" pitchFamily="34" charset="0"/>
              </a:rPr>
              <a:t>  s. 6952490</a:t>
            </a:r>
          </a:p>
          <a:p>
            <a:pPr>
              <a:lnSpc>
                <a:spcPct val="150000"/>
              </a:lnSpc>
            </a:pPr>
            <a:r>
              <a:rPr lang="is-IS" sz="1600">
                <a:solidFill>
                  <a:srgbClr val="032742"/>
                </a:solidFill>
                <a:latin typeface="Arial" panose="020B0604020202020204" pitchFamily="34" charset="0"/>
                <a:cs typeface="Arial" panose="020B0604020202020204" pitchFamily="34" charset="0"/>
              </a:rPr>
              <a:t>Aldís Magnúsdóttir sérfræðingur </a:t>
            </a:r>
            <a:br>
              <a:rPr lang="is-IS" sz="1600">
                <a:solidFill>
                  <a:srgbClr val="032742"/>
                </a:solidFill>
                <a:latin typeface="Arial" panose="020B0604020202020204" pitchFamily="34" charset="0"/>
                <a:cs typeface="Arial" panose="020B0604020202020204" pitchFamily="34" charset="0"/>
              </a:rPr>
            </a:br>
            <a:r>
              <a:rPr lang="is-IS" sz="1600" i="1">
                <a:solidFill>
                  <a:srgbClr val="03274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aldis.magnusdottir@fjr.is</a:t>
            </a:r>
            <a:r>
              <a:rPr lang="is-IS" sz="1600" i="1">
                <a:solidFill>
                  <a:srgbClr val="032742"/>
                </a:solidFill>
                <a:latin typeface="Arial" panose="020B0604020202020204" pitchFamily="34" charset="0"/>
                <a:cs typeface="Arial" panose="020B0604020202020204" pitchFamily="34" charset="0"/>
              </a:rPr>
              <a:t> s. 8474672</a:t>
            </a:r>
          </a:p>
          <a:p>
            <a:pPr>
              <a:lnSpc>
                <a:spcPct val="150000"/>
              </a:lnSpc>
            </a:pPr>
            <a:r>
              <a:rPr lang="is-IS" sz="1600">
                <a:solidFill>
                  <a:srgbClr val="032742"/>
                </a:solidFill>
                <a:latin typeface="Arial" panose="020B0604020202020204" pitchFamily="34" charset="0"/>
                <a:cs typeface="Arial" panose="020B0604020202020204" pitchFamily="34" charset="0"/>
              </a:rPr>
              <a:t>Dagný Aradóttir Pind lögfræðingur </a:t>
            </a:r>
            <a:br>
              <a:rPr lang="is-IS" sz="1600">
                <a:solidFill>
                  <a:srgbClr val="032742"/>
                </a:solidFill>
                <a:latin typeface="Arial" panose="020B0604020202020204" pitchFamily="34" charset="0"/>
                <a:cs typeface="Arial" panose="020B0604020202020204" pitchFamily="34" charset="0"/>
              </a:rPr>
            </a:br>
            <a:r>
              <a:rPr lang="is-IS" sz="1600" i="1">
                <a:solidFill>
                  <a:srgbClr val="03274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dagny@bsrb.is</a:t>
            </a:r>
            <a:r>
              <a:rPr lang="is-IS" sz="1600" i="1">
                <a:solidFill>
                  <a:srgbClr val="032742"/>
                </a:solidFill>
                <a:latin typeface="Arial" panose="020B0604020202020204" pitchFamily="34" charset="0"/>
                <a:cs typeface="Arial" panose="020B0604020202020204" pitchFamily="34" charset="0"/>
              </a:rPr>
              <a:t> s. 6946843</a:t>
            </a:r>
          </a:p>
        </p:txBody>
      </p:sp>
      <p:sp>
        <p:nvSpPr>
          <p:cNvPr id="6" name="Textarammi 5">
            <a:extLst>
              <a:ext uri="{FF2B5EF4-FFF2-40B4-BE49-F238E27FC236}">
                <a16:creationId xmlns:a16="http://schemas.microsoft.com/office/drawing/2014/main" id="{8DAB5937-1904-486A-9D0F-09CFC7AC6838}"/>
              </a:ext>
            </a:extLst>
          </p:cNvPr>
          <p:cNvSpPr txBox="1"/>
          <p:nvPr/>
        </p:nvSpPr>
        <p:spPr>
          <a:xfrm>
            <a:off x="395788" y="4466402"/>
            <a:ext cx="3474662"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0"/>
              </a:spcBef>
            </a:pPr>
            <a:r>
              <a:rPr lang="is-IS" b="1">
                <a:solidFill>
                  <a:srgbClr val="000000"/>
                </a:solidFill>
                <a:latin typeface="Arial" panose="020B0604020202020204" pitchFamily="34" charset="0"/>
                <a:cs typeface="Arial" panose="020B0604020202020204" pitchFamily="34" charset="0"/>
              </a:rPr>
              <a:t>Hlutverk verkefnastjórnar og innleiðingarhópa</a:t>
            </a:r>
          </a:p>
          <a:p>
            <a:pPr>
              <a:spcBef>
                <a:spcPts val="0"/>
              </a:spcBef>
            </a:pPr>
            <a:endParaRPr lang="is-IS" b="1">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is-IS" sz="1600">
                <a:solidFill>
                  <a:srgbClr val="000000"/>
                </a:solidFill>
                <a:latin typeface="Arial" panose="020B0604020202020204" pitchFamily="34" charset="0"/>
                <a:cs typeface="Arial" panose="020B0604020202020204" pitchFamily="34" charset="0"/>
              </a:rPr>
              <a:t>Útbúa allt efni </a:t>
            </a:r>
          </a:p>
          <a:p>
            <a:pPr marL="285750" indent="-285750">
              <a:spcBef>
                <a:spcPts val="0"/>
              </a:spcBef>
              <a:buFont typeface="Arial" panose="020B0604020202020204" pitchFamily="34" charset="0"/>
              <a:buChar char="•"/>
            </a:pPr>
            <a:r>
              <a:rPr lang="is-IS" sz="1600">
                <a:solidFill>
                  <a:srgbClr val="000000"/>
                </a:solidFill>
                <a:latin typeface="Arial" panose="020B0604020202020204" pitchFamily="34" charset="0"/>
                <a:cs typeface="Arial" panose="020B0604020202020204" pitchFamily="34" charset="0"/>
              </a:rPr>
              <a:t>Upplýsingagjöf </a:t>
            </a:r>
          </a:p>
          <a:p>
            <a:pPr marL="285750" indent="-285750">
              <a:spcBef>
                <a:spcPts val="0"/>
              </a:spcBef>
              <a:buFont typeface="Arial" panose="020B0604020202020204" pitchFamily="34" charset="0"/>
              <a:buChar char="•"/>
            </a:pPr>
            <a:r>
              <a:rPr lang="is-IS" sz="1600">
                <a:solidFill>
                  <a:srgbClr val="000000"/>
                </a:solidFill>
                <a:latin typeface="Arial" panose="020B0604020202020204" pitchFamily="34" charset="0"/>
                <a:cs typeface="Arial" panose="020B0604020202020204" pitchFamily="34" charset="0"/>
              </a:rPr>
              <a:t>Kynningar</a:t>
            </a:r>
          </a:p>
          <a:p>
            <a:pPr marL="285750" indent="-285750">
              <a:spcBef>
                <a:spcPts val="0"/>
              </a:spcBef>
              <a:buFont typeface="Arial" panose="020B0604020202020204" pitchFamily="34" charset="0"/>
              <a:buChar char="•"/>
            </a:pPr>
            <a:r>
              <a:rPr lang="is-IS" sz="1600">
                <a:solidFill>
                  <a:srgbClr val="000000"/>
                </a:solidFill>
                <a:latin typeface="Arial" panose="020B0604020202020204" pitchFamily="34" charset="0"/>
                <a:cs typeface="Arial" panose="020B0604020202020204" pitchFamily="34" charset="0"/>
              </a:rPr>
              <a:t>Námskeið </a:t>
            </a:r>
          </a:p>
        </p:txBody>
      </p:sp>
      <p:pic>
        <p:nvPicPr>
          <p:cNvPr id="3" name="Mynd 2">
            <a:extLst>
              <a:ext uri="{FF2B5EF4-FFF2-40B4-BE49-F238E27FC236}">
                <a16:creationId xmlns:a16="http://schemas.microsoft.com/office/drawing/2014/main" id="{E9D54100-5986-4FF7-88A6-198E9A8A22A1}"/>
              </a:ext>
            </a:extLst>
          </p:cNvPr>
          <p:cNvPicPr>
            <a:picLocks noChangeAspect="1"/>
          </p:cNvPicPr>
          <p:nvPr/>
        </p:nvPicPr>
        <p:blipFill rotWithShape="1">
          <a:blip r:embed="rId6"/>
          <a:srcRect r="839" b="974"/>
          <a:stretch/>
        </p:blipFill>
        <p:spPr>
          <a:xfrm>
            <a:off x="4583260" y="1076881"/>
            <a:ext cx="7339118" cy="4838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6637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A144227-6060-4646-936A-C0F2CA3D9683}"/>
              </a:ext>
            </a:extLst>
          </p:cNvPr>
          <p:cNvSpPr>
            <a:spLocks noGrp="1"/>
          </p:cNvSpPr>
          <p:nvPr>
            <p:ph type="body" sz="quarter" idx="12"/>
          </p:nvPr>
        </p:nvSpPr>
        <p:spPr>
          <a:xfrm>
            <a:off x="653818" y="1388483"/>
            <a:ext cx="6226949" cy="789927"/>
          </a:xfrm>
        </p:spPr>
        <p:txBody>
          <a:bodyPr/>
          <a:lstStyle/>
          <a:p>
            <a:r>
              <a:rPr lang="is-IS">
                <a:solidFill>
                  <a:srgbClr val="032742"/>
                </a:solidFill>
              </a:rPr>
              <a:t>Efni næsta fundar</a:t>
            </a:r>
            <a:r>
              <a:rPr lang="is-IS"/>
              <a:t>	</a:t>
            </a:r>
          </a:p>
        </p:txBody>
      </p:sp>
      <p:sp>
        <p:nvSpPr>
          <p:cNvPr id="4" name="Textastaðgengill 2">
            <a:extLst>
              <a:ext uri="{FF2B5EF4-FFF2-40B4-BE49-F238E27FC236}">
                <a16:creationId xmlns:a16="http://schemas.microsoft.com/office/drawing/2014/main" id="{CF2A1269-C7EB-4DC0-850C-29AF5336B328}"/>
              </a:ext>
            </a:extLst>
          </p:cNvPr>
          <p:cNvSpPr txBox="1">
            <a:spLocks/>
          </p:cNvSpPr>
          <p:nvPr/>
        </p:nvSpPr>
        <p:spPr>
          <a:xfrm>
            <a:off x="653819" y="2110484"/>
            <a:ext cx="5758875" cy="1545973"/>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sz="1800" err="1">
                <a:solidFill>
                  <a:srgbClr val="000000"/>
                </a:solidFill>
                <a:latin typeface="Arial"/>
                <a:cs typeface="Arial"/>
              </a:rPr>
              <a:t>Útistandandi</a:t>
            </a:r>
            <a:r>
              <a:rPr lang="en-US" sz="1800">
                <a:solidFill>
                  <a:srgbClr val="000000"/>
                </a:solidFill>
                <a:latin typeface="Arial"/>
                <a:cs typeface="Arial"/>
              </a:rPr>
              <a:t> </a:t>
            </a:r>
            <a:r>
              <a:rPr lang="en-US" sz="1800" err="1">
                <a:solidFill>
                  <a:srgbClr val="000000"/>
                </a:solidFill>
                <a:latin typeface="Arial"/>
                <a:cs typeface="Arial"/>
              </a:rPr>
              <a:t>mál</a:t>
            </a:r>
            <a:r>
              <a:rPr lang="en-US" sz="1800">
                <a:solidFill>
                  <a:srgbClr val="000000"/>
                </a:solidFill>
                <a:latin typeface="Arial"/>
                <a:cs typeface="Arial"/>
              </a:rPr>
              <a:t> (</a:t>
            </a:r>
            <a:r>
              <a:rPr lang="en-US" sz="1800" err="1">
                <a:solidFill>
                  <a:srgbClr val="000000"/>
                </a:solidFill>
                <a:latin typeface="Arial"/>
                <a:cs typeface="Arial"/>
              </a:rPr>
              <a:t>ef</a:t>
            </a:r>
            <a:r>
              <a:rPr lang="en-US" sz="1800">
                <a:solidFill>
                  <a:srgbClr val="000000"/>
                </a:solidFill>
                <a:latin typeface="Arial"/>
                <a:cs typeface="Arial"/>
              </a:rPr>
              <a:t> </a:t>
            </a:r>
            <a:r>
              <a:rPr lang="en-US" sz="1800" err="1">
                <a:solidFill>
                  <a:srgbClr val="000000"/>
                </a:solidFill>
                <a:latin typeface="Arial"/>
                <a:cs typeface="Arial"/>
              </a:rPr>
              <a:t>þau</a:t>
            </a:r>
            <a:r>
              <a:rPr lang="en-US" sz="1800">
                <a:solidFill>
                  <a:srgbClr val="000000"/>
                </a:solidFill>
                <a:latin typeface="Arial"/>
                <a:cs typeface="Arial"/>
              </a:rPr>
              <a:t> </a:t>
            </a:r>
            <a:r>
              <a:rPr lang="en-US" sz="1800" err="1">
                <a:solidFill>
                  <a:srgbClr val="000000"/>
                </a:solidFill>
                <a:latin typeface="Arial"/>
                <a:cs typeface="Arial"/>
              </a:rPr>
              <a:t>verða</a:t>
            </a:r>
            <a:r>
              <a:rPr lang="en-US" sz="1800">
                <a:solidFill>
                  <a:srgbClr val="000000"/>
                </a:solidFill>
                <a:latin typeface="Arial"/>
                <a:cs typeface="Arial"/>
              </a:rPr>
              <a:t> </a:t>
            </a:r>
            <a:r>
              <a:rPr lang="en-US" sz="1800" err="1">
                <a:solidFill>
                  <a:srgbClr val="000000"/>
                </a:solidFill>
                <a:latin typeface="Arial"/>
                <a:cs typeface="Arial"/>
              </a:rPr>
              <a:t>tilbúin</a:t>
            </a:r>
            <a:r>
              <a:rPr lang="en-US" sz="1800">
                <a:solidFill>
                  <a:srgbClr val="000000"/>
                </a:solidFill>
                <a:latin typeface="Arial"/>
                <a:cs typeface="Arial"/>
              </a:rPr>
              <a:t>)</a:t>
            </a:r>
            <a:endParaRPr lang="en-US" sz="1800">
              <a:solidFill>
                <a:srgbClr val="000000"/>
              </a:solidFill>
              <a:latin typeface="Arial" panose="020B0604020202020204" pitchFamily="34" charset="0"/>
              <a:cs typeface="Arial" panose="020B0604020202020204" pitchFamily="34" charset="0"/>
            </a:endParaRPr>
          </a:p>
          <a:p>
            <a:pPr marL="800100" lvl="1">
              <a:spcBef>
                <a:spcPts val="0"/>
              </a:spcBef>
              <a:buFont typeface="Arial" panose="020B0604020202020204" pitchFamily="34" charset="0"/>
              <a:buChar char="•"/>
            </a:pPr>
            <a:r>
              <a:rPr lang="en-US">
                <a:solidFill>
                  <a:srgbClr val="000000"/>
                </a:solidFill>
                <a:latin typeface="Arial"/>
                <a:cs typeface="Arial"/>
              </a:rPr>
              <a:t> </a:t>
            </a:r>
            <a:r>
              <a:rPr lang="en-US" err="1">
                <a:solidFill>
                  <a:srgbClr val="000000"/>
                </a:solidFill>
                <a:latin typeface="Arial"/>
                <a:cs typeface="Arial"/>
              </a:rPr>
              <a:t>Leiðbeiningar</a:t>
            </a:r>
            <a:r>
              <a:rPr lang="en-US">
                <a:solidFill>
                  <a:srgbClr val="000000"/>
                </a:solidFill>
                <a:latin typeface="Arial"/>
                <a:cs typeface="Arial"/>
              </a:rPr>
              <a:t> </a:t>
            </a:r>
            <a:r>
              <a:rPr lang="en-US" err="1">
                <a:solidFill>
                  <a:srgbClr val="000000"/>
                </a:solidFill>
                <a:latin typeface="Arial"/>
                <a:cs typeface="Arial"/>
              </a:rPr>
              <a:t>ef</a:t>
            </a:r>
            <a:r>
              <a:rPr lang="en-US">
                <a:solidFill>
                  <a:srgbClr val="000000"/>
                </a:solidFill>
                <a:latin typeface="Arial"/>
                <a:cs typeface="Arial"/>
              </a:rPr>
              <a:t> </a:t>
            </a:r>
            <a:r>
              <a:rPr lang="en-US" err="1">
                <a:solidFill>
                  <a:srgbClr val="000000"/>
                </a:solidFill>
                <a:latin typeface="Arial"/>
                <a:cs typeface="Arial"/>
              </a:rPr>
              <a:t>segja</a:t>
            </a:r>
            <a:r>
              <a:rPr lang="en-US">
                <a:solidFill>
                  <a:srgbClr val="000000"/>
                </a:solidFill>
                <a:latin typeface="Arial"/>
                <a:cs typeface="Arial"/>
              </a:rPr>
              <a:t> </a:t>
            </a:r>
            <a:r>
              <a:rPr lang="en-US" err="1">
                <a:solidFill>
                  <a:srgbClr val="000000"/>
                </a:solidFill>
                <a:latin typeface="Arial"/>
                <a:cs typeface="Arial"/>
              </a:rPr>
              <a:t>þarf</a:t>
            </a:r>
            <a:r>
              <a:rPr lang="en-US">
                <a:solidFill>
                  <a:srgbClr val="000000"/>
                </a:solidFill>
                <a:latin typeface="Arial"/>
                <a:cs typeface="Arial"/>
              </a:rPr>
              <a:t> </a:t>
            </a:r>
            <a:r>
              <a:rPr lang="en-US" err="1">
                <a:solidFill>
                  <a:srgbClr val="000000"/>
                </a:solidFill>
                <a:latin typeface="Arial"/>
                <a:cs typeface="Arial"/>
              </a:rPr>
              <a:t>upp</a:t>
            </a:r>
            <a:r>
              <a:rPr lang="en-US">
                <a:solidFill>
                  <a:srgbClr val="000000"/>
                </a:solidFill>
                <a:latin typeface="Arial"/>
                <a:cs typeface="Arial"/>
              </a:rPr>
              <a:t> </a:t>
            </a:r>
            <a:r>
              <a:rPr lang="en-US" err="1">
                <a:solidFill>
                  <a:srgbClr val="000000"/>
                </a:solidFill>
                <a:latin typeface="Arial"/>
                <a:cs typeface="Arial"/>
              </a:rPr>
              <a:t>vaktlínum</a:t>
            </a:r>
            <a:endParaRPr lang="en-US">
              <a:solidFill>
                <a:srgbClr val="000000"/>
              </a:solidFill>
              <a:latin typeface="Arial"/>
              <a:cs typeface="Arial"/>
            </a:endParaRPr>
          </a:p>
          <a:p>
            <a:pPr marL="800100" lvl="1">
              <a:spcBef>
                <a:spcPts val="0"/>
              </a:spcBef>
              <a:buFont typeface="Arial" panose="020B0604020202020204" pitchFamily="34" charset="0"/>
              <a:buChar char="•"/>
            </a:pPr>
            <a:r>
              <a:rPr lang="en-US">
                <a:solidFill>
                  <a:srgbClr val="000000"/>
                </a:solidFill>
                <a:latin typeface="Arial"/>
                <a:cs typeface="Arial"/>
              </a:rPr>
              <a:t> </a:t>
            </a:r>
            <a:r>
              <a:rPr lang="en-US" err="1">
                <a:solidFill>
                  <a:srgbClr val="000000"/>
                </a:solidFill>
                <a:latin typeface="Arial"/>
                <a:cs typeface="Arial"/>
              </a:rPr>
              <a:t>Skilgreiningar</a:t>
            </a:r>
            <a:r>
              <a:rPr lang="en-US">
                <a:solidFill>
                  <a:srgbClr val="000000"/>
                </a:solidFill>
                <a:latin typeface="Arial"/>
                <a:cs typeface="Arial"/>
              </a:rPr>
              <a:t> á </a:t>
            </a:r>
            <a:r>
              <a:rPr lang="en-US" err="1">
                <a:solidFill>
                  <a:srgbClr val="000000"/>
                </a:solidFill>
                <a:latin typeface="Arial"/>
                <a:cs typeface="Arial"/>
              </a:rPr>
              <a:t>dag</a:t>
            </a:r>
            <a:r>
              <a:rPr lang="en-US">
                <a:solidFill>
                  <a:srgbClr val="000000"/>
                </a:solidFill>
                <a:latin typeface="Arial"/>
                <a:cs typeface="Arial"/>
              </a:rPr>
              <a:t>- og </a:t>
            </a:r>
            <a:r>
              <a:rPr lang="en-US" err="1">
                <a:solidFill>
                  <a:srgbClr val="000000"/>
                </a:solidFill>
                <a:latin typeface="Arial"/>
                <a:cs typeface="Arial"/>
              </a:rPr>
              <a:t>vaktavinnu</a:t>
            </a:r>
            <a:endParaRPr lang="en-US">
              <a:solidFill>
                <a:srgbClr val="000000"/>
              </a:solidFill>
              <a:latin typeface="Arial"/>
              <a:cs typeface="Arial"/>
            </a:endParaRPr>
          </a:p>
          <a:p>
            <a:pPr marL="342900" indent="-342900">
              <a:spcBef>
                <a:spcPts val="0"/>
              </a:spcBef>
              <a:buFont typeface="Arial" panose="020B0604020202020204" pitchFamily="34" charset="0"/>
              <a:buChar char="•"/>
            </a:pPr>
            <a:r>
              <a:rPr lang="en-US" sz="1800" err="1">
                <a:solidFill>
                  <a:srgbClr val="000000"/>
                </a:solidFill>
                <a:latin typeface="Arial"/>
                <a:cs typeface="Arial"/>
              </a:rPr>
              <a:t>Tímalína</a:t>
            </a:r>
            <a:r>
              <a:rPr lang="en-US" sz="1800">
                <a:solidFill>
                  <a:srgbClr val="000000"/>
                </a:solidFill>
                <a:latin typeface="Arial"/>
                <a:cs typeface="Arial"/>
              </a:rPr>
              <a:t> - </a:t>
            </a:r>
            <a:r>
              <a:rPr lang="en-US" sz="1800" err="1">
                <a:solidFill>
                  <a:srgbClr val="000000"/>
                </a:solidFill>
                <a:latin typeface="Arial"/>
                <a:cs typeface="Arial"/>
              </a:rPr>
              <a:t>mikilvægar</a:t>
            </a:r>
            <a:r>
              <a:rPr lang="en-US" sz="1800">
                <a:solidFill>
                  <a:srgbClr val="000000"/>
                </a:solidFill>
                <a:latin typeface="Arial"/>
                <a:cs typeface="Arial"/>
              </a:rPr>
              <a:t> </a:t>
            </a:r>
            <a:r>
              <a:rPr lang="en-US" sz="1800" err="1">
                <a:solidFill>
                  <a:srgbClr val="000000"/>
                </a:solidFill>
                <a:latin typeface="Arial"/>
                <a:cs typeface="Arial"/>
              </a:rPr>
              <a:t>dagsetningar</a:t>
            </a:r>
            <a:endParaRPr lang="en-US" sz="1800">
              <a:solidFill>
                <a:srgbClr val="000000"/>
              </a:solidFill>
              <a:latin typeface="Arial"/>
              <a:cs typeface="Arial"/>
            </a:endParaRPr>
          </a:p>
        </p:txBody>
      </p:sp>
      <p:pic>
        <p:nvPicPr>
          <p:cNvPr id="6" name="Mynd 5" descr="Mynd sem inniheldur sushi, herbergi, matur, skilti&#10;&#10;Lýsing sjálfkrafa búin til">
            <a:extLst>
              <a:ext uri="{FF2B5EF4-FFF2-40B4-BE49-F238E27FC236}">
                <a16:creationId xmlns:a16="http://schemas.microsoft.com/office/drawing/2014/main" id="{A577F6DD-85B5-4767-A27D-0F47D686C2F6}"/>
              </a:ext>
            </a:extLst>
          </p:cNvPr>
          <p:cNvPicPr>
            <a:picLocks noChangeAspect="1"/>
          </p:cNvPicPr>
          <p:nvPr/>
        </p:nvPicPr>
        <p:blipFill>
          <a:blip r:embed="rId2"/>
          <a:stretch>
            <a:fillRect/>
          </a:stretch>
        </p:blipFill>
        <p:spPr>
          <a:xfrm>
            <a:off x="6096000" y="-168326"/>
            <a:ext cx="5897880" cy="5897880"/>
          </a:xfrm>
          <a:prstGeom prst="rect">
            <a:avLst/>
          </a:prstGeom>
        </p:spPr>
      </p:pic>
      <p:sp>
        <p:nvSpPr>
          <p:cNvPr id="5" name="Textastaðgengill 2">
            <a:extLst>
              <a:ext uri="{FF2B5EF4-FFF2-40B4-BE49-F238E27FC236}">
                <a16:creationId xmlns:a16="http://schemas.microsoft.com/office/drawing/2014/main" id="{C50CAA1C-750E-4FEA-AEA3-18418EB815F5}"/>
              </a:ext>
            </a:extLst>
          </p:cNvPr>
          <p:cNvSpPr txBox="1">
            <a:spLocks/>
          </p:cNvSpPr>
          <p:nvPr/>
        </p:nvSpPr>
        <p:spPr>
          <a:xfrm>
            <a:off x="653817" y="4679591"/>
            <a:ext cx="6557945" cy="1049963"/>
          </a:xfrm>
          <a:prstGeom prst="rect">
            <a:avLst/>
          </a:prstGeom>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indent="-285750">
              <a:spcBef>
                <a:spcPts val="0"/>
              </a:spcBef>
              <a:spcAft>
                <a:spcPts val="0"/>
              </a:spcAft>
              <a:buFont typeface="Arial" panose="020B0604020202020204" pitchFamily="34" charset="0"/>
              <a:buChar char="•"/>
            </a:pPr>
            <a:r>
              <a:rPr lang="en-US" sz="2000" err="1">
                <a:solidFill>
                  <a:schemeClr val="bg1">
                    <a:lumMod val="85000"/>
                  </a:schemeClr>
                </a:solidFill>
                <a:effectLst/>
                <a:latin typeface="Arial" panose="020B0604020202020204" pitchFamily="34" charset="0"/>
                <a:cs typeface="Arial" panose="020B0604020202020204" pitchFamily="34" charset="0"/>
              </a:rPr>
              <a:t>Hópar</a:t>
            </a:r>
            <a:r>
              <a:rPr lang="en-US" sz="2000">
                <a:solidFill>
                  <a:schemeClr val="bg1">
                    <a:lumMod val="85000"/>
                  </a:schemeClr>
                </a:solidFill>
                <a:effectLst/>
                <a:latin typeface="Arial" panose="020B0604020202020204" pitchFamily="34" charset="0"/>
                <a:cs typeface="Arial" panose="020B0604020202020204" pitchFamily="34" charset="0"/>
              </a:rPr>
              <a:t> </a:t>
            </a:r>
            <a:r>
              <a:rPr lang="en-US" sz="2000" err="1">
                <a:solidFill>
                  <a:schemeClr val="bg1">
                    <a:lumMod val="85000"/>
                  </a:schemeClr>
                </a:solidFill>
                <a:effectLst/>
                <a:latin typeface="Arial" panose="020B0604020202020204" pitchFamily="34" charset="0"/>
                <a:cs typeface="Arial" panose="020B0604020202020204" pitchFamily="34" charset="0"/>
              </a:rPr>
              <a:t>sem</a:t>
            </a:r>
            <a:r>
              <a:rPr lang="en-US" sz="2000">
                <a:solidFill>
                  <a:schemeClr val="bg1">
                    <a:lumMod val="85000"/>
                  </a:schemeClr>
                </a:solidFill>
                <a:latin typeface="Arial" panose="020B0604020202020204" pitchFamily="34" charset="0"/>
                <a:cs typeface="Arial" panose="020B0604020202020204" pitchFamily="34" charset="0"/>
              </a:rPr>
              <a:t> </a:t>
            </a:r>
            <a:r>
              <a:rPr lang="en-US" sz="2000" err="1">
                <a:solidFill>
                  <a:schemeClr val="bg1">
                    <a:lumMod val="85000"/>
                  </a:schemeClr>
                </a:solidFill>
                <a:latin typeface="Arial" panose="020B0604020202020204" pitchFamily="34" charset="0"/>
                <a:cs typeface="Arial" panose="020B0604020202020204" pitchFamily="34" charset="0"/>
              </a:rPr>
              <a:t>eru</a:t>
            </a:r>
            <a:r>
              <a:rPr lang="en-US" sz="2000">
                <a:solidFill>
                  <a:schemeClr val="bg1">
                    <a:lumMod val="85000"/>
                  </a:schemeClr>
                </a:solidFill>
                <a:latin typeface="Arial" panose="020B0604020202020204" pitchFamily="34" charset="0"/>
                <a:cs typeface="Arial" panose="020B0604020202020204" pitchFamily="34" charset="0"/>
              </a:rPr>
              <a:t> í 12 </a:t>
            </a:r>
            <a:r>
              <a:rPr lang="en-US" sz="2000" err="1">
                <a:solidFill>
                  <a:schemeClr val="bg1">
                    <a:lumMod val="85000"/>
                  </a:schemeClr>
                </a:solidFill>
                <a:latin typeface="Arial" panose="020B0604020202020204" pitchFamily="34" charset="0"/>
                <a:cs typeface="Arial" panose="020B0604020202020204" pitchFamily="34" charset="0"/>
              </a:rPr>
              <a:t>klst</a:t>
            </a:r>
            <a:r>
              <a:rPr lang="en-US" sz="2000">
                <a:solidFill>
                  <a:schemeClr val="bg1">
                    <a:lumMod val="85000"/>
                  </a:schemeClr>
                </a:solidFill>
                <a:latin typeface="Arial" panose="020B0604020202020204" pitchFamily="34" charset="0"/>
                <a:cs typeface="Arial" panose="020B0604020202020204" pitchFamily="34" charset="0"/>
              </a:rPr>
              <a:t>. </a:t>
            </a:r>
            <a:r>
              <a:rPr lang="en-US" sz="2000" err="1">
                <a:solidFill>
                  <a:schemeClr val="bg1">
                    <a:lumMod val="85000"/>
                  </a:schemeClr>
                </a:solidFill>
                <a:latin typeface="Arial" panose="020B0604020202020204" pitchFamily="34" charset="0"/>
                <a:cs typeface="Arial" panose="020B0604020202020204" pitchFamily="34" charset="0"/>
              </a:rPr>
              <a:t>vaktakerfum</a:t>
            </a:r>
            <a:r>
              <a:rPr lang="en-US" sz="2000">
                <a:solidFill>
                  <a:schemeClr val="bg1">
                    <a:lumMod val="85000"/>
                  </a:schemeClr>
                </a:solidFill>
                <a:latin typeface="Arial" panose="020B0604020202020204" pitchFamily="34" charset="0"/>
                <a:cs typeface="Arial" panose="020B0604020202020204" pitchFamily="34" charset="0"/>
              </a:rPr>
              <a:t> 30. </a:t>
            </a:r>
            <a:r>
              <a:rPr lang="en-US" sz="2000" err="1">
                <a:solidFill>
                  <a:schemeClr val="bg1">
                    <a:lumMod val="85000"/>
                  </a:schemeClr>
                </a:solidFill>
                <a:latin typeface="Arial" panose="020B0604020202020204" pitchFamily="34" charset="0"/>
                <a:cs typeface="Arial" panose="020B0604020202020204" pitchFamily="34" charset="0"/>
              </a:rPr>
              <a:t>nóv</a:t>
            </a:r>
            <a:r>
              <a:rPr lang="en-US" sz="2000">
                <a:solidFill>
                  <a:schemeClr val="bg1">
                    <a:lumMod val="85000"/>
                  </a:schemeClr>
                </a:solidFill>
                <a:latin typeface="Arial" panose="020B0604020202020204" pitchFamily="34" charset="0"/>
                <a:cs typeface="Arial" panose="020B0604020202020204" pitchFamily="34" charset="0"/>
              </a:rPr>
              <a:t>. kl. 13 </a:t>
            </a:r>
          </a:p>
          <a:p>
            <a:pPr marL="285750" marR="0" indent="-285750">
              <a:spcBef>
                <a:spcPts val="0"/>
              </a:spcBef>
              <a:spcAft>
                <a:spcPts val="0"/>
              </a:spcAft>
              <a:buFont typeface="Arial" panose="020B0604020202020204" pitchFamily="34" charset="0"/>
              <a:buChar char="•"/>
            </a:pPr>
            <a:r>
              <a:rPr lang="en-US" sz="2000" err="1">
                <a:solidFill>
                  <a:srgbClr val="000000"/>
                </a:solidFill>
                <a:effectLst/>
                <a:latin typeface="Arial" panose="020B0604020202020204" pitchFamily="34" charset="0"/>
                <a:cs typeface="Arial" panose="020B0604020202020204" pitchFamily="34" charset="0"/>
              </a:rPr>
              <a:t>Stofnanir</a:t>
            </a:r>
            <a:r>
              <a:rPr lang="en-US" sz="2000">
                <a:solidFill>
                  <a:srgbClr val="000000"/>
                </a:solidFill>
                <a:effectLst/>
                <a:latin typeface="Arial" panose="020B0604020202020204" pitchFamily="34" charset="0"/>
                <a:cs typeface="Arial" panose="020B0604020202020204" pitchFamily="34" charset="0"/>
              </a:rPr>
              <a:t> </a:t>
            </a:r>
            <a:r>
              <a:rPr lang="en-US" sz="2000" err="1">
                <a:solidFill>
                  <a:srgbClr val="000000"/>
                </a:solidFill>
                <a:effectLst/>
                <a:latin typeface="Arial" panose="020B0604020202020204" pitchFamily="34" charset="0"/>
                <a:cs typeface="Arial" panose="020B0604020202020204" pitchFamily="34" charset="0"/>
              </a:rPr>
              <a:t>með</a:t>
            </a:r>
            <a:r>
              <a:rPr lang="en-US" sz="2000">
                <a:solidFill>
                  <a:srgbClr val="000000"/>
                </a:solidFill>
                <a:effectLst/>
                <a:latin typeface="Arial" panose="020B0604020202020204" pitchFamily="34" charset="0"/>
                <a:cs typeface="Arial" panose="020B0604020202020204" pitchFamily="34" charset="0"/>
              </a:rPr>
              <a:t> </a:t>
            </a:r>
            <a:r>
              <a:rPr lang="en-US" sz="2000" err="1">
                <a:solidFill>
                  <a:srgbClr val="000000"/>
                </a:solidFill>
                <a:effectLst/>
                <a:latin typeface="Arial" panose="020B0604020202020204" pitchFamily="34" charset="0"/>
                <a:cs typeface="Arial" panose="020B0604020202020204" pitchFamily="34" charset="0"/>
              </a:rPr>
              <a:t>næturvaktarþrep</a:t>
            </a:r>
            <a:r>
              <a:rPr lang="en-US" sz="2000">
                <a:solidFill>
                  <a:srgbClr val="000000"/>
                </a:solidFill>
                <a:effectLst/>
                <a:latin typeface="Arial" panose="020B0604020202020204" pitchFamily="34" charset="0"/>
                <a:cs typeface="Arial" panose="020B0604020202020204" pitchFamily="34" charset="0"/>
              </a:rPr>
              <a:t> í </a:t>
            </a:r>
            <a:r>
              <a:rPr lang="en-US" sz="2000" err="1">
                <a:solidFill>
                  <a:srgbClr val="000000"/>
                </a:solidFill>
                <a:effectLst/>
                <a:latin typeface="Arial" panose="020B0604020202020204" pitchFamily="34" charset="0"/>
                <a:cs typeface="Arial" panose="020B0604020202020204" pitchFamily="34" charset="0"/>
              </a:rPr>
              <a:t>stofnanasamningum</a:t>
            </a:r>
            <a:r>
              <a:rPr lang="en-US" sz="2000">
                <a:solidFill>
                  <a:srgbClr val="000000"/>
                </a:solidFill>
                <a:effectLst/>
                <a:latin typeface="Arial" panose="020B0604020202020204" pitchFamily="34" charset="0"/>
                <a:cs typeface="Arial" panose="020B0604020202020204" pitchFamily="34" charset="0"/>
              </a:rPr>
              <a:t> – 10. </a:t>
            </a:r>
            <a:r>
              <a:rPr lang="en-US" sz="2000">
                <a:solidFill>
                  <a:srgbClr val="000000"/>
                </a:solidFill>
                <a:latin typeface="Arial" panose="020B0604020202020204" pitchFamily="34" charset="0"/>
                <a:cs typeface="Arial" panose="020B0604020202020204" pitchFamily="34" charset="0"/>
              </a:rPr>
              <a:t>des. kl. 14</a:t>
            </a:r>
            <a:endParaRPr lang="en-US" sz="2000">
              <a:solidFill>
                <a:srgbClr val="000000"/>
              </a:solidFill>
              <a:effectLst/>
              <a:latin typeface="Arial" panose="020B0604020202020204" pitchFamily="34" charset="0"/>
              <a:cs typeface="Arial" panose="020B0604020202020204" pitchFamily="34" charset="0"/>
            </a:endParaRPr>
          </a:p>
        </p:txBody>
      </p:sp>
      <p:sp>
        <p:nvSpPr>
          <p:cNvPr id="8" name="Textastaðgengill 1">
            <a:extLst>
              <a:ext uri="{FF2B5EF4-FFF2-40B4-BE49-F238E27FC236}">
                <a16:creationId xmlns:a16="http://schemas.microsoft.com/office/drawing/2014/main" id="{E4B7E647-802C-45F6-AB68-A3D2DE3D9627}"/>
              </a:ext>
            </a:extLst>
          </p:cNvPr>
          <p:cNvSpPr txBox="1">
            <a:spLocks/>
          </p:cNvSpPr>
          <p:nvPr/>
        </p:nvSpPr>
        <p:spPr>
          <a:xfrm>
            <a:off x="653817" y="4103039"/>
            <a:ext cx="6226949"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3200">
                <a:solidFill>
                  <a:srgbClr val="032742"/>
                </a:solidFill>
              </a:rPr>
              <a:t>Sérstakir fundir</a:t>
            </a:r>
            <a:r>
              <a:rPr lang="is-IS" sz="3200"/>
              <a:t>	</a:t>
            </a:r>
          </a:p>
        </p:txBody>
      </p:sp>
    </p:spTree>
    <p:extLst>
      <p:ext uri="{BB962C8B-B14F-4D97-AF65-F5344CB8AC3E}">
        <p14:creationId xmlns:p14="http://schemas.microsoft.com/office/powerpoint/2010/main" val="1147967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brain questions - Google Search | Powerpoint animation, Animated  clipart, Sculpture lessons">
            <a:extLst>
              <a:ext uri="{FF2B5EF4-FFF2-40B4-BE49-F238E27FC236}">
                <a16:creationId xmlns:a16="http://schemas.microsoft.com/office/drawing/2014/main" id="{D3E22C6B-9321-4B65-91F1-BFA56BC47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708" y="482832"/>
            <a:ext cx="5460683"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4458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2F7C5409-6D84-47B1-AA99-1B8EE54B8C4F}"/>
              </a:ext>
            </a:extLst>
          </p:cNvPr>
          <p:cNvSpPr>
            <a:spLocks noGrp="1"/>
          </p:cNvSpPr>
          <p:nvPr>
            <p:ph type="body" sz="quarter" idx="12"/>
          </p:nvPr>
        </p:nvSpPr>
        <p:spPr>
          <a:xfrm>
            <a:off x="1141590" y="888146"/>
            <a:ext cx="4870249" cy="789927"/>
          </a:xfrm>
        </p:spPr>
        <p:txBody>
          <a:bodyPr/>
          <a:lstStyle/>
          <a:p>
            <a:r>
              <a:rPr lang="is-IS"/>
              <a:t>Af hverju leiðarljósin 3?    </a:t>
            </a:r>
          </a:p>
        </p:txBody>
      </p:sp>
      <p:pic>
        <p:nvPicPr>
          <p:cNvPr id="5" name="Picture 4" descr="A picture containing sign, room, shirt&#10;&#10;Description automatically generated">
            <a:extLst>
              <a:ext uri="{FF2B5EF4-FFF2-40B4-BE49-F238E27FC236}">
                <a16:creationId xmlns:a16="http://schemas.microsoft.com/office/drawing/2014/main" id="{A99BFE73-66DD-4508-A01E-9317DE971514}"/>
              </a:ext>
            </a:extLst>
          </p:cNvPr>
          <p:cNvPicPr>
            <a:picLocks noChangeAspect="1"/>
          </p:cNvPicPr>
          <p:nvPr/>
        </p:nvPicPr>
        <p:blipFill rotWithShape="1">
          <a:blip r:embed="rId4"/>
          <a:srcRect l="82170" t="33032" r="7761" b="46718"/>
          <a:stretch/>
        </p:blipFill>
        <p:spPr>
          <a:xfrm>
            <a:off x="7165418" y="289331"/>
            <a:ext cx="1227611" cy="1388742"/>
          </a:xfrm>
          <a:prstGeom prst="rect">
            <a:avLst/>
          </a:prstGeom>
        </p:spPr>
      </p:pic>
      <p:pic>
        <p:nvPicPr>
          <p:cNvPr id="7" name="Picture 4" descr="A picture containing sign, room, shirt&#10;&#10;Description automatically generated">
            <a:extLst>
              <a:ext uri="{FF2B5EF4-FFF2-40B4-BE49-F238E27FC236}">
                <a16:creationId xmlns:a16="http://schemas.microsoft.com/office/drawing/2014/main" id="{0D325C64-213B-42A1-92CF-C6426F8D13DD}"/>
              </a:ext>
            </a:extLst>
          </p:cNvPr>
          <p:cNvPicPr>
            <a:picLocks noChangeAspect="1"/>
          </p:cNvPicPr>
          <p:nvPr/>
        </p:nvPicPr>
        <p:blipFill rotWithShape="1">
          <a:blip r:embed="rId4"/>
          <a:srcRect l="82201" t="54530" r="6947" b="25963"/>
          <a:stretch/>
        </p:blipFill>
        <p:spPr>
          <a:xfrm>
            <a:off x="8584441" y="450045"/>
            <a:ext cx="1323146" cy="1337812"/>
          </a:xfrm>
          <a:prstGeom prst="rect">
            <a:avLst/>
          </a:prstGeom>
        </p:spPr>
      </p:pic>
      <p:pic>
        <p:nvPicPr>
          <p:cNvPr id="9" name="Picture 4" descr="A picture containing sign, room, shirt&#10;&#10;Description automatically generated">
            <a:extLst>
              <a:ext uri="{FF2B5EF4-FFF2-40B4-BE49-F238E27FC236}">
                <a16:creationId xmlns:a16="http://schemas.microsoft.com/office/drawing/2014/main" id="{7E806AA1-F900-4C68-950D-1BFC659C77F8}"/>
              </a:ext>
            </a:extLst>
          </p:cNvPr>
          <p:cNvPicPr>
            <a:picLocks noChangeAspect="1"/>
          </p:cNvPicPr>
          <p:nvPr/>
        </p:nvPicPr>
        <p:blipFill rotWithShape="1">
          <a:blip r:embed="rId4"/>
          <a:srcRect l="82170" t="73531" r="7761" b="7411"/>
          <a:stretch/>
        </p:blipFill>
        <p:spPr>
          <a:xfrm>
            <a:off x="10098999" y="450045"/>
            <a:ext cx="1227611" cy="1307023"/>
          </a:xfrm>
          <a:prstGeom prst="rect">
            <a:avLst/>
          </a:prstGeom>
        </p:spPr>
      </p:pic>
      <p:pic>
        <p:nvPicPr>
          <p:cNvPr id="6" name="Mynd 5">
            <a:extLst>
              <a:ext uri="{FF2B5EF4-FFF2-40B4-BE49-F238E27FC236}">
                <a16:creationId xmlns:a16="http://schemas.microsoft.com/office/drawing/2014/main" id="{D9994528-1605-43BA-86E1-3B02C650B79C}"/>
              </a:ext>
            </a:extLst>
          </p:cNvPr>
          <p:cNvPicPr>
            <a:picLocks noChangeAspect="1"/>
          </p:cNvPicPr>
          <p:nvPr/>
        </p:nvPicPr>
        <p:blipFill>
          <a:blip r:embed="rId5"/>
          <a:stretch>
            <a:fillRect/>
          </a:stretch>
        </p:blipFill>
        <p:spPr>
          <a:xfrm>
            <a:off x="-220597" y="1911191"/>
            <a:ext cx="5280195" cy="5280195"/>
          </a:xfrm>
          <a:prstGeom prst="rect">
            <a:avLst/>
          </a:prstGeom>
        </p:spPr>
      </p:pic>
      <p:pic>
        <p:nvPicPr>
          <p:cNvPr id="10" name="Mynd 9">
            <a:extLst>
              <a:ext uri="{FF2B5EF4-FFF2-40B4-BE49-F238E27FC236}">
                <a16:creationId xmlns:a16="http://schemas.microsoft.com/office/drawing/2014/main" id="{6FB05059-F998-4169-ABCF-0D043086F94C}"/>
              </a:ext>
            </a:extLst>
          </p:cNvPr>
          <p:cNvPicPr>
            <a:picLocks noChangeAspect="1"/>
          </p:cNvPicPr>
          <p:nvPr/>
        </p:nvPicPr>
        <p:blipFill>
          <a:blip r:embed="rId6"/>
          <a:stretch>
            <a:fillRect/>
          </a:stretch>
        </p:blipFill>
        <p:spPr>
          <a:xfrm>
            <a:off x="5471607" y="1911191"/>
            <a:ext cx="5745480" cy="5745480"/>
          </a:xfrm>
          <a:prstGeom prst="rect">
            <a:avLst/>
          </a:prstGeom>
        </p:spPr>
      </p:pic>
      <p:sp>
        <p:nvSpPr>
          <p:cNvPr id="11" name="Rétthyrningur: Ávöl horn 10">
            <a:extLst>
              <a:ext uri="{FF2B5EF4-FFF2-40B4-BE49-F238E27FC236}">
                <a16:creationId xmlns:a16="http://schemas.microsoft.com/office/drawing/2014/main" id="{CC353B50-632C-4AB8-B3ED-E4FAC2DF88B9}"/>
              </a:ext>
            </a:extLst>
          </p:cNvPr>
          <p:cNvSpPr/>
          <p:nvPr/>
        </p:nvSpPr>
        <p:spPr>
          <a:xfrm>
            <a:off x="4815840" y="2728295"/>
            <a:ext cx="2095967" cy="2691907"/>
          </a:xfrm>
          <a:prstGeom prst="roundRect">
            <a:avLst/>
          </a:prstGeom>
          <a:solidFill>
            <a:srgbClr val="F18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a:t>Vaktavinna</a:t>
            </a:r>
          </a:p>
        </p:txBody>
      </p:sp>
      <p:sp>
        <p:nvSpPr>
          <p:cNvPr id="28" name="Rétthyrningur: Ávöl horn 27">
            <a:extLst>
              <a:ext uri="{FF2B5EF4-FFF2-40B4-BE49-F238E27FC236}">
                <a16:creationId xmlns:a16="http://schemas.microsoft.com/office/drawing/2014/main" id="{25431F2C-B7FB-48BF-AB50-7BDEB35B8958}"/>
              </a:ext>
            </a:extLst>
          </p:cNvPr>
          <p:cNvSpPr/>
          <p:nvPr/>
        </p:nvSpPr>
        <p:spPr>
          <a:xfrm>
            <a:off x="9533129" y="4912995"/>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Öryggi og slys</a:t>
            </a:r>
          </a:p>
        </p:txBody>
      </p:sp>
      <p:sp>
        <p:nvSpPr>
          <p:cNvPr id="30" name="Rétthyrningur: Ávöl horn 29">
            <a:extLst>
              <a:ext uri="{FF2B5EF4-FFF2-40B4-BE49-F238E27FC236}">
                <a16:creationId xmlns:a16="http://schemas.microsoft.com/office/drawing/2014/main" id="{E1322ED8-90AD-4467-806A-6006CC8F1092}"/>
              </a:ext>
            </a:extLst>
          </p:cNvPr>
          <p:cNvSpPr/>
          <p:nvPr/>
        </p:nvSpPr>
        <p:spPr>
          <a:xfrm>
            <a:off x="9533129" y="4386906"/>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Mistök</a:t>
            </a:r>
          </a:p>
        </p:txBody>
      </p:sp>
      <p:sp>
        <p:nvSpPr>
          <p:cNvPr id="32" name="Rétthyrningur: Ávöl horn 31">
            <a:extLst>
              <a:ext uri="{FF2B5EF4-FFF2-40B4-BE49-F238E27FC236}">
                <a16:creationId xmlns:a16="http://schemas.microsoft.com/office/drawing/2014/main" id="{58AF5932-DE61-4574-9157-CB91B646DAA2}"/>
              </a:ext>
            </a:extLst>
          </p:cNvPr>
          <p:cNvSpPr/>
          <p:nvPr/>
        </p:nvSpPr>
        <p:spPr>
          <a:xfrm>
            <a:off x="9533129" y="3858039"/>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Svefn &amp; þreyta</a:t>
            </a:r>
          </a:p>
        </p:txBody>
      </p:sp>
      <p:sp>
        <p:nvSpPr>
          <p:cNvPr id="34" name="Rétthyrningur: Ávöl horn 33">
            <a:extLst>
              <a:ext uri="{FF2B5EF4-FFF2-40B4-BE49-F238E27FC236}">
                <a16:creationId xmlns:a16="http://schemas.microsoft.com/office/drawing/2014/main" id="{D02DCA5C-F500-4DA4-A7DA-C82B7922E119}"/>
              </a:ext>
            </a:extLst>
          </p:cNvPr>
          <p:cNvSpPr/>
          <p:nvPr/>
        </p:nvSpPr>
        <p:spPr>
          <a:xfrm>
            <a:off x="9556943" y="3314599"/>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Heilsa</a:t>
            </a:r>
          </a:p>
        </p:txBody>
      </p:sp>
      <p:sp>
        <p:nvSpPr>
          <p:cNvPr id="36" name="Rétthyrningur: Ávöl horn 35">
            <a:extLst>
              <a:ext uri="{FF2B5EF4-FFF2-40B4-BE49-F238E27FC236}">
                <a16:creationId xmlns:a16="http://schemas.microsoft.com/office/drawing/2014/main" id="{1F400737-B71F-4C30-B501-53EB4FDD50BB}"/>
              </a:ext>
            </a:extLst>
          </p:cNvPr>
          <p:cNvSpPr/>
          <p:nvPr/>
        </p:nvSpPr>
        <p:spPr>
          <a:xfrm>
            <a:off x="9556942" y="2771159"/>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Jafnvægi </a:t>
            </a:r>
          </a:p>
        </p:txBody>
      </p:sp>
    </p:spTree>
    <p:custDataLst>
      <p:tags r:id="rId1"/>
    </p:custDataLst>
    <p:extLst>
      <p:ext uri="{BB962C8B-B14F-4D97-AF65-F5344CB8AC3E}">
        <p14:creationId xmlns:p14="http://schemas.microsoft.com/office/powerpoint/2010/main" val="2671135334"/>
      </p:ext>
    </p:extLst>
  </p:cSld>
  <p:clrMapOvr>
    <a:masterClrMapping/>
  </p:clrMapOvr>
  <mc:AlternateContent xmlns:mc="http://schemas.openxmlformats.org/markup-compatibility/2006" xmlns:p14="http://schemas.microsoft.com/office/powerpoint/2010/main">
    <mc:Choice Requires="p14">
      <p:transition spd="slow" p14:dur="2000" advTm="75059"/>
    </mc:Choice>
    <mc:Fallback xmlns="">
      <p:transition spd="slow" advTm="7505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ynd 3" descr="Mynd sem inniheldur v���ma, klukka&#10;&#10;Lýsing sjálfkrafa búin til">
            <a:extLst>
              <a:ext uri="{FF2B5EF4-FFF2-40B4-BE49-F238E27FC236}">
                <a16:creationId xmlns:a16="http://schemas.microsoft.com/office/drawing/2014/main" id="{629CCACF-B6F8-4826-A0F2-E8C7283F5E65}"/>
              </a:ext>
            </a:extLst>
          </p:cNvPr>
          <p:cNvPicPr>
            <a:picLocks noChangeAspect="1"/>
          </p:cNvPicPr>
          <p:nvPr/>
        </p:nvPicPr>
        <p:blipFill>
          <a:blip r:embed="rId2"/>
          <a:stretch>
            <a:fillRect/>
          </a:stretch>
        </p:blipFill>
        <p:spPr>
          <a:xfrm>
            <a:off x="3147052" y="772947"/>
            <a:ext cx="6355093" cy="6355093"/>
          </a:xfrm>
          <a:prstGeom prst="rect">
            <a:avLst/>
          </a:prstGeom>
        </p:spPr>
      </p:pic>
    </p:spTree>
    <p:extLst>
      <p:ext uri="{BB962C8B-B14F-4D97-AF65-F5344CB8AC3E}">
        <p14:creationId xmlns:p14="http://schemas.microsoft.com/office/powerpoint/2010/main" val="20152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E0A7C-EA42-4C10-ABF1-EE5DFA2ECD6A}"/>
              </a:ext>
            </a:extLst>
          </p:cNvPr>
          <p:cNvSpPr>
            <a:spLocks noGrp="1"/>
          </p:cNvSpPr>
          <p:nvPr>
            <p:ph type="body" sz="quarter" idx="10"/>
          </p:nvPr>
        </p:nvSpPr>
        <p:spPr>
          <a:xfrm>
            <a:off x="1078095" y="3154770"/>
            <a:ext cx="6195500" cy="1304019"/>
          </a:xfrm>
        </p:spPr>
        <p:txBody>
          <a:bodyPr lIns="91440" tIns="45720" rIns="91440" bIns="45720" anchor="t"/>
          <a:lstStyle/>
          <a:p>
            <a:r>
              <a:rPr lang="en-GB" err="1">
                <a:latin typeface="FiraGO SemiBold"/>
              </a:rPr>
              <a:t>Kerfisbreytingin</a:t>
            </a:r>
            <a:r>
              <a:rPr lang="en-GB">
                <a:latin typeface="FiraGO SemiBold"/>
              </a:rPr>
              <a:t> í </a:t>
            </a:r>
            <a:r>
              <a:rPr lang="en-GB" err="1">
                <a:latin typeface="FiraGO SemiBold"/>
              </a:rPr>
              <a:t>aðalatriðum</a:t>
            </a:r>
            <a:r>
              <a:rPr lang="en-GB">
                <a:latin typeface="FiraGO SemiBold"/>
              </a:rPr>
              <a:t> </a:t>
            </a:r>
            <a:endParaRPr lang="en-GB"/>
          </a:p>
        </p:txBody>
      </p:sp>
    </p:spTree>
    <p:extLst>
      <p:ext uri="{BB962C8B-B14F-4D97-AF65-F5344CB8AC3E}">
        <p14:creationId xmlns:p14="http://schemas.microsoft.com/office/powerpoint/2010/main" val="11601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gn, room, shirt&#10;&#10;Description automatically generated">
            <a:extLst>
              <a:ext uri="{FF2B5EF4-FFF2-40B4-BE49-F238E27FC236}">
                <a16:creationId xmlns:a16="http://schemas.microsoft.com/office/drawing/2014/main" id="{57D7409C-1DB5-DC4B-8F9D-64DC0726391F}"/>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81469C6B-F04F-D948-AF56-8B1404C282E5}"/>
              </a:ext>
            </a:extLst>
          </p:cNvPr>
          <p:cNvSpPr>
            <a:spLocks noGrp="1"/>
          </p:cNvSpPr>
          <p:nvPr>
            <p:ph type="body" sz="quarter" idx="12"/>
          </p:nvPr>
        </p:nvSpPr>
        <p:spPr>
          <a:xfrm>
            <a:off x="1141413" y="621361"/>
            <a:ext cx="9901547" cy="789927"/>
          </a:xfrm>
        </p:spPr>
        <p:txBody>
          <a:bodyPr/>
          <a:lstStyle/>
          <a:p>
            <a:r>
              <a:rPr lang="en-GB" err="1">
                <a:solidFill>
                  <a:srgbClr val="032742"/>
                </a:solidFill>
              </a:rPr>
              <a:t>Vinnutími</a:t>
            </a:r>
            <a:endParaRPr lang="en-IS">
              <a:solidFill>
                <a:srgbClr val="032742"/>
              </a:solidFill>
            </a:endParaRPr>
          </a:p>
        </p:txBody>
      </p:sp>
      <p:sp>
        <p:nvSpPr>
          <p:cNvPr id="3" name="Text Placeholder 2">
            <a:extLst>
              <a:ext uri="{FF2B5EF4-FFF2-40B4-BE49-F238E27FC236}">
                <a16:creationId xmlns:a16="http://schemas.microsoft.com/office/drawing/2014/main" id="{E57D6288-CE19-084D-825C-3E1596C0CB79}"/>
              </a:ext>
            </a:extLst>
          </p:cNvPr>
          <p:cNvSpPr>
            <a:spLocks noGrp="1"/>
          </p:cNvSpPr>
          <p:nvPr>
            <p:ph type="body" sz="quarter" idx="13"/>
          </p:nvPr>
        </p:nvSpPr>
        <p:spPr>
          <a:xfrm>
            <a:off x="1141413" y="1838325"/>
            <a:ext cx="4762998" cy="4592638"/>
          </a:xfrm>
        </p:spPr>
        <p:txBody>
          <a:bodyPr/>
          <a:lstStyle/>
          <a:p>
            <a:r>
              <a:rPr lang="en-GB" err="1"/>
              <a:t>Vinnutími</a:t>
            </a:r>
            <a:r>
              <a:rPr lang="en-GB"/>
              <a:t> </a:t>
            </a:r>
            <a:r>
              <a:rPr lang="en-GB" err="1"/>
              <a:t>vaktavinnufólks</a:t>
            </a:r>
            <a:r>
              <a:rPr lang="en-GB"/>
              <a:t> </a:t>
            </a:r>
            <a:r>
              <a:rPr lang="en-GB" err="1"/>
              <a:t>styttist</a:t>
            </a:r>
            <a:r>
              <a:rPr lang="en-GB"/>
              <a:t> </a:t>
            </a:r>
            <a:r>
              <a:rPr lang="en-GB" err="1"/>
              <a:t>úr</a:t>
            </a:r>
            <a:r>
              <a:rPr lang="en-GB"/>
              <a:t> 40 í 36 </a:t>
            </a:r>
            <a:br>
              <a:rPr lang="en-GB"/>
            </a:br>
            <a:r>
              <a:rPr lang="en-GB" err="1"/>
              <a:t>virkar</a:t>
            </a:r>
            <a:r>
              <a:rPr lang="en-GB"/>
              <a:t> </a:t>
            </a:r>
            <a:r>
              <a:rPr lang="en-GB" err="1"/>
              <a:t>stundir</a:t>
            </a:r>
            <a:r>
              <a:rPr lang="en-GB"/>
              <a:t> á </a:t>
            </a:r>
            <a:r>
              <a:rPr lang="en-GB" err="1"/>
              <a:t>viku</a:t>
            </a:r>
            <a:r>
              <a:rPr lang="en-GB"/>
              <a:t> </a:t>
            </a:r>
            <a:r>
              <a:rPr lang="en-GB" err="1"/>
              <a:t>eða</a:t>
            </a:r>
            <a:r>
              <a:rPr lang="en-GB"/>
              <a:t> </a:t>
            </a:r>
            <a:r>
              <a:rPr lang="en-GB" err="1"/>
              <a:t>úr</a:t>
            </a:r>
            <a:r>
              <a:rPr lang="en-GB"/>
              <a:t> 173,33 í 156 </a:t>
            </a:r>
            <a:r>
              <a:rPr lang="en-GB" err="1"/>
              <a:t>klukkustundir</a:t>
            </a:r>
            <a:r>
              <a:rPr lang="en-GB"/>
              <a:t> </a:t>
            </a:r>
            <a:r>
              <a:rPr lang="en-GB" err="1"/>
              <a:t>að</a:t>
            </a:r>
            <a:r>
              <a:rPr lang="en-GB"/>
              <a:t> </a:t>
            </a:r>
            <a:r>
              <a:rPr lang="en-GB" err="1"/>
              <a:t>meðaltali</a:t>
            </a:r>
            <a:r>
              <a:rPr lang="en-GB"/>
              <a:t> á </a:t>
            </a:r>
            <a:r>
              <a:rPr lang="en-GB" err="1"/>
              <a:t>mánuði</a:t>
            </a:r>
            <a:r>
              <a:rPr lang="en-GB"/>
              <a:t>.</a:t>
            </a:r>
            <a:endParaRPr lang="en-IS"/>
          </a:p>
        </p:txBody>
      </p:sp>
    </p:spTree>
    <p:extLst>
      <p:ext uri="{BB962C8B-B14F-4D97-AF65-F5344CB8AC3E}">
        <p14:creationId xmlns:p14="http://schemas.microsoft.com/office/powerpoint/2010/main" val="197337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5D708-7C4A-494F-8943-351F8DF4CB7E}"/>
              </a:ext>
            </a:extLst>
          </p:cNvPr>
          <p:cNvSpPr>
            <a:spLocks noGrp="1"/>
          </p:cNvSpPr>
          <p:nvPr>
            <p:ph type="body" sz="quarter" idx="12"/>
          </p:nvPr>
        </p:nvSpPr>
        <p:spPr>
          <a:xfrm>
            <a:off x="1141414" y="674786"/>
            <a:ext cx="5461229" cy="789927"/>
          </a:xfrm>
        </p:spPr>
        <p:txBody>
          <a:bodyPr/>
          <a:lstStyle/>
          <a:p>
            <a:r>
              <a:rPr lang="en-GB" err="1">
                <a:solidFill>
                  <a:srgbClr val="032742"/>
                </a:solidFill>
              </a:rPr>
              <a:t>Vægi</a:t>
            </a:r>
            <a:r>
              <a:rPr lang="en-GB">
                <a:solidFill>
                  <a:srgbClr val="032742"/>
                </a:solidFill>
              </a:rPr>
              <a:t> </a:t>
            </a:r>
            <a:r>
              <a:rPr lang="en-GB" err="1">
                <a:solidFill>
                  <a:srgbClr val="032742"/>
                </a:solidFill>
              </a:rPr>
              <a:t>vinnuskyldustunda</a:t>
            </a:r>
            <a:endParaRPr lang="en-IS">
              <a:solidFill>
                <a:srgbClr val="032742"/>
              </a:solidFill>
            </a:endParaRPr>
          </a:p>
        </p:txBody>
      </p:sp>
      <p:sp>
        <p:nvSpPr>
          <p:cNvPr id="3" name="Text Placeholder 2">
            <a:extLst>
              <a:ext uri="{FF2B5EF4-FFF2-40B4-BE49-F238E27FC236}">
                <a16:creationId xmlns:a16="http://schemas.microsoft.com/office/drawing/2014/main" id="{4853615F-B31E-6B48-A554-8226CF389188}"/>
              </a:ext>
            </a:extLst>
          </p:cNvPr>
          <p:cNvSpPr>
            <a:spLocks noGrp="1"/>
          </p:cNvSpPr>
          <p:nvPr>
            <p:ph type="body" sz="quarter" idx="13"/>
          </p:nvPr>
        </p:nvSpPr>
        <p:spPr>
          <a:xfrm>
            <a:off x="1141414" y="1838325"/>
            <a:ext cx="5129846" cy="2176966"/>
          </a:xfrm>
        </p:spPr>
        <p:txBody>
          <a:bodyPr/>
          <a:lstStyle/>
          <a:p>
            <a:r>
              <a:rPr lang="en-GB" err="1"/>
              <a:t>Vinnuskyldustundir</a:t>
            </a:r>
            <a:r>
              <a:rPr lang="en-GB"/>
              <a:t> </a:t>
            </a:r>
            <a:r>
              <a:rPr lang="en-GB" err="1"/>
              <a:t>vaktavinnufólks</a:t>
            </a:r>
            <a:r>
              <a:rPr lang="en-GB"/>
              <a:t> </a:t>
            </a:r>
            <a:r>
              <a:rPr lang="en-GB" err="1"/>
              <a:t>utan</a:t>
            </a:r>
            <a:r>
              <a:rPr lang="en-GB"/>
              <a:t> </a:t>
            </a:r>
            <a:r>
              <a:rPr lang="en-GB" err="1"/>
              <a:t>dagvinnumarka</a:t>
            </a:r>
            <a:r>
              <a:rPr lang="en-GB"/>
              <a:t> </a:t>
            </a:r>
            <a:r>
              <a:rPr lang="en-GB" err="1"/>
              <a:t>samkvæmt</a:t>
            </a:r>
            <a:r>
              <a:rPr lang="en-GB"/>
              <a:t> </a:t>
            </a:r>
            <a:r>
              <a:rPr lang="en-GB" err="1"/>
              <a:t>skipulagðri</a:t>
            </a:r>
            <a:r>
              <a:rPr lang="en-GB"/>
              <a:t> </a:t>
            </a:r>
            <a:r>
              <a:rPr lang="en-GB" err="1"/>
              <a:t>vaktskrá</a:t>
            </a:r>
            <a:r>
              <a:rPr lang="en-GB"/>
              <a:t> </a:t>
            </a:r>
            <a:r>
              <a:rPr lang="en-GB" err="1"/>
              <a:t>og</a:t>
            </a:r>
            <a:r>
              <a:rPr lang="en-GB"/>
              <a:t> </a:t>
            </a:r>
            <a:r>
              <a:rPr lang="en-GB" err="1"/>
              <a:t>innan</a:t>
            </a:r>
            <a:r>
              <a:rPr lang="en-GB"/>
              <a:t> </a:t>
            </a:r>
            <a:r>
              <a:rPr lang="en-GB" err="1"/>
              <a:t>vinnutímaskyldu</a:t>
            </a:r>
            <a:r>
              <a:rPr lang="en-GB"/>
              <a:t> </a:t>
            </a:r>
            <a:r>
              <a:rPr lang="en-GB" err="1"/>
              <a:t>hafa</a:t>
            </a:r>
            <a:r>
              <a:rPr lang="en-GB"/>
              <a:t> </a:t>
            </a:r>
            <a:r>
              <a:rPr lang="en-GB" err="1"/>
              <a:t>ólíkt</a:t>
            </a:r>
            <a:r>
              <a:rPr lang="en-GB"/>
              <a:t> </a:t>
            </a:r>
            <a:r>
              <a:rPr lang="en-GB" err="1"/>
              <a:t>vægi</a:t>
            </a:r>
            <a:r>
              <a:rPr lang="en-GB"/>
              <a:t> </a:t>
            </a:r>
            <a:r>
              <a:rPr lang="en-GB" err="1"/>
              <a:t>við</a:t>
            </a:r>
            <a:r>
              <a:rPr lang="en-GB"/>
              <a:t> </a:t>
            </a:r>
            <a:r>
              <a:rPr lang="en-GB" err="1"/>
              <a:t>útreikning</a:t>
            </a:r>
            <a:r>
              <a:rPr lang="en-GB"/>
              <a:t> </a:t>
            </a:r>
            <a:r>
              <a:rPr lang="en-GB" err="1"/>
              <a:t>vinnuskila</a:t>
            </a:r>
            <a:r>
              <a:rPr lang="en-GB"/>
              <a:t>.</a:t>
            </a:r>
          </a:p>
          <a:p>
            <a:r>
              <a:rPr lang="en-GB" err="1"/>
              <a:t>Vinnuskil</a:t>
            </a:r>
            <a:r>
              <a:rPr lang="en-GB"/>
              <a:t> </a:t>
            </a:r>
            <a:r>
              <a:rPr lang="en-GB" err="1"/>
              <a:t>vaktavinnufólks</a:t>
            </a:r>
            <a:r>
              <a:rPr lang="en-GB"/>
              <a:t> </a:t>
            </a:r>
            <a:r>
              <a:rPr lang="en-GB" err="1"/>
              <a:t>í</a:t>
            </a:r>
            <a:r>
              <a:rPr lang="en-GB"/>
              <a:t> </a:t>
            </a:r>
            <a:r>
              <a:rPr lang="en-GB" err="1"/>
              <a:t>fullu</a:t>
            </a:r>
            <a:r>
              <a:rPr lang="en-GB"/>
              <a:t> </a:t>
            </a:r>
            <a:r>
              <a:rPr lang="en-GB" err="1"/>
              <a:t>starfi</a:t>
            </a:r>
            <a:r>
              <a:rPr lang="en-GB"/>
              <a:t> </a:t>
            </a:r>
            <a:br>
              <a:rPr lang="en-GB"/>
            </a:br>
            <a:r>
              <a:rPr lang="en-GB" err="1"/>
              <a:t>fer</a:t>
            </a:r>
            <a:r>
              <a:rPr lang="en-GB"/>
              <a:t> </a:t>
            </a:r>
            <a:r>
              <a:rPr lang="en-GB" err="1"/>
              <a:t>aldrei</a:t>
            </a:r>
            <a:r>
              <a:rPr lang="en-GB"/>
              <a:t> </a:t>
            </a:r>
            <a:r>
              <a:rPr lang="en-GB" err="1"/>
              <a:t>undir</a:t>
            </a:r>
            <a:r>
              <a:rPr lang="en-GB"/>
              <a:t> 32 </a:t>
            </a:r>
            <a:r>
              <a:rPr lang="en-GB" err="1"/>
              <a:t>vinnustundir</a:t>
            </a:r>
            <a:r>
              <a:rPr lang="en-GB"/>
              <a:t> </a:t>
            </a:r>
            <a:r>
              <a:rPr lang="en-GB" err="1"/>
              <a:t>á</a:t>
            </a:r>
            <a:r>
              <a:rPr lang="en-GB"/>
              <a:t> </a:t>
            </a:r>
            <a:r>
              <a:rPr lang="en-GB" err="1"/>
              <a:t>viku</a:t>
            </a:r>
            <a:r>
              <a:rPr lang="en-GB"/>
              <a:t> </a:t>
            </a:r>
            <a:br>
              <a:rPr lang="en-GB"/>
            </a:br>
            <a:r>
              <a:rPr lang="en-GB" err="1"/>
              <a:t>að</a:t>
            </a:r>
            <a:r>
              <a:rPr lang="en-GB"/>
              <a:t> </a:t>
            </a:r>
            <a:r>
              <a:rPr lang="en-GB" err="1"/>
              <a:t>jafnaði</a:t>
            </a:r>
            <a:r>
              <a:rPr lang="en-GB"/>
              <a:t>.</a:t>
            </a:r>
            <a:endParaRPr lang="en-IS"/>
          </a:p>
        </p:txBody>
      </p:sp>
      <p:graphicFrame>
        <p:nvGraphicFramePr>
          <p:cNvPr id="4" name="Table 3">
            <a:extLst>
              <a:ext uri="{FF2B5EF4-FFF2-40B4-BE49-F238E27FC236}">
                <a16:creationId xmlns:a16="http://schemas.microsoft.com/office/drawing/2014/main" id="{3C4DE7D5-30A8-7E44-82E1-4BD904F1E847}"/>
              </a:ext>
            </a:extLst>
          </p:cNvPr>
          <p:cNvGraphicFramePr>
            <a:graphicFrameLocks noGrp="1"/>
          </p:cNvGraphicFramePr>
          <p:nvPr/>
        </p:nvGraphicFramePr>
        <p:xfrm>
          <a:off x="7158283" y="1362191"/>
          <a:ext cx="4044989" cy="217696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2343205918"/>
                  </a:ext>
                </a:extLst>
              </a:tr>
            </a:tbl>
          </a:graphicData>
        </a:graphic>
      </p:graphicFrame>
      <p:sp>
        <p:nvSpPr>
          <p:cNvPr id="6" name="TextBox 5">
            <a:extLst>
              <a:ext uri="{FF2B5EF4-FFF2-40B4-BE49-F238E27FC236}">
                <a16:creationId xmlns:a16="http://schemas.microsoft.com/office/drawing/2014/main" id="{8E3A87A0-EE5C-AD4E-BA09-BB48C04FA349}"/>
              </a:ext>
            </a:extLst>
          </p:cNvPr>
          <p:cNvSpPr txBox="1"/>
          <p:nvPr/>
        </p:nvSpPr>
        <p:spPr>
          <a:xfrm>
            <a:off x="7006873" y="1015713"/>
            <a:ext cx="2554367" cy="276999"/>
          </a:xfrm>
          <a:prstGeom prst="rect">
            <a:avLst/>
          </a:prstGeom>
          <a:noFill/>
        </p:spPr>
        <p:txBody>
          <a:bodyPr wrap="square" rtlCol="0">
            <a:spAutoFit/>
          </a:bodyPr>
          <a:lstStyle/>
          <a:p>
            <a:r>
              <a:rPr lang="en-IS" sz="1200" b="1">
                <a:solidFill>
                  <a:srgbClr val="092E1E"/>
                </a:solidFill>
                <a:latin typeface="FiraGO SemiBold" panose="020B0503050000020004" pitchFamily="34" charset="0"/>
                <a:cs typeface="FiraGO SemiBold" panose="020B0503050000020004" pitchFamily="34" charset="0"/>
              </a:rPr>
              <a:t>Vægi vinnuskyldustunda er</a:t>
            </a:r>
          </a:p>
        </p:txBody>
      </p:sp>
      <p:sp>
        <p:nvSpPr>
          <p:cNvPr id="7" name="TextBox 6">
            <a:extLst>
              <a:ext uri="{FF2B5EF4-FFF2-40B4-BE49-F238E27FC236}">
                <a16:creationId xmlns:a16="http://schemas.microsoft.com/office/drawing/2014/main" id="{F6DAC832-C9D3-AD44-9D0F-FC56C4DB8FC1}"/>
              </a:ext>
            </a:extLst>
          </p:cNvPr>
          <p:cNvSpPr txBox="1"/>
          <p:nvPr/>
        </p:nvSpPr>
        <p:spPr>
          <a:xfrm>
            <a:off x="7006873" y="3878911"/>
            <a:ext cx="2947775"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Vægi vinnuskyldustunda verður</a:t>
            </a:r>
          </a:p>
        </p:txBody>
      </p:sp>
      <p:graphicFrame>
        <p:nvGraphicFramePr>
          <p:cNvPr id="10" name="Table 9">
            <a:extLst>
              <a:ext uri="{FF2B5EF4-FFF2-40B4-BE49-F238E27FC236}">
                <a16:creationId xmlns:a16="http://schemas.microsoft.com/office/drawing/2014/main" id="{65DDA101-C690-AA40-9D9B-05C048965FAA}"/>
              </a:ext>
            </a:extLst>
          </p:cNvPr>
          <p:cNvGraphicFramePr>
            <a:graphicFrameLocks noGrp="1"/>
          </p:cNvGraphicFramePr>
          <p:nvPr/>
        </p:nvGraphicFramePr>
        <p:xfrm>
          <a:off x="7158283" y="4264878"/>
          <a:ext cx="4044989" cy="2179703"/>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947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5947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5947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5947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5947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r h="25947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5947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pic>
        <p:nvPicPr>
          <p:cNvPr id="8" name="Picture 13" descr="A close up of a logo&#10;&#10;Description automatically generated">
            <a:extLst>
              <a:ext uri="{FF2B5EF4-FFF2-40B4-BE49-F238E27FC236}">
                <a16:creationId xmlns:a16="http://schemas.microsoft.com/office/drawing/2014/main" id="{9BAFE96B-5967-402C-A076-D9B203DC318B}"/>
              </a:ext>
            </a:extLst>
          </p:cNvPr>
          <p:cNvPicPr>
            <a:picLocks noChangeAspect="1"/>
          </p:cNvPicPr>
          <p:nvPr/>
        </p:nvPicPr>
        <p:blipFill>
          <a:blip r:embed="rId2"/>
          <a:stretch>
            <a:fillRect/>
          </a:stretch>
        </p:blipFill>
        <p:spPr>
          <a:xfrm>
            <a:off x="396240" y="3429000"/>
            <a:ext cx="6096000" cy="3429000"/>
          </a:xfrm>
          <a:prstGeom prst="rect">
            <a:avLst/>
          </a:prstGeom>
        </p:spPr>
      </p:pic>
    </p:spTree>
    <p:extLst>
      <p:ext uri="{BB962C8B-B14F-4D97-AF65-F5344CB8AC3E}">
        <p14:creationId xmlns:p14="http://schemas.microsoft.com/office/powerpoint/2010/main" val="94123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793A6C22-3190-DE4A-B675-92AB5443ABE4}"/>
              </a:ext>
            </a:extLst>
          </p:cNvPr>
          <p:cNvPicPr>
            <a:picLocks noChangeAspect="1"/>
          </p:cNvPicPr>
          <p:nvPr/>
        </p:nvPicPr>
        <p:blipFill rotWithShape="1">
          <a:blip r:embed="rId2"/>
          <a:srcRect l="80488" b="63090"/>
          <a:stretch/>
        </p:blipFill>
        <p:spPr>
          <a:xfrm>
            <a:off x="9813072" y="0"/>
            <a:ext cx="2378927" cy="2531327"/>
          </a:xfrm>
          <a:prstGeom prst="rect">
            <a:avLst/>
          </a:prstGeom>
        </p:spPr>
      </p:pic>
      <p:sp>
        <p:nvSpPr>
          <p:cNvPr id="2" name="Text Placeholder 1">
            <a:extLst>
              <a:ext uri="{FF2B5EF4-FFF2-40B4-BE49-F238E27FC236}">
                <a16:creationId xmlns:a16="http://schemas.microsoft.com/office/drawing/2014/main" id="{066329A6-6001-3D4F-A760-9F84FE13664F}"/>
              </a:ext>
            </a:extLst>
          </p:cNvPr>
          <p:cNvSpPr>
            <a:spLocks noGrp="1"/>
          </p:cNvSpPr>
          <p:nvPr>
            <p:ph type="body" sz="quarter" idx="12"/>
          </p:nvPr>
        </p:nvSpPr>
        <p:spPr>
          <a:xfrm>
            <a:off x="1145226" y="540564"/>
            <a:ext cx="9901547" cy="789927"/>
          </a:xfrm>
        </p:spPr>
        <p:txBody>
          <a:bodyPr/>
          <a:lstStyle/>
          <a:p>
            <a:r>
              <a:rPr lang="en-GB" err="1">
                <a:solidFill>
                  <a:srgbClr val="032742"/>
                </a:solidFill>
              </a:rPr>
              <a:t>Vaktaálag</a:t>
            </a:r>
            <a:endParaRPr lang="en-IS">
              <a:solidFill>
                <a:srgbClr val="032742"/>
              </a:solidFill>
            </a:endParaRPr>
          </a:p>
        </p:txBody>
      </p:sp>
      <p:sp>
        <p:nvSpPr>
          <p:cNvPr id="3" name="Text Placeholder 2">
            <a:extLst>
              <a:ext uri="{FF2B5EF4-FFF2-40B4-BE49-F238E27FC236}">
                <a16:creationId xmlns:a16="http://schemas.microsoft.com/office/drawing/2014/main" id="{70D4A4A4-D7DC-0644-82B1-FA3AE1889AB9}"/>
              </a:ext>
            </a:extLst>
          </p:cNvPr>
          <p:cNvSpPr>
            <a:spLocks noGrp="1"/>
          </p:cNvSpPr>
          <p:nvPr>
            <p:ph type="body" sz="quarter" idx="13"/>
          </p:nvPr>
        </p:nvSpPr>
        <p:spPr>
          <a:xfrm>
            <a:off x="1141413" y="1838325"/>
            <a:ext cx="7143943" cy="4592638"/>
          </a:xfrm>
        </p:spPr>
        <p:txBody>
          <a:bodyPr/>
          <a:lstStyle/>
          <a:p>
            <a:r>
              <a:rPr lang="en-GB" err="1"/>
              <a:t>Vaktaálagsflokkum</a:t>
            </a:r>
            <a:r>
              <a:rPr lang="en-GB"/>
              <a:t> </a:t>
            </a:r>
            <a:r>
              <a:rPr lang="en-GB" err="1"/>
              <a:t>fjölgar</a:t>
            </a:r>
            <a:r>
              <a:rPr lang="en-GB"/>
              <a:t> </a:t>
            </a:r>
            <a:r>
              <a:rPr lang="en-GB" err="1"/>
              <a:t>þannig</a:t>
            </a:r>
            <a:r>
              <a:rPr lang="en-GB"/>
              <a:t> </a:t>
            </a:r>
            <a:r>
              <a:rPr lang="en-GB" err="1"/>
              <a:t>að</a:t>
            </a:r>
            <a:r>
              <a:rPr lang="en-GB"/>
              <a:t> </a:t>
            </a:r>
            <a:r>
              <a:rPr lang="en-GB" err="1"/>
              <a:t>vaktaálag</a:t>
            </a:r>
            <a:r>
              <a:rPr lang="en-GB"/>
              <a:t> </a:t>
            </a:r>
            <a:r>
              <a:rPr lang="en-GB" err="1"/>
              <a:t>á</a:t>
            </a:r>
            <a:r>
              <a:rPr lang="en-GB"/>
              <a:t> </a:t>
            </a:r>
            <a:r>
              <a:rPr lang="en-GB" err="1"/>
              <a:t>næturvöktum</a:t>
            </a:r>
            <a:r>
              <a:rPr lang="en-GB"/>
              <a:t> </a:t>
            </a:r>
            <a:r>
              <a:rPr lang="en-GB" err="1"/>
              <a:t>hækkar</a:t>
            </a:r>
            <a:r>
              <a:rPr lang="en-GB"/>
              <a:t> </a:t>
            </a:r>
            <a:r>
              <a:rPr lang="en-GB" err="1"/>
              <a:t>frá</a:t>
            </a:r>
            <a:r>
              <a:rPr lang="en-GB"/>
              <a:t> </a:t>
            </a:r>
            <a:r>
              <a:rPr lang="en-GB" err="1"/>
              <a:t>því</a:t>
            </a:r>
            <a:r>
              <a:rPr lang="en-GB"/>
              <a:t> </a:t>
            </a:r>
            <a:r>
              <a:rPr lang="en-GB" err="1"/>
              <a:t>sem</a:t>
            </a:r>
            <a:r>
              <a:rPr lang="en-GB"/>
              <a:t> </a:t>
            </a:r>
            <a:r>
              <a:rPr lang="en-GB" err="1"/>
              <a:t>nú</a:t>
            </a:r>
            <a:r>
              <a:rPr lang="en-GB"/>
              <a:t> </a:t>
            </a:r>
            <a:r>
              <a:rPr lang="en-GB" err="1"/>
              <a:t>er</a:t>
            </a:r>
            <a:r>
              <a:rPr lang="en-GB"/>
              <a:t> </a:t>
            </a:r>
            <a:r>
              <a:rPr lang="en-GB" err="1"/>
              <a:t>og</a:t>
            </a:r>
            <a:r>
              <a:rPr lang="en-GB"/>
              <a:t> </a:t>
            </a:r>
            <a:r>
              <a:rPr lang="en-GB" err="1"/>
              <a:t>við</a:t>
            </a:r>
            <a:r>
              <a:rPr lang="en-GB"/>
              <a:t> </a:t>
            </a:r>
            <a:r>
              <a:rPr lang="en-GB" err="1"/>
              <a:t>bætist</a:t>
            </a:r>
            <a:r>
              <a:rPr lang="en-GB"/>
              <a:t> </a:t>
            </a:r>
            <a:r>
              <a:rPr lang="en-GB" err="1"/>
              <a:t>nýtt</a:t>
            </a:r>
            <a:r>
              <a:rPr lang="en-GB"/>
              <a:t> </a:t>
            </a:r>
            <a:r>
              <a:rPr lang="en-GB" err="1"/>
              <a:t>vaktaálag</a:t>
            </a:r>
            <a:r>
              <a:rPr lang="en-GB"/>
              <a:t> </a:t>
            </a:r>
            <a:r>
              <a:rPr lang="en-GB" err="1"/>
              <a:t>á</a:t>
            </a:r>
            <a:r>
              <a:rPr lang="en-GB"/>
              <a:t> </a:t>
            </a:r>
            <a:r>
              <a:rPr lang="en-GB" err="1"/>
              <a:t>sérstökum</a:t>
            </a:r>
            <a:r>
              <a:rPr lang="en-GB"/>
              <a:t> </a:t>
            </a:r>
            <a:r>
              <a:rPr lang="en-GB" err="1"/>
              <a:t>stórhátíðardögum</a:t>
            </a:r>
            <a:r>
              <a:rPr lang="en-GB"/>
              <a:t>.</a:t>
            </a:r>
            <a:endParaRPr lang="en-IS"/>
          </a:p>
        </p:txBody>
      </p:sp>
      <p:pic>
        <p:nvPicPr>
          <p:cNvPr id="4" name="Picture 3">
            <a:extLst>
              <a:ext uri="{FF2B5EF4-FFF2-40B4-BE49-F238E27FC236}">
                <a16:creationId xmlns:a16="http://schemas.microsoft.com/office/drawing/2014/main" id="{461DB547-5099-4B43-92DC-158BBF0D5028}"/>
              </a:ext>
            </a:extLst>
          </p:cNvPr>
          <p:cNvPicPr>
            <a:picLocks noChangeAspect="1"/>
          </p:cNvPicPr>
          <p:nvPr/>
        </p:nvPicPr>
        <p:blipFill>
          <a:blip r:embed="rId3"/>
          <a:stretch>
            <a:fillRect/>
          </a:stretch>
        </p:blipFill>
        <p:spPr>
          <a:xfrm>
            <a:off x="5770958" y="4368283"/>
            <a:ext cx="934044" cy="353892"/>
          </a:xfrm>
          <a:prstGeom prst="rect">
            <a:avLst/>
          </a:prstGeom>
        </p:spPr>
      </p:pic>
      <p:graphicFrame>
        <p:nvGraphicFramePr>
          <p:cNvPr id="7" name="Table 6">
            <a:extLst>
              <a:ext uri="{FF2B5EF4-FFF2-40B4-BE49-F238E27FC236}">
                <a16:creationId xmlns:a16="http://schemas.microsoft.com/office/drawing/2014/main" id="{F5F2269A-DBF7-2942-BEEE-601CACF613B9}"/>
              </a:ext>
            </a:extLst>
          </p:cNvPr>
          <p:cNvGraphicFramePr>
            <a:graphicFrameLocks noGrp="1"/>
          </p:cNvGraphicFramePr>
          <p:nvPr/>
        </p:nvGraphicFramePr>
        <p:xfrm>
          <a:off x="1281590" y="3429000"/>
          <a:ext cx="4044989" cy="288843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r h="252561">
                <a:tc>
                  <a:txBody>
                    <a:bodyPr/>
                    <a:lstStyle/>
                    <a:p>
                      <a:pPr algn="ctr"/>
                      <a:endParaRPr lang="en-GB" sz="1100">
                        <a:effectLst/>
                        <a:latin typeface="FiraGO" panose="020B0503050000020004" pitchFamily="34" charset="0"/>
                      </a:endParaRP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17308"/>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100">
                          <a:solidFill>
                            <a:schemeClr val="bg1"/>
                          </a:solidFill>
                          <a:effectLst/>
                          <a:latin typeface="FiraGO" panose="020B0503050000020004" pitchFamily="34" charset="0"/>
                        </a:rPr>
                        <a:t>Sérstakir frídagar</a:t>
                      </a: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hMerge="1">
                  <a:txBody>
                    <a:bodyPr/>
                    <a:lstStyle/>
                    <a:p>
                      <a:pPr algn="ctr"/>
                      <a:endParaRPr lang="en-IS" sz="900">
                        <a:effectLst/>
                        <a:latin typeface="FiraGO" panose="020B0503050000020004" pitchFamily="34" charset="0"/>
                      </a:endParaRPr>
                    </a:p>
                  </a:txBody>
                  <a:tcPr marL="54703" marR="54703" marT="54703" marB="5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solidFill>
                            <a:schemeClr val="bg1"/>
                          </a:solidFill>
                          <a:effectLst/>
                          <a:latin typeface="FiraGO" panose="020B0503050000020004" pitchFamily="34" charset="0"/>
                        </a:rPr>
                        <a:t>90%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endParaRPr lang="en-IS" sz="1100">
                        <a:effectLst/>
                        <a:latin typeface="FiraGO" panose="020B05030500000200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0198913"/>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endParaRPr lang="en-IS" sz="1100">
                        <a:solidFill>
                          <a:schemeClr val="bg1"/>
                        </a:solidFill>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5903613"/>
                  </a:ext>
                </a:extLst>
              </a:tr>
            </a:tbl>
          </a:graphicData>
        </a:graphic>
      </p:graphicFrame>
      <p:graphicFrame>
        <p:nvGraphicFramePr>
          <p:cNvPr id="8" name="Table 7">
            <a:extLst>
              <a:ext uri="{FF2B5EF4-FFF2-40B4-BE49-F238E27FC236}">
                <a16:creationId xmlns:a16="http://schemas.microsoft.com/office/drawing/2014/main" id="{3304C525-B687-3944-A5DA-364960B8D83D}"/>
              </a:ext>
            </a:extLst>
          </p:cNvPr>
          <p:cNvGraphicFramePr>
            <a:graphicFrameLocks noGrp="1"/>
          </p:cNvGraphicFramePr>
          <p:nvPr/>
        </p:nvGraphicFramePr>
        <p:xfrm>
          <a:off x="7159685" y="3429000"/>
          <a:ext cx="4044989" cy="314809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343205918"/>
                  </a:ext>
                </a:extLst>
              </a:tr>
              <a:tr h="252561">
                <a:tc>
                  <a:txBody>
                    <a:bodyPr/>
                    <a:lstStyle/>
                    <a:p>
                      <a:pPr algn="ctr"/>
                      <a:endParaRPr lang="en-GB" sz="900">
                        <a:effectLst/>
                        <a:latin typeface="FiraGO" panose="020B0503050000020004" pitchFamily="34" charset="0"/>
                      </a:endParaRPr>
                    </a:p>
                  </a:txBody>
                  <a:tcPr marL="54703" marR="54703" marT="54703" marB="54703">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17308"/>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100">
                          <a:solidFill>
                            <a:schemeClr val="bg1"/>
                          </a:solidFill>
                          <a:effectLst/>
                          <a:latin typeface="FiraGO" panose="020B0503050000020004" pitchFamily="34" charset="0"/>
                        </a:rPr>
                        <a:t>Sérstakir frídagar</a:t>
                      </a: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hMerge="1">
                  <a:txBody>
                    <a:bodyPr/>
                    <a:lstStyle/>
                    <a:p>
                      <a:pPr algn="ctr"/>
                      <a:endParaRPr lang="en-IS" sz="900">
                        <a:effectLst/>
                        <a:latin typeface="FiraGO" panose="020B0503050000020004" pitchFamily="34" charset="0"/>
                      </a:endParaRPr>
                    </a:p>
                  </a:txBody>
                  <a:tcPr marL="54703" marR="54703" marT="54703" marB="5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solidFill>
                            <a:schemeClr val="bg1"/>
                          </a:solidFill>
                          <a:effectLst/>
                          <a:latin typeface="FiraGO" panose="020B0503050000020004" pitchFamily="34" charset="0"/>
                        </a:rPr>
                        <a:t>90%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0198913"/>
                  </a:ext>
                </a:extLst>
              </a:tr>
              <a:tr h="252561">
                <a:tc gridSpan="2">
                  <a:txBody>
                    <a:bodyPr/>
                    <a:lstStyle/>
                    <a:p>
                      <a:pPr algn="ctr"/>
                      <a:endParaRPr lang="en-GB" sz="1100">
                        <a:effectLst/>
                        <a:latin typeface="FiraGO" panose="020B0503050000020004" pitchFamily="34" charset="0"/>
                      </a:endParaRP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r>
                        <a:rPr lang="en-IS" sz="1100">
                          <a:solidFill>
                            <a:schemeClr val="bg1"/>
                          </a:solidFill>
                          <a:effectLst/>
                          <a:latin typeface="FiraGO" panose="020B0503050000020004" pitchFamily="34" charset="0"/>
                        </a:rPr>
                        <a:t>120%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7303121"/>
                  </a:ext>
                </a:extLst>
              </a:tr>
              <a:tr h="252561">
                <a:tc gridSpan="2">
                  <a:txBody>
                    <a:bodyPr/>
                    <a:lstStyle/>
                    <a:p>
                      <a:pPr algn="ctr"/>
                      <a:endParaRPr lang="en-GB" sz="1100">
                        <a:effectLst/>
                        <a:latin typeface="FiraGO" panose="020B0503050000020004" pitchFamily="34" charset="0"/>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endParaRPr lang="en-IS" sz="1100">
                        <a:solidFill>
                          <a:schemeClr val="bg1"/>
                        </a:solidFill>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045776"/>
                  </a:ext>
                </a:extLst>
              </a:tr>
            </a:tbl>
          </a:graphicData>
        </a:graphic>
      </p:graphicFrame>
      <p:sp>
        <p:nvSpPr>
          <p:cNvPr id="9" name="TextBox 8">
            <a:extLst>
              <a:ext uri="{FF2B5EF4-FFF2-40B4-BE49-F238E27FC236}">
                <a16:creationId xmlns:a16="http://schemas.microsoft.com/office/drawing/2014/main" id="{AC34D4EE-A4BD-D841-8848-D1065C7259FB}"/>
              </a:ext>
            </a:extLst>
          </p:cNvPr>
          <p:cNvSpPr txBox="1"/>
          <p:nvPr/>
        </p:nvSpPr>
        <p:spPr>
          <a:xfrm>
            <a:off x="1141413" y="2991749"/>
            <a:ext cx="2554367" cy="307777"/>
          </a:xfrm>
          <a:prstGeom prst="rect">
            <a:avLst/>
          </a:prstGeom>
          <a:noFill/>
        </p:spPr>
        <p:txBody>
          <a:bodyPr wrap="square" rtlCol="0">
            <a:spAutoFit/>
          </a:bodyPr>
          <a:lstStyle/>
          <a:p>
            <a:r>
              <a:rPr lang="en-IS" sz="1400" b="1">
                <a:solidFill>
                  <a:srgbClr val="60986E"/>
                </a:solidFill>
                <a:latin typeface="FiraGO SemiBold" panose="020B0503050000020004" pitchFamily="34" charset="0"/>
                <a:cs typeface="FiraGO SemiBold" panose="020B0503050000020004" pitchFamily="34" charset="0"/>
              </a:rPr>
              <a:t>Núverandi vaktaálag</a:t>
            </a:r>
          </a:p>
        </p:txBody>
      </p:sp>
      <p:sp>
        <p:nvSpPr>
          <p:cNvPr id="10" name="TextBox 9">
            <a:extLst>
              <a:ext uri="{FF2B5EF4-FFF2-40B4-BE49-F238E27FC236}">
                <a16:creationId xmlns:a16="http://schemas.microsoft.com/office/drawing/2014/main" id="{1221279A-0B9F-8E45-B5AC-7A82970666BD}"/>
              </a:ext>
            </a:extLst>
          </p:cNvPr>
          <p:cNvSpPr txBox="1"/>
          <p:nvPr/>
        </p:nvSpPr>
        <p:spPr>
          <a:xfrm>
            <a:off x="7119716" y="2991749"/>
            <a:ext cx="2554367" cy="307777"/>
          </a:xfrm>
          <a:prstGeom prst="rect">
            <a:avLst/>
          </a:prstGeom>
          <a:noFill/>
        </p:spPr>
        <p:txBody>
          <a:bodyPr wrap="square" rtlCol="0">
            <a:spAutoFit/>
          </a:bodyPr>
          <a:lstStyle/>
          <a:p>
            <a:r>
              <a:rPr lang="en-IS" sz="1400" b="1">
                <a:solidFill>
                  <a:srgbClr val="F18921"/>
                </a:solidFill>
                <a:latin typeface="FiraGO SemiBold" panose="020B0503050000020004" pitchFamily="34" charset="0"/>
                <a:cs typeface="FiraGO SemiBold" panose="020B0503050000020004" pitchFamily="34" charset="0"/>
              </a:rPr>
              <a:t>Vaktaálag verður</a:t>
            </a:r>
          </a:p>
        </p:txBody>
      </p:sp>
      <p:sp>
        <p:nvSpPr>
          <p:cNvPr id="11" name="TextBox 10">
            <a:extLst>
              <a:ext uri="{FF2B5EF4-FFF2-40B4-BE49-F238E27FC236}">
                <a16:creationId xmlns:a16="http://schemas.microsoft.com/office/drawing/2014/main" id="{EF92AD3A-0780-BD45-A4F5-276EC38D9E53}"/>
              </a:ext>
            </a:extLst>
          </p:cNvPr>
          <p:cNvSpPr txBox="1"/>
          <p:nvPr/>
        </p:nvSpPr>
        <p:spPr>
          <a:xfrm>
            <a:off x="10182261" y="5762520"/>
            <a:ext cx="1443318" cy="914802"/>
          </a:xfrm>
          <a:prstGeom prst="rect">
            <a:avLst/>
          </a:prstGeom>
          <a:noFill/>
        </p:spPr>
        <p:txBody>
          <a:bodyPr wrap="square" rtlCol="0">
            <a:spAutoFit/>
          </a:bodyPr>
          <a:lstStyle/>
          <a:p>
            <a:pPr>
              <a:lnSpc>
                <a:spcPts val="1300"/>
              </a:lnSpc>
            </a:pPr>
            <a:r>
              <a:rPr lang="en-GB" sz="900" b="1">
                <a:solidFill>
                  <a:srgbClr val="C00000"/>
                </a:solidFill>
                <a:latin typeface="FiraGO SemiBold" panose="020B0503050000020004" pitchFamily="34" charset="0"/>
                <a:cs typeface="FiraGO SemiBold" panose="020B0503050000020004" pitchFamily="34" charset="0"/>
              </a:rPr>
              <a:t>120% </a:t>
            </a:r>
            <a:r>
              <a:rPr lang="en-GB" sz="900" b="1" err="1">
                <a:solidFill>
                  <a:srgbClr val="C00000"/>
                </a:solidFill>
                <a:latin typeface="FiraGO SemiBold" panose="020B0503050000020004" pitchFamily="34" charset="0"/>
                <a:cs typeface="FiraGO SemiBold" panose="020B0503050000020004" pitchFamily="34" charset="0"/>
              </a:rPr>
              <a:t>álag</a:t>
            </a:r>
            <a:endParaRPr lang="en-GB" sz="900" b="1">
              <a:solidFill>
                <a:srgbClr val="C00000"/>
              </a:solidFill>
              <a:latin typeface="FiraGO SemiBold" panose="020B0503050000020004" pitchFamily="34" charset="0"/>
              <a:cs typeface="FiraGO SemiBold" panose="020B0503050000020004" pitchFamily="34" charset="0"/>
            </a:endParaRPr>
          </a:p>
          <a:p>
            <a:pPr>
              <a:lnSpc>
                <a:spcPts val="1300"/>
              </a:lnSpc>
            </a:pPr>
            <a:r>
              <a:rPr lang="en-GB" sz="900" err="1">
                <a:latin typeface="FiraGO Book" panose="020B0503050000020004" pitchFamily="34" charset="0"/>
                <a:cs typeface="FiraGO Book" panose="020B0503050000020004" pitchFamily="34" charset="0"/>
              </a:rPr>
              <a:t>Aðfangadagur</a:t>
            </a:r>
            <a:r>
              <a:rPr lang="en-GB" sz="900">
                <a:latin typeface="FiraGO Book" panose="020B0503050000020004" pitchFamily="34" charset="0"/>
                <a:cs typeface="FiraGO Book" panose="020B0503050000020004" pitchFamily="34" charset="0"/>
              </a:rPr>
              <a:t> kl. 16-00</a:t>
            </a:r>
          </a:p>
          <a:p>
            <a:pPr>
              <a:lnSpc>
                <a:spcPts val="1300"/>
              </a:lnSpc>
            </a:pPr>
            <a:r>
              <a:rPr lang="en-GB" sz="900" err="1">
                <a:latin typeface="FiraGO Book" panose="020B0503050000020004" pitchFamily="34" charset="0"/>
                <a:cs typeface="FiraGO Book" panose="020B0503050000020004" pitchFamily="34" charset="0"/>
              </a:rPr>
              <a:t>Jólanótt</a:t>
            </a:r>
            <a:r>
              <a:rPr lang="en-GB" sz="900">
                <a:latin typeface="FiraGO Book" panose="020B0503050000020004" pitchFamily="34" charset="0"/>
                <a:cs typeface="FiraGO Book" panose="020B0503050000020004" pitchFamily="34" charset="0"/>
              </a:rPr>
              <a:t> kl. 00-08</a:t>
            </a:r>
          </a:p>
          <a:p>
            <a:pPr>
              <a:lnSpc>
                <a:spcPts val="1300"/>
              </a:lnSpc>
            </a:pPr>
            <a:r>
              <a:rPr lang="en-GB" sz="900" err="1">
                <a:latin typeface="FiraGO Book" panose="020B0503050000020004" pitchFamily="34" charset="0"/>
                <a:cs typeface="FiraGO Book" panose="020B0503050000020004" pitchFamily="34" charset="0"/>
              </a:rPr>
              <a:t>Gamlársdagur</a:t>
            </a:r>
            <a:r>
              <a:rPr lang="en-GB" sz="900">
                <a:latin typeface="FiraGO Book" panose="020B0503050000020004" pitchFamily="34" charset="0"/>
                <a:cs typeface="FiraGO Book" panose="020B0503050000020004" pitchFamily="34" charset="0"/>
              </a:rPr>
              <a:t> kl. 16-00</a:t>
            </a:r>
          </a:p>
          <a:p>
            <a:pPr>
              <a:lnSpc>
                <a:spcPts val="1300"/>
              </a:lnSpc>
            </a:pPr>
            <a:r>
              <a:rPr lang="en-GB" sz="900" err="1">
                <a:latin typeface="FiraGO Book" panose="020B0503050000020004" pitchFamily="34" charset="0"/>
                <a:cs typeface="FiraGO Book" panose="020B0503050000020004" pitchFamily="34" charset="0"/>
              </a:rPr>
              <a:t>Nýársnótt</a:t>
            </a:r>
            <a:r>
              <a:rPr lang="en-GB" sz="900">
                <a:latin typeface="FiraGO Book" panose="020B0503050000020004" pitchFamily="34" charset="0"/>
                <a:cs typeface="FiraGO Book" panose="020B0503050000020004" pitchFamily="34" charset="0"/>
              </a:rPr>
              <a:t> kl. 00-08</a:t>
            </a:r>
            <a:endParaRPr lang="en-IS" sz="900">
              <a:latin typeface="FiraGO Book" panose="020B0503050000020004" pitchFamily="34" charset="0"/>
              <a:cs typeface="FiraGO Book" panose="020B0503050000020004" pitchFamily="34" charset="0"/>
            </a:endParaRPr>
          </a:p>
        </p:txBody>
      </p:sp>
    </p:spTree>
    <p:extLst>
      <p:ext uri="{BB962C8B-B14F-4D97-AF65-F5344CB8AC3E}">
        <p14:creationId xmlns:p14="http://schemas.microsoft.com/office/powerpoint/2010/main" val="271943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F62CED75-D33C-414B-99D5-E3B714F47BDC}"/>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7D0A0DB1-B925-714C-AF2E-FDB356BEE04F}"/>
              </a:ext>
            </a:extLst>
          </p:cNvPr>
          <p:cNvSpPr>
            <a:spLocks noGrp="1"/>
          </p:cNvSpPr>
          <p:nvPr>
            <p:ph type="body" sz="quarter" idx="12"/>
          </p:nvPr>
        </p:nvSpPr>
        <p:spPr>
          <a:xfrm>
            <a:off x="1141414" y="578416"/>
            <a:ext cx="9901547" cy="789927"/>
          </a:xfrm>
        </p:spPr>
        <p:txBody>
          <a:bodyPr/>
          <a:lstStyle/>
          <a:p>
            <a:r>
              <a:rPr lang="en-GB" err="1">
                <a:solidFill>
                  <a:srgbClr val="032742"/>
                </a:solidFill>
              </a:rPr>
              <a:t>Vaktahvati</a:t>
            </a:r>
            <a:endParaRPr lang="en-IS">
              <a:solidFill>
                <a:srgbClr val="032742"/>
              </a:solidFill>
            </a:endParaRPr>
          </a:p>
        </p:txBody>
      </p:sp>
      <p:sp>
        <p:nvSpPr>
          <p:cNvPr id="3" name="Text Placeholder 2">
            <a:extLst>
              <a:ext uri="{FF2B5EF4-FFF2-40B4-BE49-F238E27FC236}">
                <a16:creationId xmlns:a16="http://schemas.microsoft.com/office/drawing/2014/main" id="{DD2DFF75-1D6C-F44D-9721-EF1951DDA7E1}"/>
              </a:ext>
            </a:extLst>
          </p:cNvPr>
          <p:cNvSpPr>
            <a:spLocks noGrp="1"/>
          </p:cNvSpPr>
          <p:nvPr>
            <p:ph type="body" sz="quarter" idx="13"/>
          </p:nvPr>
        </p:nvSpPr>
        <p:spPr>
          <a:xfrm>
            <a:off x="1141414" y="1838325"/>
            <a:ext cx="3547128" cy="4592638"/>
          </a:xfrm>
        </p:spPr>
        <p:txBody>
          <a:bodyPr/>
          <a:lstStyle/>
          <a:p>
            <a:r>
              <a:rPr lang="en-GB" err="1"/>
              <a:t>Vaktahvati</a:t>
            </a:r>
            <a:r>
              <a:rPr lang="en-GB"/>
              <a:t> </a:t>
            </a:r>
            <a:r>
              <a:rPr lang="en-GB" err="1"/>
              <a:t>greiðist</a:t>
            </a:r>
            <a:r>
              <a:rPr lang="en-GB"/>
              <a:t> </a:t>
            </a:r>
            <a:r>
              <a:rPr lang="en-GB" err="1"/>
              <a:t>sem</a:t>
            </a:r>
            <a:r>
              <a:rPr lang="en-GB"/>
              <a:t> </a:t>
            </a:r>
            <a:r>
              <a:rPr lang="en-GB" err="1"/>
              <a:t>hlutfall</a:t>
            </a:r>
            <a:r>
              <a:rPr lang="en-GB"/>
              <a:t> </a:t>
            </a:r>
            <a:r>
              <a:rPr lang="en-GB" err="1"/>
              <a:t>mánaðarlauna</a:t>
            </a:r>
            <a:r>
              <a:rPr lang="en-GB"/>
              <a:t> </a:t>
            </a:r>
            <a:r>
              <a:rPr lang="en-GB" err="1"/>
              <a:t>vegna</a:t>
            </a:r>
            <a:r>
              <a:rPr lang="en-GB"/>
              <a:t> </a:t>
            </a:r>
            <a:r>
              <a:rPr lang="en-GB" err="1"/>
              <a:t>fjölbreytileika</a:t>
            </a:r>
            <a:r>
              <a:rPr lang="en-GB"/>
              <a:t> </a:t>
            </a:r>
            <a:r>
              <a:rPr lang="en-GB" err="1"/>
              <a:t>og</a:t>
            </a:r>
            <a:r>
              <a:rPr lang="en-GB"/>
              <a:t> </a:t>
            </a:r>
            <a:r>
              <a:rPr lang="en-GB" err="1"/>
              <a:t>fjölda</a:t>
            </a:r>
            <a:r>
              <a:rPr lang="en-GB"/>
              <a:t> </a:t>
            </a:r>
            <a:r>
              <a:rPr lang="en-GB" err="1"/>
              <a:t>vakta</a:t>
            </a:r>
            <a:r>
              <a:rPr lang="en-GB"/>
              <a:t> </a:t>
            </a:r>
            <a:r>
              <a:rPr lang="en-GB" err="1"/>
              <a:t>á</a:t>
            </a:r>
            <a:r>
              <a:rPr lang="en-GB"/>
              <a:t> </a:t>
            </a:r>
            <a:r>
              <a:rPr lang="en-GB" err="1"/>
              <a:t>launatímabili</a:t>
            </a:r>
            <a:r>
              <a:rPr lang="en-GB"/>
              <a:t> </a:t>
            </a:r>
            <a:r>
              <a:rPr lang="en-GB" err="1"/>
              <a:t>samkvæmt</a:t>
            </a:r>
            <a:r>
              <a:rPr lang="en-GB"/>
              <a:t> </a:t>
            </a:r>
            <a:r>
              <a:rPr lang="en-GB" err="1"/>
              <a:t>skiplögðum</a:t>
            </a:r>
            <a:r>
              <a:rPr lang="en-GB"/>
              <a:t> </a:t>
            </a:r>
            <a:r>
              <a:rPr lang="en-GB" err="1"/>
              <a:t>vöktum</a:t>
            </a:r>
            <a:r>
              <a:rPr lang="en-GB"/>
              <a:t> </a:t>
            </a:r>
            <a:r>
              <a:rPr lang="en-GB" err="1"/>
              <a:t>innan</a:t>
            </a:r>
            <a:r>
              <a:rPr lang="en-GB"/>
              <a:t> </a:t>
            </a:r>
            <a:r>
              <a:rPr lang="en-GB" err="1"/>
              <a:t>vinnutímaskyldu</a:t>
            </a:r>
            <a:r>
              <a:rPr lang="en-GB"/>
              <a:t>. </a:t>
            </a:r>
            <a:endParaRPr lang="en-IS"/>
          </a:p>
        </p:txBody>
      </p:sp>
      <p:sp>
        <p:nvSpPr>
          <p:cNvPr id="6" name="TextBox 5">
            <a:extLst>
              <a:ext uri="{FF2B5EF4-FFF2-40B4-BE49-F238E27FC236}">
                <a16:creationId xmlns:a16="http://schemas.microsoft.com/office/drawing/2014/main" id="{DD35F5F8-6456-1E42-8E45-65D63994AD58}"/>
              </a:ext>
            </a:extLst>
          </p:cNvPr>
          <p:cNvSpPr txBox="1"/>
          <p:nvPr/>
        </p:nvSpPr>
        <p:spPr>
          <a:xfrm>
            <a:off x="1141414" y="3792505"/>
            <a:ext cx="2947775" cy="276999"/>
          </a:xfrm>
          <a:prstGeom prst="rect">
            <a:avLst/>
          </a:prstGeom>
          <a:noFill/>
        </p:spPr>
        <p:txBody>
          <a:bodyPr wrap="square" rtlCol="0">
            <a:spAutoFit/>
          </a:bodyPr>
          <a:lstStyle/>
          <a:p>
            <a:r>
              <a:rPr lang="en-IS" sz="1200" b="1">
                <a:solidFill>
                  <a:srgbClr val="60986E"/>
                </a:solidFill>
                <a:latin typeface="FiraGO SemiBold" panose="020B0503050000020004" pitchFamily="34" charset="0"/>
                <a:cs typeface="FiraGO SemiBold" panose="020B0503050000020004" pitchFamily="34" charset="0"/>
              </a:rPr>
              <a:t>Hlutfall vaktahvata</a:t>
            </a:r>
          </a:p>
        </p:txBody>
      </p:sp>
      <p:graphicFrame>
        <p:nvGraphicFramePr>
          <p:cNvPr id="7" name="Table 6">
            <a:extLst>
              <a:ext uri="{FF2B5EF4-FFF2-40B4-BE49-F238E27FC236}">
                <a16:creationId xmlns:a16="http://schemas.microsoft.com/office/drawing/2014/main" id="{483402EC-45C7-CD4E-BE55-B3E71D723565}"/>
              </a:ext>
            </a:extLst>
          </p:cNvPr>
          <p:cNvGraphicFramePr>
            <a:graphicFrameLocks noGrp="1"/>
          </p:cNvGraphicFramePr>
          <p:nvPr/>
        </p:nvGraphicFramePr>
        <p:xfrm>
          <a:off x="1222872" y="4219542"/>
          <a:ext cx="3547126" cy="2223904"/>
        </p:xfrm>
        <a:graphic>
          <a:graphicData uri="http://schemas.openxmlformats.org/drawingml/2006/table">
            <a:tbl>
              <a:tblPr firstRow="1" bandRow="1">
                <a:tableStyleId>{5940675A-B579-460E-94D1-54222C63F5DA}</a:tableStyleId>
              </a:tblPr>
              <a:tblGrid>
                <a:gridCol w="844554">
                  <a:extLst>
                    <a:ext uri="{9D8B030D-6E8A-4147-A177-3AD203B41FA5}">
                      <a16:colId xmlns:a16="http://schemas.microsoft.com/office/drawing/2014/main" val="1570922481"/>
                    </a:ext>
                  </a:extLst>
                </a:gridCol>
                <a:gridCol w="675643">
                  <a:extLst>
                    <a:ext uri="{9D8B030D-6E8A-4147-A177-3AD203B41FA5}">
                      <a16:colId xmlns:a16="http://schemas.microsoft.com/office/drawing/2014/main" val="2827591834"/>
                    </a:ext>
                  </a:extLst>
                </a:gridCol>
                <a:gridCol w="675643">
                  <a:extLst>
                    <a:ext uri="{9D8B030D-6E8A-4147-A177-3AD203B41FA5}">
                      <a16:colId xmlns:a16="http://schemas.microsoft.com/office/drawing/2014/main" val="145069905"/>
                    </a:ext>
                  </a:extLst>
                </a:gridCol>
                <a:gridCol w="675643">
                  <a:extLst>
                    <a:ext uri="{9D8B030D-6E8A-4147-A177-3AD203B41FA5}">
                      <a16:colId xmlns:a16="http://schemas.microsoft.com/office/drawing/2014/main" val="2689441837"/>
                    </a:ext>
                  </a:extLst>
                </a:gridCol>
                <a:gridCol w="675643">
                  <a:extLst>
                    <a:ext uri="{9D8B030D-6E8A-4147-A177-3AD203B41FA5}">
                      <a16:colId xmlns:a16="http://schemas.microsoft.com/office/drawing/2014/main" val="389118762"/>
                    </a:ext>
                  </a:extLst>
                </a:gridCol>
              </a:tblGrid>
              <a:tr h="352090">
                <a:tc>
                  <a:txBody>
                    <a:bodyPr/>
                    <a:lstStyle/>
                    <a:p>
                      <a:pPr>
                        <a:lnSpc>
                          <a:spcPts val="1000"/>
                        </a:lnSpc>
                      </a:pPr>
                      <a:br>
                        <a:rPr lang="en-IS" sz="800">
                          <a:effectLst/>
                          <a:latin typeface="FiraGO" panose="020B0503050000020004" pitchFamily="34" charset="0"/>
                        </a:rPr>
                      </a:br>
                      <a:endParaRPr lang="en-IS" sz="800">
                        <a:effectLst/>
                        <a:latin typeface="FiraGO" panose="020B0503050000020004" pitchFamily="34" charset="0"/>
                      </a:endParaRPr>
                    </a:p>
                  </a:txBody>
                  <a:tcPr marL="51333" marR="51333" marT="51333" marB="51333" anchor="b">
                    <a:lnL w="12700" cmpd="sng">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Fjöldi</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tegunda</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vakta</a:t>
                      </a:r>
                      <a:endParaRPr lang="en-GB" sz="1100" b="1" i="0">
                        <a:effectLst/>
                        <a:latin typeface="FiraGO SemiBold" panose="020B0503050000020004" pitchFamily="34" charset="0"/>
                        <a:cs typeface="FiraGO SemiBold" panose="020B0503050000020004" pitchFamily="34" charset="0"/>
                      </a:endParaRPr>
                    </a:p>
                  </a:txBody>
                  <a:tcPr marL="51333" marR="51333" marT="51333" marB="5133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38375">
                <a:tc>
                  <a:txBody>
                    <a:bodyPr/>
                    <a:lstStyle/>
                    <a:p>
                      <a:pPr algn="ctr"/>
                      <a:r>
                        <a:rPr lang="en-GB" sz="1000" b="1" i="0" err="1">
                          <a:effectLst/>
                          <a:latin typeface="FiraGO SemiBold" panose="020B0503050000020004" pitchFamily="34" charset="0"/>
                          <a:cs typeface="FiraGO SemiBold" panose="020B0503050000020004" pitchFamily="34" charset="0"/>
                        </a:rPr>
                        <a:t>Fjöldi</a:t>
                      </a:r>
                      <a:r>
                        <a:rPr lang="en-GB" sz="1000" b="1" i="0">
                          <a:effectLst/>
                          <a:latin typeface="FiraGO SemiBold" panose="020B0503050000020004" pitchFamily="34" charset="0"/>
                          <a:cs typeface="FiraGO SemiBold" panose="020B0503050000020004" pitchFamily="34" charset="0"/>
                        </a:rPr>
                        <a:t> </a:t>
                      </a:r>
                      <a:r>
                        <a:rPr lang="en-GB" sz="1000" b="1" i="0" err="1">
                          <a:effectLst/>
                          <a:latin typeface="FiraGO SemiBold" panose="020B0503050000020004" pitchFamily="34" charset="0"/>
                          <a:cs typeface="FiraGO SemiBold" panose="020B0503050000020004" pitchFamily="34" charset="0"/>
                        </a:rPr>
                        <a:t>vakta</a:t>
                      </a:r>
                      <a:endParaRPr lang="en-GB" sz="1000" b="1" i="0">
                        <a:effectLst/>
                        <a:latin typeface="FiraGO SemiBold" panose="020B0503050000020004" pitchFamily="34" charset="0"/>
                        <a:cs typeface="FiraGO SemiBold" panose="020B0503050000020004" pitchFamily="34" charset="0"/>
                      </a:endParaRPr>
                    </a:p>
                  </a:txBody>
                  <a:tcPr marL="42903" marR="42903" marT="42903" marB="42903">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8619507"/>
                  </a:ext>
                </a:extLst>
              </a:tr>
              <a:tr h="268789">
                <a:tc>
                  <a:txBody>
                    <a:bodyPr/>
                    <a:lstStyle/>
                    <a:p>
                      <a:pPr algn="ctr"/>
                      <a:r>
                        <a:rPr lang="en-GB" sz="1100">
                          <a:effectLst/>
                          <a:latin typeface="FiraGO" panose="020B0503050000020004" pitchFamily="34" charset="0"/>
                        </a:rPr>
                        <a:t>19</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3297422774"/>
                  </a:ext>
                </a:extLst>
              </a:tr>
              <a:tr h="268789">
                <a:tc>
                  <a:txBody>
                    <a:bodyPr/>
                    <a:lstStyle/>
                    <a:p>
                      <a:pPr algn="ctr"/>
                      <a:r>
                        <a:rPr lang="en-GB" sz="1100">
                          <a:effectLst/>
                          <a:latin typeface="FiraGO" panose="020B0503050000020004" pitchFamily="34" charset="0"/>
                        </a:rPr>
                        <a:t>18</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2900513929"/>
                  </a:ext>
                </a:extLst>
              </a:tr>
              <a:tr h="268789">
                <a:tc>
                  <a:txBody>
                    <a:bodyPr/>
                    <a:lstStyle/>
                    <a:p>
                      <a:pPr algn="ctr"/>
                      <a:r>
                        <a:rPr lang="en-GB" sz="1100">
                          <a:effectLst/>
                          <a:latin typeface="FiraGO" panose="020B0503050000020004" pitchFamily="34" charset="0"/>
                        </a:rPr>
                        <a:t>17</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4222815684"/>
                  </a:ext>
                </a:extLst>
              </a:tr>
              <a:tr h="268789">
                <a:tc>
                  <a:txBody>
                    <a:bodyPr/>
                    <a:lstStyle/>
                    <a:p>
                      <a:pPr algn="ctr"/>
                      <a:r>
                        <a:rPr lang="en-GB" sz="1100">
                          <a:effectLst/>
                          <a:latin typeface="FiraGO" panose="020B0503050000020004" pitchFamily="34" charset="0"/>
                        </a:rPr>
                        <a:t>16</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68789">
                <a:tc>
                  <a:txBody>
                    <a:bodyPr/>
                    <a:lstStyle/>
                    <a:p>
                      <a:pPr algn="ctr"/>
                      <a:r>
                        <a:rPr lang="en-GB" sz="1100">
                          <a:effectLst/>
                          <a:latin typeface="FiraGO" panose="020B0503050000020004" pitchFamily="34" charset="0"/>
                        </a:rPr>
                        <a:t>15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68789">
                <a:tc>
                  <a:txBody>
                    <a:bodyPr/>
                    <a:lstStyle/>
                    <a:p>
                      <a:pPr algn="ctr"/>
                      <a:r>
                        <a:rPr lang="en-GB" sz="1100">
                          <a:effectLst/>
                          <a:latin typeface="FiraGO" panose="020B0503050000020004" pitchFamily="34" charset="0"/>
                        </a:rPr>
                        <a:t>14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394756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5|1.1|11.2|1.1|19.7|7.9|10.4"/>
</p:tagLst>
</file>

<file path=ppt/theme/theme1.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1DBE15FF-7485-4358-B9C4-AE82C304BA07}"/>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0B5EDBD2-1189-4E94-92F9-15BACF6915AC}"/>
    </a:ext>
  </a:extLst>
</a:theme>
</file>

<file path=ppt/theme/theme3.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B647F14F-72E1-4E15-840D-336505AFFA5F}"/>
    </a:ext>
  </a:extLst>
</a:theme>
</file>

<file path=ppt/theme/theme4.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305B9957-1D35-4043-A435-1E5D456E611A}"/>
    </a:ext>
  </a:extLst>
</a:theme>
</file>

<file path=ppt/theme/theme5.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9" ma:contentTypeDescription="Create a new document." ma:contentTypeScope="" ma:versionID="1845670ecbd6f9ac8626a7849ba12b2f">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f98bcc93e06959568d4a339ee561b87b"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2.xml><?xml version="1.0" encoding="utf-8"?>
<ds:datastoreItem xmlns:ds="http://schemas.openxmlformats.org/officeDocument/2006/customXml" ds:itemID="{52860351-1DE2-41D5-AA16-62943ABFC54A}">
  <ds:schemaRefs>
    <ds:schemaRef ds:uri="3a3e3c52-78ac-497f-93ea-854a23b373ee"/>
    <ds:schemaRef ds:uri="a2136bab-dc0a-4432-b245-68a215790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CA608B-E80A-4D4E-BF51-873421C4BCE3}">
  <ds:schemaRefs>
    <ds:schemaRef ds:uri="3a3e3c52-78ac-497f-93ea-854a23b373ee"/>
    <ds:schemaRef ds:uri="a2136bab-dc0a-4432-b245-68a2157902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Glærugrunnur_blár_betrivinnutimi</Template>
  <TotalTime>0</TotalTime>
  <Words>2802</Words>
  <Application>Microsoft Office PowerPoint</Application>
  <PresentationFormat>Víðskjár</PresentationFormat>
  <Paragraphs>705</Paragraphs>
  <Slides>40</Slides>
  <Notes>5</Notes>
  <HiddenSlides>0</HiddenSlides>
  <MMClips>0</MMClips>
  <ScaleCrop>false</ScaleCrop>
  <HeadingPairs>
    <vt:vector size="6" baseType="variant">
      <vt:variant>
        <vt:lpstr>Notaðar leturgerðir</vt:lpstr>
      </vt:variant>
      <vt:variant>
        <vt:i4>9</vt:i4>
      </vt:variant>
      <vt:variant>
        <vt:lpstr>Þema</vt:lpstr>
      </vt:variant>
      <vt:variant>
        <vt:i4>4</vt:i4>
      </vt:variant>
      <vt:variant>
        <vt:lpstr>Skyggnutitlar</vt:lpstr>
      </vt:variant>
      <vt:variant>
        <vt:i4>40</vt:i4>
      </vt:variant>
    </vt:vector>
  </HeadingPairs>
  <TitlesOfParts>
    <vt:vector size="53" baseType="lpstr">
      <vt:lpstr>Arial</vt:lpstr>
      <vt:lpstr>Calibri</vt:lpstr>
      <vt:lpstr>Calibri Light</vt:lpstr>
      <vt:lpstr>Courier New</vt:lpstr>
      <vt:lpstr>Fira Sans</vt:lpstr>
      <vt:lpstr>FiraGO</vt:lpstr>
      <vt:lpstr>FiraGO Book</vt:lpstr>
      <vt:lpstr>FiraGO SemiBold</vt:lpstr>
      <vt:lpstr>Wingdings</vt:lpstr>
      <vt:lpstr>2_Office Theme</vt:lpstr>
      <vt:lpstr>3_Office Theme</vt:lpstr>
      <vt:lpstr>1_Office Theme</vt:lpstr>
      <vt:lpstr>Office Theme</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Bára Hildur Jóhannsdóttir</dc:creator>
  <cp:lastModifiedBy>Bára Hildur Jóhannsdóttir</cp:lastModifiedBy>
  <cp:revision>4</cp:revision>
  <dcterms:created xsi:type="dcterms:W3CDTF">2020-10-30T12:19:32Z</dcterms:created>
  <dcterms:modified xsi:type="dcterms:W3CDTF">2020-12-09T09:53:44Z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