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5"/>
  </p:notesMasterIdLst>
  <p:sldIdLst>
    <p:sldId id="257" r:id="rId8"/>
    <p:sldId id="835" r:id="rId9"/>
    <p:sldId id="869" r:id="rId10"/>
    <p:sldId id="870" r:id="rId11"/>
    <p:sldId id="864" r:id="rId12"/>
    <p:sldId id="867" r:id="rId13"/>
    <p:sldId id="286" r:id="rId14"/>
    <p:sldId id="837" r:id="rId15"/>
    <p:sldId id="856" r:id="rId16"/>
    <p:sldId id="872" r:id="rId17"/>
    <p:sldId id="875" r:id="rId18"/>
    <p:sldId id="873" r:id="rId19"/>
    <p:sldId id="874" r:id="rId20"/>
    <p:sldId id="389" r:id="rId21"/>
    <p:sldId id="821" r:id="rId22"/>
    <p:sldId id="818" r:id="rId23"/>
    <p:sldId id="871" r:id="rId24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CBE4CE"/>
    <a:srgbClr val="09501E"/>
    <a:srgbClr val="60986E"/>
    <a:srgbClr val="09361E"/>
    <a:srgbClr val="092E1E"/>
    <a:srgbClr val="09321E"/>
    <a:srgbClr val="E4F8E7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78D68-24E2-47F3-BD83-8E77D0BED6FD}" v="6" dt="2021-01-06T09:01:54.781"/>
    <p1510:client id="{9887EFDC-956D-4E5A-9F78-6BC9916520FE}" v="2" dt="2021-01-06T09:04:40.387"/>
    <p1510:client id="{DDA360C4-E633-4070-8232-DDAC12A90B93}" v="10" dt="2021-01-06T07:51:52.485"/>
    <p1510:client id="{F000B12B-6F77-4ED8-A219-F1D34DB3609D}" v="7" dt="2021-01-06T09:34:04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5399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15892" y="1333750"/>
          <a:ext cx="5096215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876581" y="1587750"/>
        <a:ext cx="2374836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14.1.2021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Tökum upp fyrirlesturinn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918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hyperlink" Target="https://betrivinnutimi.is/vaktavinna/spurt-og-svarad/" TargetMode="External"/><Relationship Id="rId2" Type="http://schemas.openxmlformats.org/officeDocument/2006/relationships/hyperlink" Target="https://betrivinnutimi.is/vaktavinna/verkfaeri-stjornend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betrivinnutimi.is/vaktavinna/fraedsluefni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betrivinnutimi.is/" TargetMode="External"/><Relationship Id="rId9" Type="http://schemas.openxmlformats.org/officeDocument/2006/relationships/hyperlink" Target="https://betrivinnutimi.is/askrif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s://www.smennt.is/forsida/fraedsla/namskeid/betri-vinnutimi-i-vaktavinn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betrivinnutimi.is/library/Vaktavinna/Greining%20%c3%a1%20starfsemi_%202.%20skrefi%c3%b0%20%c3%ad%20innlei%c3%b0ingu%20betri%20vinnut%c3%adma%20%c3%ad%20vaktavinnu.pdf" TargetMode="External"/><Relationship Id="rId13" Type="http://schemas.openxmlformats.org/officeDocument/2006/relationships/hyperlink" Target="https://betrivinnutimi.is/askrift/" TargetMode="External"/><Relationship Id="rId3" Type="http://schemas.openxmlformats.org/officeDocument/2006/relationships/hyperlink" Target="https://www.youtube.com/watch?v=ghBSxl8qOWU&amp;feature=youtu.be" TargetMode="External"/><Relationship Id="rId7" Type="http://schemas.openxmlformats.org/officeDocument/2006/relationships/hyperlink" Target="https://betrivinnutimi.is/vaktavinna/verkfaeri-stjornenda/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s://betrivinnutimi.is/vaktavinna/fraedsluefn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bMoMwsMsdS0&amp;feature=youtu.be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youtube.com/watch?v=1GdfJOXcgGM&amp;feature=youtu.be" TargetMode="External"/><Relationship Id="rId10" Type="http://schemas.openxmlformats.org/officeDocument/2006/relationships/hyperlink" Target="https://betrivinnutimi.is/library/Vaktavinna/GULLINBR%c3%9a_%c3%9aTG_2.1.xlsx" TargetMode="External"/><Relationship Id="rId4" Type="http://schemas.openxmlformats.org/officeDocument/2006/relationships/hyperlink" Target="https://www.youtube.com/watch?v=xSjPltK59is&amp;feature=youtu.be" TargetMode="External"/><Relationship Id="rId9" Type="http://schemas.openxmlformats.org/officeDocument/2006/relationships/hyperlink" Target="https://betrivinnutimi.is/library/Skrar/umbotasamtal_handrit_fyrir_stjornendur_okt_2020.pdf" TargetMode="External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800" b="0" noProof="1">
                <a:latin typeface="FiraGO SemiBold"/>
              </a:rPr>
              <a:t>Fundur verkefnastjórnar og fulltrúa launagreiðenda</a:t>
            </a:r>
          </a:p>
          <a:p>
            <a:endParaRPr lang="en-GB" sz="2800" b="0" noProof="1"/>
          </a:p>
          <a:p>
            <a:r>
              <a:rPr lang="en-GB" sz="2800" b="0" dirty="0">
                <a:latin typeface="FiraGO SemiBold"/>
              </a:rPr>
              <a:t>6. </a:t>
            </a:r>
            <a:r>
              <a:rPr lang="en-GB" sz="2800" b="0" dirty="0" err="1">
                <a:latin typeface="FiraGO SemiBold"/>
              </a:rPr>
              <a:t>janúar</a:t>
            </a:r>
            <a:r>
              <a:rPr lang="en-GB" sz="2800" b="0" dirty="0">
                <a:latin typeface="FiraGO SemiBold"/>
              </a:rPr>
              <a:t> 2021</a:t>
            </a:r>
            <a:endParaRPr lang="en-IS" sz="2800" b="0" dirty="0">
              <a:latin typeface="FiraGO SemiBold"/>
            </a:endParaRPr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9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>
            <a:hlinkClick r:id="rId2"/>
            <a:extLst>
              <a:ext uri="{FF2B5EF4-FFF2-40B4-BE49-F238E27FC236}">
                <a16:creationId xmlns:a16="http://schemas.microsoft.com/office/drawing/2014/main" id="{9B4CB77C-803A-4CE7-A788-57968BB09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27"/>
          <a:stretch/>
        </p:blipFill>
        <p:spPr>
          <a:xfrm>
            <a:off x="512889" y="1715164"/>
            <a:ext cx="5522635" cy="372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4485" y="667030"/>
            <a:ext cx="11547566" cy="520757"/>
          </a:xfrm>
        </p:spPr>
        <p:txBody>
          <a:bodyPr/>
          <a:lstStyle/>
          <a:p>
            <a:r>
              <a:rPr lang="is-IS" sz="3200">
                <a:solidFill>
                  <a:srgbClr val="03274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www.betrivinnutimi.is</a:t>
            </a:r>
            <a:endParaRPr lang="is-IS" sz="3600">
              <a:solidFill>
                <a:srgbClr val="032742"/>
              </a:solidFill>
            </a:endParaRPr>
          </a:p>
        </p:txBody>
      </p:sp>
      <p:pic>
        <p:nvPicPr>
          <p:cNvPr id="9" name="Mynd 8">
            <a:hlinkClick r:id="rId5"/>
            <a:extLst>
              <a:ext uri="{FF2B5EF4-FFF2-40B4-BE49-F238E27FC236}">
                <a16:creationId xmlns:a16="http://schemas.microsoft.com/office/drawing/2014/main" id="{BF388A14-9B8C-443E-9CB5-5E4FA9231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868" y="1736640"/>
            <a:ext cx="5457774" cy="259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Mynd 10">
            <a:hlinkClick r:id="rId7"/>
            <a:extLst>
              <a:ext uri="{FF2B5EF4-FFF2-40B4-BE49-F238E27FC236}">
                <a16:creationId xmlns:a16="http://schemas.microsoft.com/office/drawing/2014/main" id="{32D241D8-1032-4227-8636-CBEBBA3F0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0744" y="4948823"/>
            <a:ext cx="5204965" cy="154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Mynd 14">
            <a:hlinkClick r:id="rId9"/>
            <a:extLst>
              <a:ext uri="{FF2B5EF4-FFF2-40B4-BE49-F238E27FC236}">
                <a16:creationId xmlns:a16="http://schemas.microsoft.com/office/drawing/2014/main" id="{8FF66CD8-D1EF-4BF8-874D-874508237D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401" t="23877" r="5231" b="9074"/>
          <a:stretch/>
        </p:blipFill>
        <p:spPr>
          <a:xfrm>
            <a:off x="2177031" y="5625429"/>
            <a:ext cx="2184087" cy="86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99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D3A6E-C531-4139-A6DF-1DB010FB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43"/>
          <a:stretch/>
        </p:blipFill>
        <p:spPr>
          <a:xfrm>
            <a:off x="7113048" y="319391"/>
            <a:ext cx="4415933" cy="6368883"/>
          </a:xfrm>
          <a:prstGeom prst="rect">
            <a:avLst/>
          </a:prstGeom>
        </p:spPr>
      </p:pic>
      <p:sp>
        <p:nvSpPr>
          <p:cNvPr id="13" name="Textastaðgengill 8">
            <a:extLst>
              <a:ext uri="{FF2B5EF4-FFF2-40B4-BE49-F238E27FC236}">
                <a16:creationId xmlns:a16="http://schemas.microsoft.com/office/drawing/2014/main" id="{4519AFF0-62F5-47EA-9FE6-985170F06F38}"/>
              </a:ext>
            </a:extLst>
          </p:cNvPr>
          <p:cNvSpPr txBox="1">
            <a:spLocks/>
          </p:cNvSpPr>
          <p:nvPr/>
        </p:nvSpPr>
        <p:spPr>
          <a:xfrm>
            <a:off x="2078693" y="3019817"/>
            <a:ext cx="3826650" cy="9680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s-IS" sz="2400" b="1"/>
              <a:t>Allir að deila með sínu samstarfsfólki og kollegum!</a:t>
            </a:r>
          </a:p>
        </p:txBody>
      </p:sp>
      <p:sp>
        <p:nvSpPr>
          <p:cNvPr id="14" name="Textastaðgengill 5">
            <a:extLst>
              <a:ext uri="{FF2B5EF4-FFF2-40B4-BE49-F238E27FC236}">
                <a16:creationId xmlns:a16="http://schemas.microsoft.com/office/drawing/2014/main" id="{55ED6645-B945-475B-9FBA-E0027F609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998" y="1808529"/>
            <a:ext cx="4219253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</a:t>
            </a:r>
            <a:endParaRPr lang="is-IS">
              <a:solidFill>
                <a:srgbClr val="032742"/>
              </a:solidFill>
            </a:endParaRPr>
          </a:p>
        </p:txBody>
      </p:sp>
      <p:sp>
        <p:nvSpPr>
          <p:cNvPr id="15" name="Textastaðgengill 5">
            <a:extLst>
              <a:ext uri="{FF2B5EF4-FFF2-40B4-BE49-F238E27FC236}">
                <a16:creationId xmlns:a16="http://schemas.microsoft.com/office/drawing/2014/main" id="{A582F95F-DDED-4607-B4EF-47B27364FC54}"/>
              </a:ext>
            </a:extLst>
          </p:cNvPr>
          <p:cNvSpPr txBox="1">
            <a:spLocks/>
          </p:cNvSpPr>
          <p:nvPr/>
        </p:nvSpPr>
        <p:spPr>
          <a:xfrm>
            <a:off x="756308" y="1195787"/>
            <a:ext cx="6094347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>
                <a:solidFill>
                  <a:srgbClr val="032742"/>
                </a:solidFill>
              </a:rPr>
              <a:t>Betri </a:t>
            </a:r>
            <a:r>
              <a:rPr lang="is-IS" err="1">
                <a:solidFill>
                  <a:srgbClr val="032742"/>
                </a:solidFill>
              </a:rPr>
              <a:t>vinnutímí</a:t>
            </a:r>
            <a:r>
              <a:rPr lang="is-IS">
                <a:solidFill>
                  <a:srgbClr val="032742"/>
                </a:solidFill>
              </a:rPr>
              <a:t> í vaktavinnu á:</a:t>
            </a:r>
          </a:p>
        </p:txBody>
      </p:sp>
    </p:spTree>
    <p:extLst>
      <p:ext uri="{BB962C8B-B14F-4D97-AF65-F5344CB8AC3E}">
        <p14:creationId xmlns:p14="http://schemas.microsoft.com/office/powerpoint/2010/main" val="93631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59" y="1290805"/>
            <a:ext cx="6697858" cy="2466766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Almennt grunnnámskeið fyrir starfsfólk</a:t>
            </a:r>
            <a:r>
              <a:rPr lang="is-IS" sz="18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</a:t>
            </a:r>
            <a:r>
              <a:rPr lang="is-IS" sz="18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mönnunarlíkan</a:t>
            </a:r>
            <a:endParaRPr lang="is-IS" sz="1800" b="1" dirty="0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18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breytingar, vinnustaðamenning o.fl.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609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námskeið í boði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Einkenni hágæða teyma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360° sóun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Ferlagreining og umbætur</a:t>
            </a:r>
            <a:endParaRPr lang="is-I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Stytting vinnuvikunnar – vinnustofa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 takast á við breytingar</a:t>
            </a:r>
            <a:endParaRPr lang="is-IS" b="1" dirty="0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sz="1800" b="1" u="sng" dirty="0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sz="1800" b="1" u="sng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Framundan</a:t>
            </a:r>
            <a:r>
              <a:rPr lang="is-IS" sz="1800" b="1" u="sng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85A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stjórnendur – kostnaðarmatslíkan og kerfi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85A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vaktasmiði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85A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fyrir launafulltrúa</a:t>
            </a:r>
          </a:p>
          <a:p>
            <a:pPr lvl="1"/>
            <a:endParaRPr lang="is-IS" b="1" dirty="0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b="1" dirty="0">
              <a:solidFill>
                <a:srgbClr val="6098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0D0EBC17-FC25-4CCC-BE04-5A3AF4B3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19" y="4333812"/>
            <a:ext cx="5313353" cy="191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astaðgengill 5">
            <a:extLst>
              <a:ext uri="{FF2B5EF4-FFF2-40B4-BE49-F238E27FC236}">
                <a16:creationId xmlns:a16="http://schemas.microsoft.com/office/drawing/2014/main" id="{BAFACFD4-BAF9-4922-90BD-CF99DA71F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459" y="489390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Fræðsla fyrir starfsfólk og stjórnendur - vefnám</a:t>
            </a:r>
          </a:p>
        </p:txBody>
      </p:sp>
      <p:sp>
        <p:nvSpPr>
          <p:cNvPr id="19" name="Textastaðgengill 5">
            <a:extLst>
              <a:ext uri="{FF2B5EF4-FFF2-40B4-BE49-F238E27FC236}">
                <a16:creationId xmlns:a16="http://schemas.microsoft.com/office/drawing/2014/main" id="{CDB225F4-735A-4607-A44F-FAACB9D693BB}"/>
              </a:ext>
            </a:extLst>
          </p:cNvPr>
          <p:cNvSpPr txBox="1">
            <a:spLocks/>
          </p:cNvSpPr>
          <p:nvPr/>
        </p:nvSpPr>
        <p:spPr>
          <a:xfrm>
            <a:off x="7805420" y="1279317"/>
            <a:ext cx="9901547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>
                <a:solidFill>
                  <a:srgbClr val="032742"/>
                </a:solidFill>
              </a:rPr>
              <a:t>Starfsmennt =&gt; </a:t>
            </a:r>
            <a:r>
              <a:rPr lang="is-IS" sz="1800">
                <a:solidFill>
                  <a:srgbClr val="032742"/>
                </a:solidFill>
                <a:hlinkClick r:id="rId4"/>
              </a:rPr>
              <a:t>smennt.is</a:t>
            </a:r>
            <a:endParaRPr lang="is-IS" sz="1800">
              <a:solidFill>
                <a:srgbClr val="03274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9C2F3-09D1-465F-B08D-A02DD09E2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747" y="1712266"/>
            <a:ext cx="2781935" cy="2254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70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1221" y="4796484"/>
            <a:ext cx="4624034" cy="52075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is-IS" sz="3300" b="1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Fyrirlestrar opnir á vef</a:t>
            </a:r>
          </a:p>
          <a:p>
            <a:pPr algn="ctr">
              <a:lnSpc>
                <a:spcPct val="90000"/>
              </a:lnSpc>
            </a:pPr>
            <a:endParaRPr lang="is-IS" sz="3300" b="1">
              <a:solidFill>
                <a:srgbClr val="032742"/>
              </a:solidFill>
              <a:latin typeface="FiraGO SemiBold" panose="020B0503050000020004" pitchFamily="34" charset="0"/>
              <a:cs typeface="FiraGO SemiBold" panose="020B0503050000020004" pitchFamily="34" charset="0"/>
            </a:endParaRP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1985" y="6067696"/>
            <a:ext cx="5279472" cy="520757"/>
          </a:xfrm>
        </p:spPr>
        <p:txBody>
          <a:bodyPr/>
          <a:lstStyle/>
          <a:p>
            <a:r>
              <a:rPr lang="is-IS" sz="1600">
                <a:solidFill>
                  <a:srgbClr val="032742"/>
                </a:solidFill>
              </a:rPr>
              <a:t>https://betrivinnutimi.is/vaktavinna/fraedsluefni/</a:t>
            </a:r>
            <a:endParaRPr lang="is-IS" sz="1800">
              <a:solidFill>
                <a:srgbClr val="03274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504B4-D900-4E99-AD9F-13B684CB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10" y="3534025"/>
            <a:ext cx="5421581" cy="304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745D8-7310-4195-8EC8-174C0B7B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10" y="394264"/>
            <a:ext cx="7858728" cy="327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90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27ED34-5F04-2B44-9CCF-8B1616D48D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785" y="575020"/>
            <a:ext cx="7426160" cy="592445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Fyrstu skrefin!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52F6920D-155E-433F-9947-B847569784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785" y="1411874"/>
            <a:ext cx="5560251" cy="4592638"/>
          </a:xfrm>
        </p:spPr>
        <p:txBody>
          <a:bodyPr/>
          <a:lstStyle/>
          <a:p>
            <a:pPr algn="just">
              <a:spcBef>
                <a:spcPts val="900"/>
              </a:spcBef>
              <a:spcAft>
                <a:spcPts val="750"/>
              </a:spcAft>
            </a:pPr>
            <a:r>
              <a:rPr lang="is-IS" sz="2000" b="1">
                <a:solidFill>
                  <a:srgbClr val="60986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Kynningar – Kynningar – Kynningar</a:t>
            </a:r>
            <a:br>
              <a:rPr lang="is-IS" sz="2000" b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is-IS" sz="2000" b="1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9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s-IS" sz="2000" b="1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Fræðsluefni - gagnleg myndbönd</a:t>
            </a:r>
            <a:endParaRPr lang="is-IS" sz="2000" b="1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 vinnutími í vaktavinnu á 2 mínútum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Umbótasamtal á 2 mínútum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Ávinningur fyrir starfsfólk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Markmið og leiðarljós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457200" lvl="2" algn="just">
              <a:lnSpc>
                <a:spcPts val="2400"/>
              </a:lnSpc>
              <a:spcBef>
                <a:spcPts val="0"/>
              </a:spcBef>
            </a:pP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90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s-IS" sz="2000" b="1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Verkfæri fyrir stjórnendur </a:t>
            </a:r>
            <a:endParaRPr lang="is-IS" sz="2000" b="1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Greining gagna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Umbótasamtal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671513" lvl="2" indent="-214313" algn="just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b="1" u="sng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Gullinbrú - </a:t>
            </a:r>
            <a:r>
              <a:rPr lang="is-IS" sz="1600" b="1" u="sng" err="1">
                <a:solidFill>
                  <a:schemeClr val="tx2"/>
                </a:solidFill>
                <a:latin typeface="Arial" panose="020B060402020202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mönnunarlíkan</a:t>
            </a:r>
            <a:endParaRPr lang="is-IS" sz="1600" b="1" u="sng">
              <a:solidFill>
                <a:schemeClr val="tx2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C612CB7F-DF50-45DA-B818-86265B9CAC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7859" y="464196"/>
            <a:ext cx="3710964" cy="3745646"/>
          </a:xfrm>
          <a:prstGeom prst="rect">
            <a:avLst/>
          </a:prstGeom>
        </p:spPr>
      </p:pic>
      <p:pic>
        <p:nvPicPr>
          <p:cNvPr id="6" name="Mynd 5">
            <a:extLst>
              <a:ext uri="{FF2B5EF4-FFF2-40B4-BE49-F238E27FC236}">
                <a16:creationId xmlns:a16="http://schemas.microsoft.com/office/drawing/2014/main" id="{2E4BEDC8-7B77-443F-B28F-99391A5FE7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2247" y="3123525"/>
            <a:ext cx="3652548" cy="3468521"/>
          </a:xfrm>
          <a:prstGeom prst="rect">
            <a:avLst/>
          </a:prstGeom>
        </p:spPr>
      </p:pic>
      <p:pic>
        <p:nvPicPr>
          <p:cNvPr id="7" name="Mynd 14">
            <a:hlinkClick r:id="rId13"/>
            <a:extLst>
              <a:ext uri="{FF2B5EF4-FFF2-40B4-BE49-F238E27FC236}">
                <a16:creationId xmlns:a16="http://schemas.microsoft.com/office/drawing/2014/main" id="{10BAAEA6-C2E1-4C00-8866-DFE69A8DF57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401" t="23877" r="5231" b="9074"/>
          <a:stretch/>
        </p:blipFill>
        <p:spPr>
          <a:xfrm>
            <a:off x="10182372" y="4391025"/>
            <a:ext cx="1546451" cy="60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4312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759" y="79401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535245" y="1583942"/>
            <a:ext cx="6135899" cy="2507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Útistandandi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mál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 (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ef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þau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verða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tilbúin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Skilgreiningar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á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dag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 og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vaktavinnu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Starfsfólk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í 49,9%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starfi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tekur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út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lífeyri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í B-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deild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Kostnaðarmatslíkan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Reynslusaga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54" y="948690"/>
            <a:ext cx="4960620" cy="4960620"/>
          </a:xfrm>
          <a:prstGeom prst="rect">
            <a:avLst/>
          </a:prstGeom>
        </p:spPr>
      </p:pic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6701C081-94C9-41A1-A3B5-50738A242358}"/>
              </a:ext>
            </a:extLst>
          </p:cNvPr>
          <p:cNvSpPr txBox="1">
            <a:spLocks/>
          </p:cNvSpPr>
          <p:nvPr/>
        </p:nvSpPr>
        <p:spPr>
          <a:xfrm>
            <a:off x="535245" y="4290882"/>
            <a:ext cx="6135899" cy="1966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Boðaðir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verða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sértækir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fundir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vegna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eftirfarandi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Næturvaktarþrep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í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stofnanasamningum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Fjármögnun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breytinganna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hver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launagreiðandi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cs typeface="Arial"/>
              </a:rPr>
              <a:t>fyrir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sig)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82980"/>
            <a:ext cx="6040584" cy="6040584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928" y="2256192"/>
            <a:ext cx="5216515" cy="3327762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Efni</a:t>
            </a:r>
            <a:r>
              <a:rPr lang="en-US" sz="24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  <a:r>
              <a:rPr lang="en-US" sz="24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Útistandandi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Leiðbeiningar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vegna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breytinga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vaktalínum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Gyða Hrönn – reynslusaga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og fræðsla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Stjórnendafræðsla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Arial" panose="020B0604020202020204" pitchFamily="34" charset="0"/>
                <a:cs typeface="Arial" panose="020B0604020202020204" pitchFamily="34" charset="0"/>
              </a:rPr>
              <a:t>Grunnnámskeið fyrir starfsfólk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Kostnaðarmatsskjal </a:t>
            </a:r>
          </a:p>
          <a:p>
            <a:pPr lvl="1">
              <a:spcBef>
                <a:spcPts val="0"/>
              </a:spcBef>
            </a:pPr>
            <a:r>
              <a:rPr lang="is-IS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656208" y="588016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Gleðilegt nýtt vinnutímaár!</a:t>
            </a:r>
            <a:endParaRPr lang="is-IS"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s-I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C3FE3EF7-95A5-473B-BEC7-8DA437871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934" y="2442380"/>
            <a:ext cx="9658486" cy="1729399"/>
          </a:xfrm>
        </p:spPr>
        <p:txBody>
          <a:bodyPr/>
          <a:lstStyle/>
          <a:p>
            <a:r>
              <a:rPr lang="is-IS" sz="4000" dirty="0"/>
              <a:t>Leiðbeiningar vegna breytinga á vaktalínum</a:t>
            </a:r>
          </a:p>
          <a:p>
            <a:endParaRPr lang="is-IS" dirty="0"/>
          </a:p>
          <a:p>
            <a:r>
              <a:rPr lang="is-IS" sz="2400" dirty="0"/>
              <a:t>Rakel Guðmundsdóttir lögfræðingur hjá Reykjavíkurborg</a:t>
            </a:r>
          </a:p>
          <a:p>
            <a:r>
              <a:rPr lang="is-IS" sz="2400" dirty="0"/>
              <a:t>Anna Hermannsdóttir lögfræðingur hjá KMR</a:t>
            </a:r>
          </a:p>
          <a:p>
            <a:r>
              <a:rPr lang="is-IS" sz="2400" dirty="0"/>
              <a:t>Ellisif Tinna Víðisdóttir lögfræðingur hjá Sambandi íslenskra sveitarfélaga</a:t>
            </a: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A23C9B61-8617-4251-A0C6-26F1B5D8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53" y="3916679"/>
            <a:ext cx="3855727" cy="38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5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C3FE3EF7-95A5-473B-BEC7-8DA437871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934" y="2564300"/>
            <a:ext cx="9658486" cy="1729399"/>
          </a:xfrm>
        </p:spPr>
        <p:txBody>
          <a:bodyPr/>
          <a:lstStyle/>
          <a:p>
            <a:r>
              <a:rPr lang="is-IS" sz="4000" dirty="0"/>
              <a:t>Reynslusaga</a:t>
            </a:r>
          </a:p>
          <a:p>
            <a:endParaRPr lang="is-IS" dirty="0"/>
          </a:p>
          <a:p>
            <a:r>
              <a:rPr lang="is-IS" sz="2800" dirty="0"/>
              <a:t>Gyða Hrönn Einarsdóttir</a:t>
            </a:r>
          </a:p>
          <a:p>
            <a:r>
              <a:rPr lang="is-IS" sz="2800" dirty="0"/>
              <a:t>Deildarstjóri Rannsóknarkjarna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06B9FB22-32DC-4124-BFFF-B429E3D9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537" y="1508759"/>
            <a:ext cx="4364743" cy="43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 lIns="91440" tIns="45720" rIns="91440" bIns="45720" anchor="t"/>
          <a:lstStyle/>
          <a:p>
            <a:r>
              <a:rPr lang="is-IS" dirty="0">
                <a:solidFill>
                  <a:srgbClr val="032742"/>
                </a:solidFill>
                <a:latin typeface="FiraG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 dirty="0">
              <a:solidFill>
                <a:srgbClr val="032742"/>
              </a:solidFill>
              <a:latin typeface="FiraGO SemiBold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095538" cy="2936147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600" b="1">
                <a:solidFill>
                  <a:srgbClr val="032742"/>
                </a:solidFill>
              </a:rPr>
              <a:t>Fetum okkur saman í átt að betri vinnutíma!</a:t>
            </a:r>
          </a:p>
        </p:txBody>
      </p:sp>
      <p:sp>
        <p:nvSpPr>
          <p:cNvPr id="4" name="Rétthyrningur: Ávöl horn 3">
            <a:extLst>
              <a:ext uri="{FF2B5EF4-FFF2-40B4-BE49-F238E27FC236}">
                <a16:creationId xmlns:a16="http://schemas.microsoft.com/office/drawing/2014/main" id="{28BA8F3C-077F-4FB5-9195-EED6E1C3E57E}"/>
              </a:ext>
            </a:extLst>
          </p:cNvPr>
          <p:cNvSpPr/>
          <p:nvPr/>
        </p:nvSpPr>
        <p:spPr>
          <a:xfrm>
            <a:off x="4332995" y="2308860"/>
            <a:ext cx="2006845" cy="3261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386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/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</p:spTree>
    <p:extLst>
      <p:ext uri="{BB962C8B-B14F-4D97-AF65-F5344CB8AC3E}">
        <p14:creationId xmlns:p14="http://schemas.microsoft.com/office/powerpoint/2010/main" val="16784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E04D709-F6DD-471A-88D6-AC106B80DE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09051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Forsendur betri vinnutíma í vaktavinnu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CA3BE072-586F-4A94-8F7B-D2EC3EB57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0154" y="1898452"/>
            <a:ext cx="4994787" cy="4592638"/>
          </a:xfrm>
        </p:spPr>
        <p:txBody>
          <a:bodyPr/>
          <a:lstStyle/>
          <a:p>
            <a:pPr algn="just" fontAlgn="base"/>
            <a:endParaRPr lang="is-I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s-I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Starfsfólk í hlutastarfi á rétt á að hækka starfshlutfall </a:t>
            </a:r>
          </a:p>
          <a:p>
            <a:pPr lvl="1" algn="just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 fontAlgn="base">
              <a:buFont typeface="Wingdings" panose="05000000000000000000" pitchFamily="2" charset="2"/>
              <a:buChar char="ü"/>
            </a:pPr>
            <a:r>
              <a:rPr lang="is-IS" sz="2000" i="0" noProof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Kostnaður vegna yfirvinnu lækki </a:t>
            </a:r>
          </a:p>
          <a:p>
            <a:pPr algn="just" rtl="0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is-I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Umbótasamtal</a:t>
            </a:r>
          </a:p>
          <a:p>
            <a:pPr algn="just" rtl="0" fontAlgn="base"/>
            <a:endParaRPr lang="is-IS" sz="2000" i="0" noProof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/>
          </a:p>
        </p:txBody>
      </p:sp>
      <p:pic>
        <p:nvPicPr>
          <p:cNvPr id="5" name="Mynd 4" descr="Mynd sem inniheldur einstaklingur, kona, stendur, uppstilling&#10;&#10;Lýsing sjálfkrafa búin til">
            <a:extLst>
              <a:ext uri="{FF2B5EF4-FFF2-40B4-BE49-F238E27FC236}">
                <a16:creationId xmlns:a16="http://schemas.microsoft.com/office/drawing/2014/main" id="{41256802-98FB-473B-BC6D-BD7A0BE1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98" y="241074"/>
            <a:ext cx="6727570" cy="67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E77E663-AEED-47DC-A5BD-F6132EE58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039" y="400255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Forgangsröðun hagsmuna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85B675F5-7220-4F58-8418-5EBC79118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5987"/>
              </p:ext>
            </p:extLst>
          </p:nvPr>
        </p:nvGraphicFramePr>
        <p:xfrm>
          <a:off x="347980" y="13010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ynd 5" descr="Mynd sem inniheldur stendur, heldur, uppstilling, brimbretti&#10;&#10;Lýsing sjálfkrafa búin til">
            <a:extLst>
              <a:ext uri="{FF2B5EF4-FFF2-40B4-BE49-F238E27FC236}">
                <a16:creationId xmlns:a16="http://schemas.microsoft.com/office/drawing/2014/main" id="{DFDF3ACC-EC47-4731-B679-687B2FB67C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04" r="21238"/>
          <a:stretch/>
        </p:blipFill>
        <p:spPr>
          <a:xfrm>
            <a:off x="8369300" y="910628"/>
            <a:ext cx="3474720" cy="5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4B7B3A-4B85-48EC-A56C-F17653003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5713297" cy="1304019"/>
          </a:xfrm>
        </p:spPr>
        <p:txBody>
          <a:bodyPr lIns="91440" tIns="45720" rIns="91440" bIns="45720" anchor="t"/>
          <a:lstStyle/>
          <a:p>
            <a:r>
              <a:rPr lang="en-GB" dirty="0" err="1">
                <a:latin typeface="FiraGO SemiBold"/>
              </a:rPr>
              <a:t>Fræðsla</a:t>
            </a:r>
            <a:r>
              <a:rPr lang="en-GB" dirty="0">
                <a:latin typeface="FiraGO SemiBold"/>
              </a:rPr>
              <a:t> og </a:t>
            </a:r>
            <a:r>
              <a:rPr lang="en-GB" dirty="0" err="1">
                <a:latin typeface="FiraGO SemiBold"/>
              </a:rPr>
              <a:t>upplýsingar</a:t>
            </a:r>
            <a:endParaRPr lang="en-GB" dirty="0">
              <a:latin typeface="FiraGO SemiBold"/>
            </a:endParaRPr>
          </a:p>
          <a:p>
            <a:endParaRPr lang="en-GB" dirty="0">
              <a:latin typeface="FiraG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493045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860351-1DE2-41D5-AA16-62943ABFC54A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1257</TotalTime>
  <Words>367</Words>
  <Application>Microsoft Office PowerPoint</Application>
  <PresentationFormat>Víðskjár</PresentationFormat>
  <Paragraphs>97</Paragraphs>
  <Slides>17</Slides>
  <Notes>2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6</vt:i4>
      </vt:variant>
      <vt:variant>
        <vt:lpstr>Þema</vt:lpstr>
      </vt:variant>
      <vt:variant>
        <vt:i4>4</vt:i4>
      </vt:variant>
      <vt:variant>
        <vt:lpstr>Skyggnutitlar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FiraGO Book</vt:lpstr>
      <vt:lpstr>FiraGO SemiBold</vt:lpstr>
      <vt:lpstr>Wingdings</vt:lpstr>
      <vt:lpstr>2_Office Theme</vt:lpstr>
      <vt:lpstr>3_Office Theme</vt:lpstr>
      <vt:lpstr>1_Office Theme</vt:lpstr>
      <vt:lpstr>Office Theme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</cp:lastModifiedBy>
  <cp:revision>11</cp:revision>
  <dcterms:created xsi:type="dcterms:W3CDTF">2020-10-30T12:19:32Z</dcterms:created>
  <dcterms:modified xsi:type="dcterms:W3CDTF">2021-01-14T09:15:03Z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