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33"/>
  </p:notesMasterIdLst>
  <p:sldIdLst>
    <p:sldId id="257" r:id="rId8"/>
    <p:sldId id="835" r:id="rId9"/>
    <p:sldId id="905" r:id="rId10"/>
    <p:sldId id="910" r:id="rId11"/>
    <p:sldId id="879" r:id="rId12"/>
    <p:sldId id="911" r:id="rId13"/>
    <p:sldId id="912" r:id="rId14"/>
    <p:sldId id="913" r:id="rId15"/>
    <p:sldId id="914" r:id="rId16"/>
    <p:sldId id="916" r:id="rId17"/>
    <p:sldId id="915" r:id="rId18"/>
    <p:sldId id="904" r:id="rId19"/>
    <p:sldId id="906" r:id="rId20"/>
    <p:sldId id="902" r:id="rId21"/>
    <p:sldId id="886" r:id="rId22"/>
    <p:sldId id="867" r:id="rId23"/>
    <p:sldId id="864" r:id="rId24"/>
    <p:sldId id="894" r:id="rId25"/>
    <p:sldId id="895" r:id="rId26"/>
    <p:sldId id="909" r:id="rId27"/>
    <p:sldId id="822" r:id="rId28"/>
    <p:sldId id="917" r:id="rId29"/>
    <p:sldId id="821" r:id="rId30"/>
    <p:sldId id="818" r:id="rId31"/>
    <p:sldId id="871" r:id="rId32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85ABCD"/>
    <a:srgbClr val="E4F8E7"/>
    <a:srgbClr val="CBE4CE"/>
    <a:srgbClr val="09501E"/>
    <a:srgbClr val="60986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3081B-BE01-47D7-AE9B-DBB3A8071251}" v="73" dt="2021-02-02T22:33:19.961"/>
    <p1510:client id="{1F2D806F-A42D-4EC7-A920-341C05E6A161}" v="14" dt="2021-02-03T09:52:26.943"/>
    <p1510:client id="{F7369545-7CD1-4E0E-AC7B-E84DB1763C7A}" v="11" dt="2021-02-03T09:43:01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/>
      <dgm:spPr/>
      <dgm:t>
        <a:bodyPr/>
        <a:lstStyle/>
        <a:p>
          <a:r>
            <a:rPr lang="is-IS" b="1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/>
      <dgm:spPr/>
      <dgm:t>
        <a:bodyPr/>
        <a:lstStyle/>
        <a:p>
          <a:r>
            <a:rPr lang="is-IS" b="1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/>
      <dgm:spPr/>
      <dgm:t>
        <a:bodyPr/>
        <a:lstStyle/>
        <a:p>
          <a:r>
            <a:rPr lang="is-IS" b="1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/>
      <dgm:spPr/>
      <dgm:t>
        <a:bodyPr/>
        <a:lstStyle/>
        <a:p>
          <a:r>
            <a:rPr lang="is-IS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/>
      <dgm:spPr/>
      <dgm:t>
        <a:bodyPr/>
        <a:lstStyle/>
        <a:p>
          <a:r>
            <a:rPr lang="is-IS" b="1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0" presStyleCnt="5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0" presStyleCnt="5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1" presStyleCnt="5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1" presStyleCnt="5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2" presStyleCnt="5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2" presStyleCnt="5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3" presStyleCnt="5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3" presStyleCnt="5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4" presStyleCnt="5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4" presStyleCnt="5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B813ACAE-13ED-48DD-A07E-2FC1788C9A12}" type="presParOf" srcId="{8F201079-6EBF-4BE6-970A-8AB27983B44F}" destId="{A6D4CE6E-602D-4438-A5E1-B94D3C8A5B6A}" srcOrd="0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1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2" destOrd="0" presId="urn:microsoft.com/office/officeart/2011/layout/CircleProcess"/>
    <dgm:cxn modelId="{64615539-458B-41F0-9207-0466262ABBF1}" type="presParOf" srcId="{8F201079-6EBF-4BE6-970A-8AB27983B44F}" destId="{DF70F028-FA94-4542-9191-C8FC2FD0D8ED}" srcOrd="3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4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5" destOrd="0" presId="urn:microsoft.com/office/officeart/2011/layout/CircleProcess"/>
    <dgm:cxn modelId="{F670EFC7-B403-4A96-A1F4-00367A27150A}" type="presParOf" srcId="{8F201079-6EBF-4BE6-970A-8AB27983B44F}" destId="{603F4F69-ADD7-4EAF-AA97-182F0E1D0652}" srcOrd="6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7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8" destOrd="0" presId="urn:microsoft.com/office/officeart/2011/layout/CircleProcess"/>
    <dgm:cxn modelId="{42F49281-C578-49CC-A149-B1B06BF63635}" type="presParOf" srcId="{8F201079-6EBF-4BE6-970A-8AB27983B44F}" destId="{4654F9CA-0049-43CA-B7A9-F160C173F8E0}" srcOrd="9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0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1" destOrd="0" presId="urn:microsoft.com/office/officeart/2011/layout/CircleProcess"/>
    <dgm:cxn modelId="{D42DE3B8-EEEC-4170-99C8-697C85234214}" type="presParOf" srcId="{8F201079-6EBF-4BE6-970A-8AB27983B44F}" destId="{2E011E9E-DC08-4B2C-BDC6-ABCCDF5C77AA}" srcOrd="12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3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9443-D6CE-405B-8986-C8662DB907A6}">
      <dsp:nvSpPr>
        <dsp:cNvPr id="0" name=""/>
        <dsp:cNvSpPr/>
      </dsp:nvSpPr>
      <dsp:spPr>
        <a:xfrm>
          <a:off x="8912877" y="1158901"/>
          <a:ext cx="2032280" cy="20326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8979934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    Maí </a:t>
          </a:r>
        </a:p>
      </dsp:txBody>
      <dsp:txXfrm>
        <a:off x="9251410" y="1497730"/>
        <a:ext cx="1355214" cy="1354956"/>
      </dsp:txXfrm>
    </dsp:sp>
    <dsp:sp modelId="{9CCD2B3B-780B-4E18-9F77-312B3BFA7EA5}">
      <dsp:nvSpPr>
        <dsp:cNvPr id="0" name=""/>
        <dsp:cNvSpPr/>
      </dsp:nvSpPr>
      <dsp:spPr>
        <a:xfrm rot="2700000">
          <a:off x="6811493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688059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2.   Apríl </a:t>
          </a:r>
        </a:p>
      </dsp:txBody>
      <dsp:txXfrm>
        <a:off x="7150990" y="1497730"/>
        <a:ext cx="1355214" cy="1354956"/>
      </dsp:txXfrm>
    </dsp:sp>
    <dsp:sp modelId="{BEF4AB4A-FE4F-4A5C-A52C-A6952365895B}">
      <dsp:nvSpPr>
        <dsp:cNvPr id="0" name=""/>
        <dsp:cNvSpPr/>
      </dsp:nvSpPr>
      <dsp:spPr>
        <a:xfrm rot="2700000">
          <a:off x="471215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78017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Mars</a:t>
          </a:r>
        </a:p>
      </dsp:txBody>
      <dsp:txXfrm>
        <a:off x="5050570" y="1497730"/>
        <a:ext cx="1355214" cy="1354956"/>
      </dsp:txXfrm>
    </dsp:sp>
    <dsp:sp modelId="{D36088E0-86BB-4198-9662-B3E6712F1D71}">
      <dsp:nvSpPr>
        <dsp:cNvPr id="0" name=""/>
        <dsp:cNvSpPr/>
      </dsp:nvSpPr>
      <dsp:spPr>
        <a:xfrm rot="2700000">
          <a:off x="261173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67975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Febrúar </a:t>
          </a:r>
        </a:p>
      </dsp:txBody>
      <dsp:txXfrm>
        <a:off x="2951231" y="1497730"/>
        <a:ext cx="1355214" cy="1354956"/>
      </dsp:txXfrm>
    </dsp:sp>
    <dsp:sp modelId="{A9BF9816-E644-46C0-A887-934188E967DE}">
      <dsp:nvSpPr>
        <dsp:cNvPr id="0" name=""/>
        <dsp:cNvSpPr/>
      </dsp:nvSpPr>
      <dsp:spPr>
        <a:xfrm rot="2700000">
          <a:off x="51131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7933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Janúar</a:t>
          </a:r>
        </a:p>
      </dsp:txBody>
      <dsp:txXfrm>
        <a:off x="850811" y="1497730"/>
        <a:ext cx="1355214" cy="1354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0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etrivinnutimi.is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etrivinnutimi.is/vaktavinn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betrivinnutimi@reykjavikurborg.is" TargetMode="External"/><Relationship Id="rId3" Type="http://schemas.openxmlformats.org/officeDocument/2006/relationships/hyperlink" Target="mailto:barahildur@rikissattasemjari.is" TargetMode="External"/><Relationship Id="rId7" Type="http://schemas.openxmlformats.org/officeDocument/2006/relationships/hyperlink" Target="mailto:kmr@fjr.is" TargetMode="External"/><Relationship Id="rId2" Type="http://schemas.openxmlformats.org/officeDocument/2006/relationships/hyperlink" Target="mailto:betrivinnutimi@rikissattasemjari.i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mailto:sigridur.s.saemundsdottir@rikissattasemjari.is" TargetMode="External"/><Relationship Id="rId10" Type="http://schemas.openxmlformats.org/officeDocument/2006/relationships/hyperlink" Target="mailto:tryggvi@samtok.is" TargetMode="External"/><Relationship Id="rId4" Type="http://schemas.openxmlformats.org/officeDocument/2006/relationships/hyperlink" Target="mailto:aldis.magnusdottir@fjr.is" TargetMode="External"/><Relationship Id="rId9" Type="http://schemas.openxmlformats.org/officeDocument/2006/relationships/hyperlink" Target="mailto:betrivinnutimi@samband.i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5" y="4530506"/>
            <a:ext cx="4308293" cy="156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noProof="1"/>
              <a:t>Fundur verkefnastjórnar og fulltrúum launagreiðenda</a:t>
            </a:r>
          </a:p>
          <a:p>
            <a:endParaRPr lang="en-GB" sz="2800" b="0" noProof="1"/>
          </a:p>
          <a:p>
            <a:r>
              <a:rPr lang="en-GB" sz="2800" b="0"/>
              <a:t>3. </a:t>
            </a:r>
            <a:r>
              <a:rPr lang="en-GB" sz="2800" b="0" err="1"/>
              <a:t>febrúar</a:t>
            </a:r>
            <a:r>
              <a:rPr lang="en-GB" sz="2800" b="0"/>
              <a:t> 2021</a:t>
            </a:r>
            <a:endParaRPr lang="en-IS" sz="2800" b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3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4885BF-5FD2-4C20-A8C3-98BA6D55FD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Kostnaðarmat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9E6C0-E103-4B36-810A-08475E2D3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590" y="1975485"/>
            <a:ext cx="4146867" cy="23824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/>
              <a:t>Lengd vakta lykilatriði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/>
              <a:t>Vaktahvati – segir ekki til um hver vaktahvatinn verður hjá hverjum og einum starfsmanni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/>
              <a:t>Ef yfirvinna núllast út þarf að horfa til ákveðinna þátta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DE8A4-0A94-400E-8EF8-D5D22306C72A}"/>
              </a:ext>
            </a:extLst>
          </p:cNvPr>
          <p:cNvSpPr txBox="1"/>
          <p:nvPr/>
        </p:nvSpPr>
        <p:spPr>
          <a:xfrm>
            <a:off x="1993924" y="5152213"/>
            <a:ext cx="78511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s-IS" sz="2800" b="1">
                <a:solidFill>
                  <a:srgbClr val="85ABCD"/>
                </a:solidFill>
              </a:rPr>
              <a:t>Gullinbrú tekur eingöngu til áhrifa betri vinnutíma í vaktavinnu á vaktavinnufólk! </a:t>
            </a:r>
          </a:p>
        </p:txBody>
      </p:sp>
      <p:pic>
        <p:nvPicPr>
          <p:cNvPr id="6" name="Mynd 2">
            <a:extLst>
              <a:ext uri="{FF2B5EF4-FFF2-40B4-BE49-F238E27FC236}">
                <a16:creationId xmlns:a16="http://schemas.microsoft.com/office/drawing/2014/main" id="{9389FDD1-5EAD-4B7E-953B-6FD01C2A3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831" y="835500"/>
            <a:ext cx="4500849" cy="3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E6799-C24A-4A9A-93AC-9B4787808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9075" y="3048090"/>
            <a:ext cx="7433445" cy="1304019"/>
          </a:xfrm>
        </p:spPr>
        <p:txBody>
          <a:bodyPr/>
          <a:lstStyle/>
          <a:p>
            <a:r>
              <a:rPr lang="is-IS" err="1"/>
              <a:t>Vaktareiknir</a:t>
            </a:r>
            <a:r>
              <a:rPr lang="is-IS"/>
              <a:t> og tæknimál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292E8-E49E-4680-B725-152F6C49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" y="201710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0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D8BD5F33-5E4F-4912-89E7-307192D851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12938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Vaktareiknir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3E2FDE07-F232-4187-AB08-F105D02AB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2803" y="3674544"/>
            <a:ext cx="5506577" cy="2602654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is-IS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Eftirfarandi breytingar í farvatninu: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Vaktareikni</a:t>
            </a:r>
            <a:r>
              <a:rPr lang="is-I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breytt þannig að hægt sé að setja inn ,,nýtt vinnufyrirkomulag“ og sjá niðurstöðu launa miðað við það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Yfirfara talningu á fjölda vakta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Uppfæra launatöflur miðað við 1. </a:t>
            </a:r>
            <a:r>
              <a:rPr lang="is-IS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is-I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2021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s-I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Útbúa ítarlegri leiðbeiningar fyrir vefsíðu</a:t>
            </a:r>
          </a:p>
          <a:p>
            <a:endParaRPr lang="is-IS" sz="1400"/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A358BABE-E5D5-47DF-839A-2E5FDAD1B970}"/>
              </a:ext>
            </a:extLst>
          </p:cNvPr>
          <p:cNvSpPr txBox="1">
            <a:spLocks/>
          </p:cNvSpPr>
          <p:nvPr/>
        </p:nvSpPr>
        <p:spPr>
          <a:xfrm>
            <a:off x="962803" y="1449927"/>
            <a:ext cx="5370620" cy="1707159"/>
          </a:xfrm>
          <a:prstGeom prst="rect">
            <a:avLst/>
          </a:prstGeom>
          <a:solidFill>
            <a:srgbClr val="85ABC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err="1"/>
              <a:t>Vaktareiknir</a:t>
            </a:r>
            <a:r>
              <a:rPr lang="is-IS" sz="1800"/>
              <a:t> er falinn á </a:t>
            </a:r>
            <a:r>
              <a:rPr lang="is-IS" sz="1800">
                <a:hlinkClick r:id="rId2"/>
              </a:rPr>
              <a:t>www.betrivinnutimi.is</a:t>
            </a:r>
            <a:r>
              <a:rPr lang="is-IS" sz="1800"/>
              <a:t> tímabundið. </a:t>
            </a:r>
          </a:p>
          <a:p>
            <a:r>
              <a:rPr lang="is-IS" sz="1800"/>
              <a:t>Ástæða þess er að hann er ekki að þjóna þeim tilgangi sem honum var ætlað á þessum tíma í innleiðingu.</a:t>
            </a:r>
          </a:p>
        </p:txBody>
      </p:sp>
      <p:pic>
        <p:nvPicPr>
          <p:cNvPr id="6" name="Mynd 5">
            <a:extLst>
              <a:ext uri="{FF2B5EF4-FFF2-40B4-BE49-F238E27FC236}">
                <a16:creationId xmlns:a16="http://schemas.microsoft.com/office/drawing/2014/main" id="{D318A038-76D2-4A42-9A55-8A3BA962A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015" y="1402865"/>
            <a:ext cx="3456903" cy="4543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2921B-57C5-4D7A-876D-5B242232270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9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C79A92-BC7E-437A-A877-2AA247FAF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739318"/>
            <a:ext cx="9901547" cy="789927"/>
          </a:xfrm>
        </p:spPr>
        <p:txBody>
          <a:bodyPr lIns="91440" tIns="45720" rIns="91440" bIns="45720" anchor="t"/>
          <a:lstStyle/>
          <a:p>
            <a:r>
              <a:rPr lang="en-GB" err="1">
                <a:solidFill>
                  <a:srgbClr val="032742"/>
                </a:solidFill>
                <a:latin typeface="FiraGO SemiBold"/>
              </a:rPr>
              <a:t>Tæknimál</a:t>
            </a:r>
            <a:r>
              <a:rPr lang="en-GB">
                <a:solidFill>
                  <a:srgbClr val="032742"/>
                </a:solidFill>
                <a:latin typeface="FiraGO SemiBold"/>
              </a:rPr>
              <a:t> </a:t>
            </a:r>
            <a:r>
              <a:rPr lang="en-GB" err="1">
                <a:solidFill>
                  <a:srgbClr val="032742"/>
                </a:solidFill>
                <a:latin typeface="FiraGO SemiBold"/>
              </a:rPr>
              <a:t>eru</a:t>
            </a:r>
            <a:r>
              <a:rPr lang="en-GB">
                <a:solidFill>
                  <a:srgbClr val="032742"/>
                </a:solidFill>
                <a:latin typeface="FiraGO SemiBold"/>
              </a:rPr>
              <a:t> í </a:t>
            </a:r>
            <a:r>
              <a:rPr lang="en-GB" err="1">
                <a:solidFill>
                  <a:srgbClr val="032742"/>
                </a:solidFill>
                <a:latin typeface="FiraGO SemiBold"/>
              </a:rPr>
              <a:t>vinnslu</a:t>
            </a:r>
            <a:r>
              <a:rPr lang="en-GB">
                <a:solidFill>
                  <a:srgbClr val="032742"/>
                </a:solidFill>
                <a:latin typeface="FiraGO SemiBold"/>
              </a:rPr>
              <a:t> </a:t>
            </a:r>
            <a:endParaRPr lang="en-GB">
              <a:solidFill>
                <a:srgbClr val="03274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F2994-3CC9-4EA4-A97A-7B533304A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590" y="2199374"/>
            <a:ext cx="5809626" cy="3349170"/>
          </a:xfrm>
        </p:spPr>
        <p:txBody>
          <a:bodyPr lIns="91440" tIns="45720" rIns="91440" bIns="45720" anchor="t"/>
          <a:lstStyle/>
          <a:p>
            <a:pPr marL="285750" indent="-285750">
              <a:buFont typeface="Arial"/>
              <a:buChar char="•"/>
            </a:pPr>
            <a:r>
              <a:rPr lang="en-GB" sz="1800" b="1" err="1">
                <a:latin typeface="FiraGO Book"/>
              </a:rPr>
              <a:t>Vinnustund</a:t>
            </a:r>
            <a:r>
              <a:rPr lang="en-GB" sz="1800" b="1">
                <a:latin typeface="FiraGO Book"/>
              </a:rPr>
              <a:t> og </a:t>
            </a:r>
            <a:r>
              <a:rPr lang="en-GB" sz="1800" b="1" err="1">
                <a:latin typeface="FiraGO Book"/>
              </a:rPr>
              <a:t>vaktakerfi</a:t>
            </a:r>
            <a:r>
              <a:rPr lang="en-GB" sz="1800" b="1">
                <a:latin typeface="FiraGO Book"/>
              </a:rPr>
              <a:t> – </a:t>
            </a:r>
            <a:r>
              <a:rPr lang="en-GB" sz="1800" b="1" err="1">
                <a:latin typeface="FiraGO Book"/>
              </a:rPr>
              <a:t>Advania</a:t>
            </a:r>
            <a:endParaRPr lang="en-GB" sz="1800" b="1"/>
          </a:p>
          <a:p>
            <a:pPr marL="742950" lvl="1" indent="-285750">
              <a:buFont typeface="Arial"/>
              <a:buChar char="•"/>
            </a:pPr>
            <a:r>
              <a:rPr lang="en-GB" err="1">
                <a:latin typeface="FiraGO Book"/>
              </a:rPr>
              <a:t>Breytingar</a:t>
            </a:r>
            <a:r>
              <a:rPr lang="en-GB">
                <a:latin typeface="FiraGO Book"/>
              </a:rPr>
              <a:t> </a:t>
            </a:r>
            <a:r>
              <a:rPr lang="en-GB" err="1">
                <a:latin typeface="FiraGO Book"/>
              </a:rPr>
              <a:t>leiddar</a:t>
            </a:r>
            <a:r>
              <a:rPr lang="en-GB">
                <a:latin typeface="FiraGO Book"/>
              </a:rPr>
              <a:t> af </a:t>
            </a:r>
            <a:r>
              <a:rPr lang="en-GB" err="1">
                <a:latin typeface="FiraGO Book"/>
              </a:rPr>
              <a:t>launagreiðendum</a:t>
            </a:r>
            <a:endParaRPr lang="en-GB">
              <a:latin typeface="FiraGO Book"/>
            </a:endParaRPr>
          </a:p>
          <a:p>
            <a:pPr marL="742950" lvl="1" indent="-285750">
              <a:buFont typeface="Arial"/>
              <a:buChar char="•"/>
            </a:pPr>
            <a:endParaRPr lang="en-GB">
              <a:latin typeface="FiraGO Book"/>
            </a:endParaRPr>
          </a:p>
          <a:p>
            <a:pPr marL="285750" indent="-285750">
              <a:buFont typeface="Arial"/>
              <a:buChar char="•"/>
            </a:pPr>
            <a:r>
              <a:rPr lang="en-GB" sz="1800" b="1" err="1">
                <a:latin typeface="FiraGO Book"/>
              </a:rPr>
              <a:t>Mytimeplan</a:t>
            </a:r>
            <a:r>
              <a:rPr lang="en-GB" sz="1800" b="1">
                <a:latin typeface="FiraGO Book"/>
              </a:rPr>
              <a:t> – MTP </a:t>
            </a:r>
          </a:p>
          <a:p>
            <a:pPr marL="742950" lvl="1" indent="-285750">
              <a:buFont typeface="Arial"/>
              <a:buChar char="•"/>
            </a:pPr>
            <a:r>
              <a:rPr lang="en-GB" err="1">
                <a:latin typeface="FiraGO Book"/>
              </a:rPr>
              <a:t>Kerfið</a:t>
            </a:r>
            <a:r>
              <a:rPr lang="en-GB">
                <a:latin typeface="FiraGO Book"/>
              </a:rPr>
              <a:t> hefur </a:t>
            </a:r>
            <a:r>
              <a:rPr lang="en-GB" err="1">
                <a:latin typeface="FiraGO Book"/>
              </a:rPr>
              <a:t>verið</a:t>
            </a:r>
            <a:r>
              <a:rPr lang="en-GB">
                <a:latin typeface="FiraGO Book"/>
              </a:rPr>
              <a:t> </a:t>
            </a:r>
            <a:r>
              <a:rPr lang="en-GB" err="1">
                <a:latin typeface="FiraGO Book"/>
              </a:rPr>
              <a:t>uppfært</a:t>
            </a:r>
            <a:r>
              <a:rPr lang="en-GB">
                <a:latin typeface="FiraGO Book"/>
              </a:rPr>
              <a:t> </a:t>
            </a:r>
            <a:r>
              <a:rPr lang="en-GB" err="1">
                <a:latin typeface="FiraGO Book"/>
              </a:rPr>
              <a:t>miða</a:t>
            </a:r>
            <a:r>
              <a:rPr lang="en-GB">
                <a:latin typeface="FiraGO Book"/>
              </a:rPr>
              <a:t> við betri vinnutíma í vaktavinnu</a:t>
            </a:r>
          </a:p>
          <a:p>
            <a:pPr marL="285750" indent="-285750">
              <a:buFont typeface="Arial"/>
              <a:buChar char="•"/>
            </a:pPr>
            <a:r>
              <a:rPr lang="en-GB" sz="1800" b="1" err="1">
                <a:latin typeface="FiraGO Book"/>
              </a:rPr>
              <a:t>Önnur</a:t>
            </a:r>
            <a:r>
              <a:rPr lang="en-GB" sz="1800" b="1">
                <a:latin typeface="FiraGO Book"/>
              </a:rPr>
              <a:t> </a:t>
            </a:r>
            <a:r>
              <a:rPr lang="en-GB" sz="1800" b="1" err="1">
                <a:latin typeface="FiraGO Book"/>
              </a:rPr>
              <a:t>kerfi</a:t>
            </a:r>
            <a:endParaRPr lang="en-GB" sz="1800" b="1">
              <a:latin typeface="FiraGO Book"/>
            </a:endParaRPr>
          </a:p>
          <a:p>
            <a:pPr marL="742950" lvl="1" indent="-285750">
              <a:buFont typeface="Arial"/>
              <a:buChar char="•"/>
            </a:pPr>
            <a:r>
              <a:rPr lang="en-GB">
                <a:latin typeface="FiraGO Book"/>
              </a:rPr>
              <a:t>Í </a:t>
            </a:r>
            <a:r>
              <a:rPr lang="en-GB" err="1">
                <a:latin typeface="FiraGO Book"/>
              </a:rPr>
              <a:t>vinnslu</a:t>
            </a:r>
            <a:r>
              <a:rPr lang="en-GB">
                <a:latin typeface="FiraGO Book"/>
              </a:rPr>
              <a:t> </a:t>
            </a:r>
            <a:r>
              <a:rPr lang="en-GB" err="1">
                <a:latin typeface="FiraGO Book"/>
              </a:rPr>
              <a:t>hjá</a:t>
            </a:r>
            <a:r>
              <a:rPr lang="en-GB">
                <a:latin typeface="FiraGO Book"/>
              </a:rPr>
              <a:t> </a:t>
            </a:r>
            <a:r>
              <a:rPr lang="en-GB" err="1">
                <a:latin typeface="FiraGO Book"/>
              </a:rPr>
              <a:t>ábyrgðaraðilum</a:t>
            </a:r>
            <a:endParaRPr lang="en-GB">
              <a:latin typeface="FiraGO Book"/>
            </a:endParaRPr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756D729-AA3F-4980-9311-0D9889645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01404">
            <a:off x="7605486" y="2320839"/>
            <a:ext cx="2743200" cy="18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5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464AB1-E81F-48CA-A4F4-EC6780007890}"/>
              </a:ext>
            </a:extLst>
          </p:cNvPr>
          <p:cNvSpPr/>
          <p:nvPr/>
        </p:nvSpPr>
        <p:spPr>
          <a:xfrm>
            <a:off x="1223010" y="2226128"/>
            <a:ext cx="9745980" cy="3237412"/>
          </a:xfrm>
          <a:prstGeom prst="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  <a:spcBef>
                <a:spcPts val="0"/>
              </a:spcBef>
            </a:pPr>
            <a:r>
              <a:rPr lang="is-IS" sz="3200">
                <a:latin typeface="FiraGO SemiBold" panose="020B0503050000020004"/>
                <a:cs typeface="Arial" panose="020B0604020202020204" pitchFamily="34" charset="0"/>
              </a:rPr>
              <a:t>Umbótasamtal lykilþáttur!</a:t>
            </a:r>
          </a:p>
          <a:p>
            <a:pPr lvl="1" algn="ctr">
              <a:lnSpc>
                <a:spcPct val="150000"/>
              </a:lnSpc>
              <a:spcBef>
                <a:spcPts val="0"/>
              </a:spcBef>
            </a:pPr>
            <a:r>
              <a:rPr lang="is-IS" sz="4400">
                <a:solidFill>
                  <a:schemeClr val="bg1"/>
                </a:solidFill>
                <a:latin typeface="FiraGO SemiBold" panose="020B0503050000020004"/>
                <a:cs typeface="Arial" panose="020B0604020202020204" pitchFamily="34" charset="0"/>
              </a:rPr>
              <a:t>Samtal, samráð og samvinna </a:t>
            </a:r>
            <a:endParaRPr lang="en-US" sz="4400">
              <a:solidFill>
                <a:schemeClr val="bg1"/>
              </a:solidFill>
              <a:latin typeface="FiraGO SemiBold" panose="020B0503050000020004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586AC-36AB-4B3E-941B-8EBBC6EE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6" y="187642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9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8C7E8F22-5E18-4CA1-B3E5-4CC2A88ED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sz="4000">
                <a:solidFill>
                  <a:schemeClr val="bg1"/>
                </a:solidFill>
              </a:rPr>
              <a:t>Ferillinn </a:t>
            </a:r>
            <a:r>
              <a:rPr lang="is-IS" sz="4000" err="1">
                <a:solidFill>
                  <a:schemeClr val="bg1"/>
                </a:solidFill>
              </a:rPr>
              <a:t>framundan</a:t>
            </a:r>
            <a:endParaRPr lang="is-IS" sz="4000">
              <a:solidFill>
                <a:schemeClr val="bg1"/>
              </a:solidFill>
            </a:endParaRPr>
          </a:p>
          <a:p>
            <a:endParaRPr lang="is-IS" sz="44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4A9E9-EA7D-4544-9123-8749CD2D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32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1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/>
        </p:nvGraphicFramePr>
        <p:xfrm>
          <a:off x="578188" y="524162"/>
          <a:ext cx="11035622" cy="43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1122040" y="4012707"/>
            <a:ext cx="1949634" cy="2321131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3183139" y="4012707"/>
            <a:ext cx="1949634" cy="2321131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Mat stjórnanda á því hvort </a:t>
            </a:r>
            <a:r>
              <a:rPr lang="is-IS" sz="2000" noProof="1"/>
              <a:t>mönnunar-</a:t>
            </a:r>
            <a:r>
              <a:rPr lang="is-IS" sz="200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5286099" y="4012707"/>
            <a:ext cx="1949634" cy="2321131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7397136" y="4012706"/>
            <a:ext cx="1949634" cy="232113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9500096" y="4012707"/>
            <a:ext cx="1949634" cy="232113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201318"/>
            <a:ext cx="1699260" cy="1351773"/>
          </a:xfrm>
          <a:prstGeom prst="ellipse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/>
              <a:t>22. Janúar</a:t>
            </a:r>
          </a:p>
        </p:txBody>
      </p:sp>
    </p:spTree>
    <p:extLst>
      <p:ext uri="{BB962C8B-B14F-4D97-AF65-F5344CB8AC3E}">
        <p14:creationId xmlns:p14="http://schemas.microsoft.com/office/powerpoint/2010/main" val="167841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F73AA2C-C17A-448D-AA5F-95C71DC35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079" y="461557"/>
            <a:ext cx="10103953" cy="789927"/>
          </a:xfrm>
        </p:spPr>
        <p:txBody>
          <a:bodyPr lIns="91440" tIns="45720" rIns="91440" bIns="45720" anchor="t"/>
          <a:lstStyle/>
          <a:p>
            <a:r>
              <a:rPr lang="is-IS">
                <a:solidFill>
                  <a:srgbClr val="032742"/>
                </a:solidFill>
                <a:latin typeface="FiraGO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við innleiðingu betri vinnutíma í vaktavinnu</a:t>
            </a:r>
            <a:endParaRPr lang="is-IS">
              <a:solidFill>
                <a:srgbClr val="032742"/>
              </a:solidFill>
              <a:latin typeface="FiraGO SemiBold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FD2968F-D6DA-48CC-8F87-08DBDF45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80"/>
          <a:stretch/>
        </p:blipFill>
        <p:spPr>
          <a:xfrm>
            <a:off x="4332995" y="1176982"/>
            <a:ext cx="7211916" cy="5371117"/>
          </a:xfrm>
          <a:prstGeom prst="rect">
            <a:avLst/>
          </a:prstGeom>
        </p:spPr>
      </p:pic>
      <p:sp>
        <p:nvSpPr>
          <p:cNvPr id="6" name="Sporaskja 5">
            <a:extLst>
              <a:ext uri="{FF2B5EF4-FFF2-40B4-BE49-F238E27FC236}">
                <a16:creationId xmlns:a16="http://schemas.microsoft.com/office/drawing/2014/main" id="{C57DB253-392F-4039-A453-B6794A271686}"/>
              </a:ext>
            </a:extLst>
          </p:cNvPr>
          <p:cNvSpPr/>
          <p:nvPr/>
        </p:nvSpPr>
        <p:spPr>
          <a:xfrm>
            <a:off x="587229" y="2189526"/>
            <a:ext cx="3394052" cy="3175493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200" b="1">
                <a:solidFill>
                  <a:srgbClr val="032742"/>
                </a:solidFill>
              </a:rPr>
              <a:t>Staðan ætti að vera þessi í dag!</a:t>
            </a:r>
          </a:p>
        </p:txBody>
      </p:sp>
      <p:sp>
        <p:nvSpPr>
          <p:cNvPr id="4" name="Rétthyrningur: Ávöl horn 3">
            <a:extLst>
              <a:ext uri="{FF2B5EF4-FFF2-40B4-BE49-F238E27FC236}">
                <a16:creationId xmlns:a16="http://schemas.microsoft.com/office/drawing/2014/main" id="{28BA8F3C-077F-4FB5-9195-EED6E1C3E57E}"/>
              </a:ext>
            </a:extLst>
          </p:cNvPr>
          <p:cNvSpPr/>
          <p:nvPr/>
        </p:nvSpPr>
        <p:spPr>
          <a:xfrm>
            <a:off x="4332995" y="1251484"/>
            <a:ext cx="1983985" cy="5296615"/>
          </a:xfrm>
          <a:prstGeom prst="roundRect">
            <a:avLst/>
          </a:prstGeom>
          <a:blipFill dpi="0" rotWithShape="1">
            <a:blip r:embed="rId4">
              <a:alphaModFix amt="63000"/>
            </a:blip>
            <a:srcRect/>
            <a:tile tx="0" ty="0" sx="100000" sy="100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3C243454-63C8-4483-9B7E-4E1451CBDCB0}"/>
              </a:ext>
            </a:extLst>
          </p:cNvPr>
          <p:cNvSpPr/>
          <p:nvPr/>
        </p:nvSpPr>
        <p:spPr>
          <a:xfrm>
            <a:off x="6739683" y="1780172"/>
            <a:ext cx="1983985" cy="42392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689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95900301-102D-4537-8A8F-B59BCEC429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8506" y="453806"/>
            <a:ext cx="11009865" cy="718490"/>
          </a:xfrm>
        </p:spPr>
        <p:txBody>
          <a:bodyPr lIns="91440" tIns="45720" rIns="91440" bIns="45720" anchor="t"/>
          <a:lstStyle/>
          <a:p>
            <a:r>
              <a:rPr lang="is-IS" sz="2800">
                <a:solidFill>
                  <a:srgbClr val="032742"/>
                </a:solidFill>
                <a:latin typeface="FiraGO SemiBold"/>
              </a:rPr>
              <a:t>Ferill ef </a:t>
            </a:r>
            <a:r>
              <a:rPr lang="is-IS" sz="2800" err="1">
                <a:solidFill>
                  <a:srgbClr val="032742"/>
                </a:solidFill>
                <a:latin typeface="FiraGO SemiBold"/>
              </a:rPr>
              <a:t>mönnunarforsendur</a:t>
            </a:r>
            <a:r>
              <a:rPr lang="is-IS" sz="2800">
                <a:solidFill>
                  <a:srgbClr val="032742"/>
                </a:solidFill>
                <a:latin typeface="FiraGO SemiBold"/>
              </a:rPr>
              <a:t> teljast standast á vinnustaðnum </a:t>
            </a:r>
            <a:endParaRPr lang="is-IS" sz="2800">
              <a:solidFill>
                <a:srgbClr val="032742"/>
              </a:solidFill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BC6ADBA7-C1BF-4ED1-9F52-038EE06C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29" y="1076093"/>
            <a:ext cx="10680891" cy="54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B299CA20-0F9F-4A17-BB7A-184056BD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632" y="490715"/>
            <a:ext cx="10929969" cy="789927"/>
          </a:xfrm>
        </p:spPr>
        <p:txBody>
          <a:bodyPr/>
          <a:lstStyle/>
          <a:p>
            <a:r>
              <a:rPr lang="is-IS" sz="2800">
                <a:solidFill>
                  <a:srgbClr val="032742"/>
                </a:solidFill>
              </a:rPr>
              <a:t>Ferill ef mönnunarforsendur teljast </a:t>
            </a:r>
            <a:r>
              <a:rPr lang="is-IS" sz="2800" u="sng">
                <a:solidFill>
                  <a:srgbClr val="032742"/>
                </a:solidFill>
              </a:rPr>
              <a:t>ekki</a:t>
            </a:r>
            <a:r>
              <a:rPr lang="is-IS" sz="2800">
                <a:solidFill>
                  <a:srgbClr val="032742"/>
                </a:solidFill>
              </a:rPr>
              <a:t> standast á vinnustað</a:t>
            </a: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10AB0145-C3C1-4E3A-A854-5CB9A406D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33" y="1239142"/>
            <a:ext cx="9861701" cy="4925438"/>
          </a:xfrm>
          <a:prstGeom prst="rect">
            <a:avLst/>
          </a:prstGeom>
        </p:spPr>
      </p:pic>
      <p:sp>
        <p:nvSpPr>
          <p:cNvPr id="7" name="Textarammi 6">
            <a:extLst>
              <a:ext uri="{FF2B5EF4-FFF2-40B4-BE49-F238E27FC236}">
                <a16:creationId xmlns:a16="http://schemas.microsoft.com/office/drawing/2014/main" id="{F4A4E287-2B26-40E4-B07C-700630B8D4A5}"/>
              </a:ext>
            </a:extLst>
          </p:cNvPr>
          <p:cNvSpPr txBox="1"/>
          <p:nvPr/>
        </p:nvSpPr>
        <p:spPr>
          <a:xfrm>
            <a:off x="10103374" y="4603195"/>
            <a:ext cx="20886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is-I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Afmarkaðir þættir er það atriði ( þau atriði) sem valda því að kostnaðarmatið stenst ekki. Mikilvægt er að fyrir liggi aðgerðaráætlun stjórnanda um hvernig unnið verði að því að kostnaðarmat standist. </a:t>
            </a:r>
          </a:p>
        </p:txBody>
      </p:sp>
    </p:spTree>
    <p:extLst>
      <p:ext uri="{BB962C8B-B14F-4D97-AF65-F5344CB8AC3E}">
        <p14:creationId xmlns:p14="http://schemas.microsoft.com/office/powerpoint/2010/main" val="48116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84" y="840916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208" y="1667152"/>
            <a:ext cx="5645620" cy="5356411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+mn-lt"/>
                <a:cs typeface="Arial"/>
              </a:rPr>
              <a:t>Útistandandi </a:t>
            </a:r>
            <a:r>
              <a:rPr lang="en-US" sz="200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r>
              <a:rPr lang="en-US" sz="2000">
                <a:solidFill>
                  <a:srgbClr val="000000"/>
                </a:solidFill>
                <a:latin typeface="+mn-lt"/>
                <a:cs typeface="Arial"/>
              </a:rPr>
              <a:t> 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>
                <a:latin typeface="+mn-lt"/>
                <a:cs typeface="Arial" panose="020B0604020202020204" pitchFamily="34" charset="0"/>
              </a:rPr>
              <a:t>Vaktahvati þegar um tvískipt störf eru að ræða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>
                <a:latin typeface="+mn-lt"/>
                <a:cs typeface="Arial" panose="020B0604020202020204" pitchFamily="34" charset="0"/>
              </a:rPr>
              <a:t>Leiðbeiningar ef hópar lækka í launum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>
                <a:latin typeface="+mn-lt"/>
                <a:cs typeface="Arial" panose="020B0604020202020204" pitchFamily="34" charset="0"/>
              </a:rPr>
              <a:t>Leiðbeiningar vegna Gullinbrúar</a:t>
            </a:r>
            <a:endParaRPr lang="is-IS" sz="2000">
              <a:effectLst/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>
                <a:effectLst/>
                <a:latin typeface="+mn-lt"/>
                <a:cs typeface="Arial" panose="020B0604020202020204" pitchFamily="34" charset="0"/>
              </a:rPr>
              <a:t>Samtal og samráð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>
                <a:latin typeface="+mn-lt"/>
                <a:cs typeface="Arial" panose="020B0604020202020204" pitchFamily="34" charset="0"/>
              </a:rPr>
              <a:t>Ferillinn </a:t>
            </a:r>
            <a:r>
              <a:rPr lang="is-IS" sz="2000" err="1">
                <a:latin typeface="+mn-lt"/>
                <a:cs typeface="Arial" panose="020B0604020202020204" pitchFamily="34" charset="0"/>
              </a:rPr>
              <a:t>framundan</a:t>
            </a:r>
            <a:r>
              <a:rPr lang="is-IS" sz="2000">
                <a:latin typeface="+mn-lt"/>
                <a:cs typeface="Arial" panose="020B0604020202020204" pitchFamily="34" charset="0"/>
              </a:rPr>
              <a:t> – stuðningur verkefnastjórnar</a:t>
            </a:r>
            <a:endParaRPr lang="is-IS" sz="2000">
              <a:effectLst/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000000"/>
                </a:solidFill>
                <a:latin typeface="+mn-lt"/>
                <a:cs typeface="Arial"/>
              </a:rPr>
              <a:t>Reynslusaga</a:t>
            </a:r>
            <a:r>
              <a:rPr lang="en-US" sz="2000">
                <a:solidFill>
                  <a:srgbClr val="000000"/>
                </a:solidFill>
                <a:latin typeface="+mn-lt"/>
                <a:cs typeface="Arial"/>
              </a:rPr>
              <a:t> – Helga </a:t>
            </a:r>
            <a:r>
              <a:rPr lang="en-US" sz="2000" err="1">
                <a:solidFill>
                  <a:srgbClr val="000000"/>
                </a:solidFill>
                <a:latin typeface="+mn-lt"/>
                <a:cs typeface="Arial"/>
              </a:rPr>
              <a:t>mannauðsstjóri</a:t>
            </a:r>
            <a:r>
              <a:rPr lang="en-US" sz="200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+mn-lt"/>
                <a:cs typeface="Arial"/>
              </a:rPr>
              <a:t>Fangelsismálastofnunar</a:t>
            </a:r>
            <a:endParaRPr lang="en-US" sz="2000">
              <a:solidFill>
                <a:srgbClr val="000000"/>
              </a:solidFill>
              <a:latin typeface="+mn-lt"/>
              <a:cs typeface="Arial"/>
            </a:endParaRPr>
          </a:p>
          <a:p>
            <a:pPr lvl="1">
              <a:spcBef>
                <a:spcPts val="0"/>
              </a:spcBef>
            </a:pPr>
            <a:endParaRPr lang="is-IS" sz="2000">
              <a:effectLst/>
              <a:latin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endParaRPr lang="is-IS" sz="2000">
              <a:latin typeface="+mn-lt"/>
            </a:endParaRPr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656208" y="445953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9FE2A3-331A-410D-9877-621E7CE7A2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420823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Ferill – stuðningur verkefnastjórnar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1336-E79D-4562-ABBA-CDE6BF22C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042" y="1382547"/>
            <a:ext cx="8113782" cy="1323975"/>
          </a:xfrm>
        </p:spPr>
        <p:txBody>
          <a:bodyPr/>
          <a:lstStyle/>
          <a:p>
            <a:pPr algn="ctr"/>
            <a:r>
              <a:rPr lang="is-IS" sz="2800" b="1"/>
              <a:t>Verkefnastjórn fundar með lykilaðilum </a:t>
            </a:r>
          </a:p>
          <a:p>
            <a:r>
              <a:rPr lang="is-IS" sz="2200"/>
              <a:t>Markmið er að auka </a:t>
            </a:r>
            <a:r>
              <a:rPr lang="is-IS" sz="2200" err="1"/>
              <a:t>samræmingu</a:t>
            </a:r>
            <a:r>
              <a:rPr lang="is-IS" sz="2200"/>
              <a:t> og veita stuðning</a:t>
            </a:r>
          </a:p>
          <a:p>
            <a:r>
              <a:rPr lang="is-IS" sz="2200"/>
              <a:t>Tilgangur er að tryggja að leiðarljós og lykilmælikvarðar sé í forgrunni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DDFAD-0174-47B9-B071-DB382B94DCEB}"/>
              </a:ext>
            </a:extLst>
          </p:cNvPr>
          <p:cNvSpPr txBox="1"/>
          <p:nvPr/>
        </p:nvSpPr>
        <p:spPr>
          <a:xfrm>
            <a:off x="533400" y="3167390"/>
            <a:ext cx="2362200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Ríki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C7A07-5759-433D-B1E4-612BEAA323DD}"/>
              </a:ext>
            </a:extLst>
          </p:cNvPr>
          <p:cNvSpPr txBox="1"/>
          <p:nvPr/>
        </p:nvSpPr>
        <p:spPr>
          <a:xfrm>
            <a:off x="3111895" y="3167390"/>
            <a:ext cx="2734153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Reykjavíkurborg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1B8EF-43D0-4FF2-8F6A-098E2846D2E2}"/>
              </a:ext>
            </a:extLst>
          </p:cNvPr>
          <p:cNvSpPr txBox="1"/>
          <p:nvPr/>
        </p:nvSpPr>
        <p:spPr>
          <a:xfrm>
            <a:off x="6159976" y="3167390"/>
            <a:ext cx="2362200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Sveitarfélög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E2274-3465-422C-A30F-9D91A9DF3BB2}"/>
              </a:ext>
            </a:extLst>
          </p:cNvPr>
          <p:cNvSpPr txBox="1"/>
          <p:nvPr/>
        </p:nvSpPr>
        <p:spPr>
          <a:xfrm>
            <a:off x="9022080" y="3167390"/>
            <a:ext cx="2362200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SFV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0DB4E-F0A6-4393-B033-B85FCA2C75A0}"/>
              </a:ext>
            </a:extLst>
          </p:cNvPr>
          <p:cNvSpPr txBox="1"/>
          <p:nvPr/>
        </p:nvSpPr>
        <p:spPr>
          <a:xfrm>
            <a:off x="185816" y="4179795"/>
            <a:ext cx="2764472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Heilbrigðisráðuneyti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7308B-7F68-40E9-A6F6-2A273933F8BD}"/>
              </a:ext>
            </a:extLst>
          </p:cNvPr>
          <p:cNvSpPr txBox="1"/>
          <p:nvPr/>
        </p:nvSpPr>
        <p:spPr>
          <a:xfrm>
            <a:off x="234632" y="4860823"/>
            <a:ext cx="2715656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Dómsmálaráðuneyti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F7D5E-F1EE-4994-AAF7-9AA3AFC7F56F}"/>
              </a:ext>
            </a:extLst>
          </p:cNvPr>
          <p:cNvSpPr txBox="1"/>
          <p:nvPr/>
        </p:nvSpPr>
        <p:spPr>
          <a:xfrm>
            <a:off x="386952" y="5584476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Önnur ráðuneyti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A7BDC-99CD-422F-9033-F90ADCF7B44A}"/>
              </a:ext>
            </a:extLst>
          </p:cNvPr>
          <p:cNvSpPr txBox="1"/>
          <p:nvPr/>
        </p:nvSpPr>
        <p:spPr>
          <a:xfrm>
            <a:off x="3297872" y="4176008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Velferðarsvið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EE787-B36E-4EF0-8712-4137C2C9443B}"/>
              </a:ext>
            </a:extLst>
          </p:cNvPr>
          <p:cNvSpPr txBox="1"/>
          <p:nvPr/>
        </p:nvSpPr>
        <p:spPr>
          <a:xfrm>
            <a:off x="3297872" y="4860822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ÍTR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59C430-D108-4624-862A-636D6CFF7949}"/>
              </a:ext>
            </a:extLst>
          </p:cNvPr>
          <p:cNvSpPr txBox="1"/>
          <p:nvPr/>
        </p:nvSpPr>
        <p:spPr>
          <a:xfrm>
            <a:off x="6008330" y="4176008"/>
            <a:ext cx="2665492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Höfuðborgarsvæðið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AAD52-9587-47CD-9793-9BAC873914F6}"/>
              </a:ext>
            </a:extLst>
          </p:cNvPr>
          <p:cNvSpPr txBox="1"/>
          <p:nvPr/>
        </p:nvSpPr>
        <p:spPr>
          <a:xfrm>
            <a:off x="6159976" y="4900884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1865EC-781C-4E0C-B39A-D0FDDEF09AD0}"/>
              </a:ext>
            </a:extLst>
          </p:cNvPr>
          <p:cNvSpPr txBox="1"/>
          <p:nvPr/>
        </p:nvSpPr>
        <p:spPr>
          <a:xfrm>
            <a:off x="6159976" y="5615253"/>
            <a:ext cx="2362200" cy="430887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200"/>
              <a:t>X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5A808-C2B1-4A4C-8F9F-FBCC04E93A9B}"/>
              </a:ext>
            </a:extLst>
          </p:cNvPr>
          <p:cNvSpPr txBox="1"/>
          <p:nvPr/>
        </p:nvSpPr>
        <p:spPr>
          <a:xfrm>
            <a:off x="9022080" y="4176008"/>
            <a:ext cx="2598083" cy="830997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Hrafnista, Eir, Skjól, Grund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BEE20C-4784-4767-B2B0-E5E093D87C15}"/>
              </a:ext>
            </a:extLst>
          </p:cNvPr>
          <p:cNvSpPr txBox="1"/>
          <p:nvPr/>
        </p:nvSpPr>
        <p:spPr>
          <a:xfrm>
            <a:off x="9140021" y="5584475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Aðrir</a:t>
            </a:r>
          </a:p>
        </p:txBody>
      </p:sp>
      <p:sp>
        <p:nvSpPr>
          <p:cNvPr id="20" name="Sporaskja 2">
            <a:extLst>
              <a:ext uri="{FF2B5EF4-FFF2-40B4-BE49-F238E27FC236}">
                <a16:creationId xmlns:a16="http://schemas.microsoft.com/office/drawing/2014/main" id="{5D150B83-7DCD-4BD4-ABEC-547728A7E9F9}"/>
              </a:ext>
            </a:extLst>
          </p:cNvPr>
          <p:cNvSpPr/>
          <p:nvPr/>
        </p:nvSpPr>
        <p:spPr>
          <a:xfrm>
            <a:off x="9124950" y="539489"/>
            <a:ext cx="2156459" cy="2070184"/>
          </a:xfrm>
          <a:prstGeom prst="ellipse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/>
              <a:t>5. – 15. febrúar</a:t>
            </a:r>
          </a:p>
        </p:txBody>
      </p:sp>
    </p:spTree>
    <p:extLst>
      <p:ext uri="{BB962C8B-B14F-4D97-AF65-F5344CB8AC3E}">
        <p14:creationId xmlns:p14="http://schemas.microsoft.com/office/powerpoint/2010/main" val="271976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astaðgengill 6">
            <a:extLst>
              <a:ext uri="{FF2B5EF4-FFF2-40B4-BE49-F238E27FC236}">
                <a16:creationId xmlns:a16="http://schemas.microsoft.com/office/drawing/2014/main" id="{126FE6C0-7F06-4081-8AD0-80C4FBA8A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0204" y="646448"/>
            <a:ext cx="3464212" cy="789927"/>
          </a:xfrm>
        </p:spPr>
        <p:txBody>
          <a:bodyPr/>
          <a:lstStyle/>
          <a:p>
            <a:r>
              <a:rPr lang="is-IS" sz="3600">
                <a:solidFill>
                  <a:srgbClr val="032742"/>
                </a:solidFill>
              </a:rPr>
              <a:t>Tengiliðir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C62822A8-DB11-4999-9706-8C34E3C7FB2E}"/>
              </a:ext>
            </a:extLst>
          </p:cNvPr>
          <p:cNvSpPr txBox="1"/>
          <p:nvPr/>
        </p:nvSpPr>
        <p:spPr>
          <a:xfrm>
            <a:off x="269623" y="1894894"/>
            <a:ext cx="4020437" cy="3463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Verkefnastjórn</a:t>
            </a:r>
            <a:endParaRPr lang="is-IS" sz="1600" b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betrivinnutimi@rikissattasemjari.is</a:t>
            </a: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Bára Hildur Jóhannsdóttir verkefnastjóri 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barahildur@rikissattasemjari.is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6952490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Aldís Magnúsdóttir sérfræðingur 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aldis.magnusdottir@fjr.is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8474672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Sigríður S. Sæmundsdóttir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sigridur.s.saemundsdottir@rikissattasemjari.is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en-GB" sz="1600" i="1">
                <a:solidFill>
                  <a:srgbClr val="0327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8683114</a:t>
            </a:r>
            <a:endParaRPr lang="is-IS" sz="1600" i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4D7DA0B3-C68F-4B44-AD2A-7C50C4BF3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060" y="2289692"/>
            <a:ext cx="7646315" cy="4375581"/>
          </a:xfrm>
          <a:prstGeom prst="rect">
            <a:avLst/>
          </a:prstGeom>
        </p:spPr>
      </p:pic>
      <p:sp>
        <p:nvSpPr>
          <p:cNvPr id="8" name="Textastaðgengill 6">
            <a:extLst>
              <a:ext uri="{FF2B5EF4-FFF2-40B4-BE49-F238E27FC236}">
                <a16:creationId xmlns:a16="http://schemas.microsoft.com/office/drawing/2014/main" id="{6F984D12-E1C9-4B34-BD5E-CE5EFA143954}"/>
              </a:ext>
            </a:extLst>
          </p:cNvPr>
          <p:cNvSpPr txBox="1">
            <a:spLocks/>
          </p:cNvSpPr>
          <p:nvPr/>
        </p:nvSpPr>
        <p:spPr>
          <a:xfrm>
            <a:off x="5576919" y="488284"/>
            <a:ext cx="5254877" cy="1674296"/>
          </a:xfrm>
          <a:prstGeom prst="rect">
            <a:avLst/>
          </a:prstGeom>
          <a:solidFill>
            <a:srgbClr val="85ABC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000">
                <a:solidFill>
                  <a:schemeClr val="bg1"/>
                </a:solidFill>
              </a:rPr>
              <a:t>Ríki – </a:t>
            </a:r>
            <a:r>
              <a:rPr lang="is-IS" sz="20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kmr@fjr.is</a:t>
            </a:r>
            <a:r>
              <a:rPr lang="is-IS" sz="2000">
                <a:solidFill>
                  <a:schemeClr val="bg1"/>
                </a:solidFill>
              </a:rPr>
              <a:t> </a:t>
            </a:r>
          </a:p>
          <a:p>
            <a:r>
              <a:rPr lang="is-IS" sz="2000">
                <a:solidFill>
                  <a:schemeClr val="bg1"/>
                </a:solidFill>
              </a:rPr>
              <a:t>Reykjavíkurborg – </a:t>
            </a:r>
            <a:r>
              <a:rPr lang="is-IS" sz="200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betrivinnutimi@reykjavik.is</a:t>
            </a:r>
            <a:r>
              <a:rPr lang="is-IS" sz="2000">
                <a:solidFill>
                  <a:schemeClr val="bg1"/>
                </a:solidFill>
              </a:rPr>
              <a:t> </a:t>
            </a:r>
          </a:p>
          <a:p>
            <a:r>
              <a:rPr lang="is-IS" sz="2000">
                <a:solidFill>
                  <a:schemeClr val="bg1"/>
                </a:solidFill>
              </a:rPr>
              <a:t>Sveitarfélög – </a:t>
            </a:r>
            <a:r>
              <a:rPr lang="is-IS" sz="200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betrivinnutimi@samband.is</a:t>
            </a:r>
            <a:endParaRPr lang="is-IS" sz="2000">
              <a:solidFill>
                <a:schemeClr val="bg1"/>
              </a:solidFill>
            </a:endParaRPr>
          </a:p>
          <a:p>
            <a:r>
              <a:rPr lang="is-IS" sz="2000">
                <a:solidFill>
                  <a:schemeClr val="bg1"/>
                </a:solidFill>
              </a:rPr>
              <a:t>SFV – </a:t>
            </a:r>
            <a:r>
              <a:rPr lang="is-IS" sz="200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tryggvi@samtok.is</a:t>
            </a:r>
            <a:r>
              <a:rPr lang="is-IS" sz="20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637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BABD1-3476-423C-A402-C00CC17353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9016" y="2653064"/>
            <a:ext cx="9392999" cy="1304019"/>
          </a:xfrm>
        </p:spPr>
        <p:txBody>
          <a:bodyPr/>
          <a:lstStyle/>
          <a:p>
            <a:r>
              <a:rPr lang="is-IS" sz="4400"/>
              <a:t>Reynslusaga </a:t>
            </a:r>
          </a:p>
          <a:p>
            <a:r>
              <a:rPr lang="is-IS"/>
              <a:t>Sigurveig </a:t>
            </a:r>
            <a:r>
              <a:rPr lang="is-IS" u="sng"/>
              <a:t>Helga</a:t>
            </a:r>
            <a:r>
              <a:rPr lang="is-IS"/>
              <a:t> Jónsdóttir </a:t>
            </a:r>
          </a:p>
          <a:p>
            <a:r>
              <a:rPr lang="is-IS"/>
              <a:t>Mannauðsstjóri Fangelsismálastofnunar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DF6EE-D112-4A63-A59C-A3AEB43A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0" y="187642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A144227-6060-4646-936A-C0F2CA3D9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759" y="794016"/>
            <a:ext cx="6226949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Efni næsta fundar</a:t>
            </a:r>
            <a:r>
              <a:rPr lang="is-IS"/>
              <a:t>	</a:t>
            </a:r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CF2A1269-C7EB-4DC0-850C-29AF5336B328}"/>
              </a:ext>
            </a:extLst>
          </p:cNvPr>
          <p:cNvSpPr txBox="1">
            <a:spLocks/>
          </p:cNvSpPr>
          <p:nvPr/>
        </p:nvSpPr>
        <p:spPr>
          <a:xfrm>
            <a:off x="961965" y="2301239"/>
            <a:ext cx="4432995" cy="2270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+mn-lt"/>
                <a:cs typeface="Arial"/>
              </a:rPr>
              <a:t>Útistandandi </a:t>
            </a:r>
            <a:r>
              <a:rPr lang="en-US" sz="240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endParaRPr lang="en-US" sz="240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r>
              <a:rPr lang="en-US" sz="240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+mn-lt"/>
                <a:cs typeface="Arial"/>
              </a:rPr>
              <a:t>líðandi</a:t>
            </a:r>
            <a:r>
              <a:rPr lang="en-US" sz="240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+mn-lt"/>
                <a:cs typeface="Arial"/>
              </a:rPr>
              <a:t>stundar</a:t>
            </a:r>
            <a:endParaRPr lang="en-US" sz="240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rgbClr val="000000"/>
                </a:solidFill>
                <a:latin typeface="+mn-lt"/>
                <a:cs typeface="Arial"/>
              </a:rPr>
              <a:t>Reynslusögur</a:t>
            </a:r>
            <a:endParaRPr lang="en-US" sz="2000">
              <a:solidFill>
                <a:srgbClr val="000000"/>
              </a:solidFill>
              <a:latin typeface="+mn-lt"/>
              <a:cs typeface="Arial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Mynd 5" descr="Mynd sem inniheldur sushi, herbergi, matur, skilti&#10;&#10;Lýsing sjálfkrafa búin til">
            <a:extLst>
              <a:ext uri="{FF2B5EF4-FFF2-40B4-BE49-F238E27FC236}">
                <a16:creationId xmlns:a16="http://schemas.microsoft.com/office/drawing/2014/main" id="{A577F6DD-85B5-4767-A27D-0F47D68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054" y="948690"/>
            <a:ext cx="496062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7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BDB35-1F73-4D19-8A26-692F7B20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" y="204537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CED13A-D45B-44C0-8328-6D78DD9B8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880" y="2255482"/>
            <a:ext cx="10575602" cy="1304019"/>
          </a:xfrm>
        </p:spPr>
        <p:txBody>
          <a:bodyPr lIns="91440" tIns="45720" rIns="91440" bIns="45720" anchor="t"/>
          <a:lstStyle/>
          <a:p>
            <a:r>
              <a:rPr lang="en-GB" err="1">
                <a:latin typeface="FiraGO SemiBold"/>
              </a:rPr>
              <a:t>Vaktahvati</a:t>
            </a:r>
            <a:r>
              <a:rPr lang="en-GB">
                <a:latin typeface="FiraGO SemiBold"/>
              </a:rPr>
              <a:t> </a:t>
            </a:r>
            <a:r>
              <a:rPr lang="en-GB" err="1">
                <a:latin typeface="FiraGO SemiBold"/>
              </a:rPr>
              <a:t>þegar</a:t>
            </a:r>
            <a:r>
              <a:rPr lang="en-GB">
                <a:latin typeface="FiraGO SemiBold"/>
              </a:rPr>
              <a:t> um </a:t>
            </a:r>
            <a:r>
              <a:rPr lang="en-GB" err="1">
                <a:latin typeface="FiraGO SemiBold"/>
              </a:rPr>
              <a:t>tvískipt</a:t>
            </a:r>
            <a:r>
              <a:rPr lang="en-GB">
                <a:latin typeface="FiraGO SemiBold"/>
              </a:rPr>
              <a:t> </a:t>
            </a:r>
            <a:r>
              <a:rPr lang="en-GB" err="1">
                <a:latin typeface="FiraGO SemiBold"/>
              </a:rPr>
              <a:t>störf</a:t>
            </a:r>
            <a:r>
              <a:rPr lang="en-GB">
                <a:latin typeface="FiraGO SemiBold"/>
              </a:rPr>
              <a:t> </a:t>
            </a:r>
            <a:r>
              <a:rPr lang="en-GB" err="1">
                <a:latin typeface="FiraGO SemiBold"/>
              </a:rPr>
              <a:t>eru</a:t>
            </a:r>
            <a:r>
              <a:rPr lang="en-GB">
                <a:latin typeface="FiraGO SemiBold"/>
              </a:rPr>
              <a:t> </a:t>
            </a:r>
            <a:r>
              <a:rPr lang="en-GB" err="1">
                <a:latin typeface="FiraGO SemiBold"/>
              </a:rPr>
              <a:t>að</a:t>
            </a:r>
            <a:r>
              <a:rPr lang="en-GB">
                <a:latin typeface="FiraGO SemiBold"/>
              </a:rPr>
              <a:t> </a:t>
            </a:r>
            <a:r>
              <a:rPr lang="en-GB" err="1">
                <a:latin typeface="FiraGO SemiBold"/>
              </a:rPr>
              <a:t>ræða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513CF-7496-4523-9E26-2FC1F0E0355C}"/>
              </a:ext>
            </a:extLst>
          </p:cNvPr>
          <p:cNvSpPr/>
          <p:nvPr/>
        </p:nvSpPr>
        <p:spPr>
          <a:xfrm>
            <a:off x="1325880" y="3750128"/>
            <a:ext cx="9212579" cy="2763214"/>
          </a:xfrm>
          <a:prstGeom prst="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0"/>
              </a:spcBef>
            </a:pPr>
            <a:r>
              <a:rPr lang="is-IS" sz="2400">
                <a:latin typeface="FiraGO SemiBold" panose="020B0503050000020004"/>
                <a:cs typeface="Arial" panose="020B0604020202020204" pitchFamily="34" charset="0"/>
              </a:rPr>
              <a:t>Vilji stýrihóps er að vaktahvati teljist sem einn þegar um tvískipt störf í vaktavinnu er að ræða, skv. skilgreiningu, á sama vinnustað. </a:t>
            </a:r>
            <a:br>
              <a:rPr lang="is-IS" sz="2400">
                <a:latin typeface="FiraGO SemiBold" panose="020B0503050000020004"/>
                <a:cs typeface="Arial" panose="020B0604020202020204" pitchFamily="34" charset="0"/>
              </a:rPr>
            </a:br>
            <a:endParaRPr lang="is-IS" sz="2400">
              <a:latin typeface="FiraGO SemiBold" panose="020B0503050000020004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is-IS" sz="2400">
                <a:latin typeface="FiraGO SemiBold" panose="020B0503050000020004"/>
                <a:cs typeface="Arial" panose="020B0604020202020204" pitchFamily="34" charset="0"/>
              </a:rPr>
              <a:t>Horfa þarf til tæknilegrar útfærslu áður en ákvörðun verður endanlega tekin í stýrihópi.</a:t>
            </a:r>
            <a:endParaRPr lang="en-US" sz="2400">
              <a:solidFill>
                <a:srgbClr val="000000"/>
              </a:solidFill>
              <a:latin typeface="FiraGO SemiBold" panose="020B0503050000020004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A1DC7-0A0D-47D9-B31F-9E2003C7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5" y="229845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4844B-240D-4D29-B8D4-F9AE66DC70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5879" y="2336459"/>
            <a:ext cx="10390005" cy="1304019"/>
          </a:xfrm>
        </p:spPr>
        <p:txBody>
          <a:bodyPr/>
          <a:lstStyle/>
          <a:p>
            <a:r>
              <a:rPr lang="is-IS"/>
              <a:t>Leiðbeiningar fyrir hópa sem lækka í launum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884E0-5984-4A84-877B-AADCE7B46408}"/>
              </a:ext>
            </a:extLst>
          </p:cNvPr>
          <p:cNvSpPr/>
          <p:nvPr/>
        </p:nvSpPr>
        <p:spPr>
          <a:xfrm>
            <a:off x="1280160" y="3704408"/>
            <a:ext cx="9212579" cy="2475411"/>
          </a:xfrm>
          <a:prstGeom prst="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is-IS" sz="2400">
                <a:latin typeface="FiraGO SemiBold" panose="020B0503050000020004"/>
                <a:cs typeface="Arial" panose="020B0604020202020204" pitchFamily="34" charset="0"/>
              </a:rPr>
              <a:t>Breytur og upplýsingar sem kallað verður eftir eru staðlaðar.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is-IS" sz="2400">
                <a:latin typeface="FiraGO SemiBold" panose="020B0503050000020004"/>
                <a:cs typeface="Arial" panose="020B0604020202020204" pitchFamily="34" charset="0"/>
              </a:rPr>
              <a:t>Ráðleggingar taka mið af ástæðu lækkunar hóps hverju sinni. </a:t>
            </a:r>
            <a:endParaRPr lang="en-US" sz="2400">
              <a:solidFill>
                <a:srgbClr val="000000"/>
              </a:solidFill>
              <a:latin typeface="FiraGO SemiBold" panose="020B0503050000020004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58354-D7F6-442D-A6C3-8308BD771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9" y="187642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AD2A4987-3932-45A9-8CD4-B2C76BDFEF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2530" y="480060"/>
            <a:ext cx="9901547" cy="789927"/>
          </a:xfrm>
        </p:spPr>
        <p:txBody>
          <a:bodyPr/>
          <a:lstStyle/>
          <a:p>
            <a:r>
              <a:rPr lang="is-IS">
                <a:solidFill>
                  <a:schemeClr val="tx1"/>
                </a:solidFill>
              </a:rPr>
              <a:t>Hvenær telst hópur lækka í launum? 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B996859E-2C62-4FAD-9EE1-9A5ED7B0D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530" y="1148953"/>
            <a:ext cx="8505330" cy="1198576"/>
          </a:xfrm>
        </p:spPr>
        <p:txBody>
          <a:bodyPr lIns="91440" tIns="45720" rIns="91440" bIns="45720" anchor="t"/>
          <a:lstStyle/>
          <a:p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Hópur starfsfólks telst lækka í launum ef vinnutímabreytingarnar einar og sér leiða af sér launalækkun þegar 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neðangreindra</a:t>
            </a: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 sjónarmiða hefur verið gætt. Í slíkum tilfellum skal stýrihópur fjalla um málið og finna lausn.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 Umbótasamtal verður að hafa átt sér stað.</a:t>
            </a:r>
            <a:endParaRPr lang="is-IS" sz="180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endParaRPr lang="is-IS"/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F9A26E13-5BAD-4B26-B8C3-4CB98C6DD35E}"/>
              </a:ext>
            </a:extLst>
          </p:cNvPr>
          <p:cNvSpPr txBox="1">
            <a:spLocks/>
          </p:cNvSpPr>
          <p:nvPr/>
        </p:nvSpPr>
        <p:spPr>
          <a:xfrm>
            <a:off x="1042530" y="2556226"/>
            <a:ext cx="7682547" cy="3908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Horft er til hópa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Hópurinn vinnur vaktavinnu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Farið er eftir forgangsröðun hagsmuna og jafnræði í starfsmannahópnum er tryggt eins og kostur er.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 </a:t>
            </a: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 Fyrst skal huga að þörfum starfseminnar, því næst gæta jafnræðis innan starfsmannahópsins og að lokum horfa til óska einstakra starfsmanna sé þess kostur.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  </a:t>
            </a:r>
            <a:endParaRPr lang="is-I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Starfsemi =&gt; 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Jafnræði</a:t>
            </a: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 í starfsmannahópnum =&gt; 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Einstaklingur</a:t>
            </a:r>
            <a:endParaRPr lang="is-IS" sz="180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s-IS" sz="1800">
                <a:effectLst/>
                <a:latin typeface="Calibri"/>
                <a:ea typeface="Calibri" panose="020F0502020204030204" pitchFamily="34" charset="0"/>
                <a:cs typeface="Arial"/>
              </a:rPr>
              <a:t>Starfsfólki í hlutastarfi hafi verið boðin og þeir þegið að hækka við sig starfshlutfall sem nemur styttingunni og vegna vægis vinnuskyldustunda.</a:t>
            </a:r>
            <a:r>
              <a:rPr lang="is-IS" sz="1800"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lang="is-IS" sz="1800">
              <a:latin typeface="Calibri"/>
              <a:cs typeface="Arial"/>
            </a:endParaRPr>
          </a:p>
        </p:txBody>
      </p:sp>
      <p:pic>
        <p:nvPicPr>
          <p:cNvPr id="10" name="Mynd 9">
            <a:extLst>
              <a:ext uri="{FF2B5EF4-FFF2-40B4-BE49-F238E27FC236}">
                <a16:creationId xmlns:a16="http://schemas.microsoft.com/office/drawing/2014/main" id="{2DE7F663-37D5-4BF9-AEDD-EA83347D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56" y="649643"/>
            <a:ext cx="2368303" cy="2369440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7A49B03-B4CA-4650-87B5-2C2B8A2A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680" y="3106988"/>
            <a:ext cx="2649139" cy="34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26120-9EA2-4E7B-A724-EE73E7574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595" y="3084134"/>
            <a:ext cx="10923405" cy="1304019"/>
          </a:xfrm>
        </p:spPr>
        <p:txBody>
          <a:bodyPr/>
          <a:lstStyle/>
          <a:p>
            <a:r>
              <a:rPr lang="is-IS"/>
              <a:t>Leiðbeiningar vegna </a:t>
            </a:r>
          </a:p>
          <a:p>
            <a:r>
              <a:rPr lang="is-IS"/>
              <a:t>Gullinbrúar með kostnaðarmati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3A9FA-0231-4842-8E52-28B36247A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4" y="194676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2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99CD0-824A-4828-8CA3-FAF00971F8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8498" y="466723"/>
            <a:ext cx="11065650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Leiðbeiningar vegna Gullinbrúar með kostnaðarmati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6BE9B-E3CB-4973-8B21-FBD138A2A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6" y="1354781"/>
            <a:ext cx="5322474" cy="5175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0FC977-1837-4CD4-BC0C-90923D86B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119" y="1434464"/>
            <a:ext cx="4886291" cy="3140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06D6C7-7E57-4685-878F-F0F85917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855" y="3980964"/>
            <a:ext cx="1928827" cy="2747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2C84C5-82EE-42B6-90D6-FFC02DCF7293}"/>
              </a:ext>
            </a:extLst>
          </p:cNvPr>
          <p:cNvSpPr txBox="1"/>
          <p:nvPr/>
        </p:nvSpPr>
        <p:spPr>
          <a:xfrm>
            <a:off x="7284258" y="5560696"/>
            <a:ext cx="40390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000">
                <a:solidFill>
                  <a:srgbClr val="032742"/>
                </a:solidFill>
              </a:rPr>
              <a:t>https://betrivinnutimi.is/vaktavinna/verkfaeri-stjornenda/</a:t>
            </a:r>
          </a:p>
        </p:txBody>
      </p:sp>
    </p:spTree>
    <p:extLst>
      <p:ext uri="{BB962C8B-B14F-4D97-AF65-F5344CB8AC3E}">
        <p14:creationId xmlns:p14="http://schemas.microsoft.com/office/powerpoint/2010/main" val="305750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DF0975-35EC-48B1-94C1-D282391B0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0610" y="544850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Hverjir eiga að vera í skjalinu?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6282E-B05C-4A43-80CA-ECE0B62A4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0610" y="1393159"/>
            <a:ext cx="5354930" cy="23224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/>
              <a:t>Vaktavinnufólk skv. skilgreiningu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/>
              <a:t>Tímavinnufólk sem vinnur reglubundið og ætlar að fara í fast starfshlutfall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/>
              <a:t>Einn hópur með svipaða/sömu hæfni eða er í sömu starfafjölskyldu</a:t>
            </a:r>
          </a:p>
        </p:txBody>
      </p:sp>
      <p:pic>
        <p:nvPicPr>
          <p:cNvPr id="7" name="Picture 6" descr="A group of people standing on a stage&#10;&#10;Description automatically generated with medium confidence">
            <a:extLst>
              <a:ext uri="{FF2B5EF4-FFF2-40B4-BE49-F238E27FC236}">
                <a16:creationId xmlns:a16="http://schemas.microsoft.com/office/drawing/2014/main" id="{9D48E567-06F1-4D73-8BD5-AF14307A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985" y="2035841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3305C-7277-464B-9EC2-5C51790E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174" y="1393159"/>
            <a:ext cx="5167370" cy="3501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046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People Man Person Balance Stock Illustration 174431831">
            <a:extLst>
              <a:ext uri="{FF2B5EF4-FFF2-40B4-BE49-F238E27FC236}">
                <a16:creationId xmlns:a16="http://schemas.microsoft.com/office/drawing/2014/main" id="{B3FE6FC8-525A-4384-B4E6-6474F9735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r="12744" b="13429"/>
          <a:stretch/>
        </p:blipFill>
        <p:spPr bwMode="auto">
          <a:xfrm>
            <a:off x="3352799" y="454688"/>
            <a:ext cx="5486401" cy="53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69EA2-4E46-4BDC-A91F-528420687A07}"/>
              </a:ext>
            </a:extLst>
          </p:cNvPr>
          <p:cNvSpPr txBox="1">
            <a:spLocks/>
          </p:cNvSpPr>
          <p:nvPr/>
        </p:nvSpPr>
        <p:spPr>
          <a:xfrm>
            <a:off x="326120" y="1336055"/>
            <a:ext cx="3146031" cy="388809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s-IS" sz="2000" b="1"/>
              <a:t>Mannaðar </a:t>
            </a:r>
            <a:r>
              <a:rPr lang="is-IS" sz="2000" b="1" err="1"/>
              <a:t>fjarvistir</a:t>
            </a:r>
            <a:r>
              <a:rPr lang="is-IS" sz="2000" b="1"/>
              <a:t>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/>
              <a:t>Orlof – Almennt 0-1,5%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/>
              <a:t>Veikindi – Tekur mið af mönnuðum veikindum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/>
              <a:t>Bakvaktafrí – Frí sem þarf að manna fyrir.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/>
              <a:t>Námsleyfi – Almennt ekki meira en 1-1,5%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/>
              <a:t>Aðrar </a:t>
            </a:r>
            <a:r>
              <a:rPr lang="is-IS" err="1"/>
              <a:t>fjarvistir</a:t>
            </a:r>
            <a:r>
              <a:rPr lang="is-IS"/>
              <a:t> – Frí sem ákv. starfshópar fá og eru öllu jafna á sólarlagi</a:t>
            </a:r>
          </a:p>
          <a:p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A3372-1261-4555-8657-0799FEC4C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0474" y="1336054"/>
            <a:ext cx="3631809" cy="4072974"/>
          </a:xfrm>
          <a:solidFill>
            <a:schemeClr val="bg2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is-IS" sz="2000" b="1"/>
              <a:t>Unnin breytileg yfirvinna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/>
              <a:t>Viðvera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/>
              <a:t>Yfirvinna sem tímavinnumenn vinna áfram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/>
              <a:t>Huga að ,,fastri yfirvinnu“ sem er í reynd breytileg yfirvinna</a:t>
            </a:r>
          </a:p>
          <a:p>
            <a:pPr>
              <a:spcBef>
                <a:spcPts val="0"/>
              </a:spcBef>
            </a:pPr>
            <a:r>
              <a:rPr lang="is-IS" sz="1800" b="1"/>
              <a:t>Aukatímar vegna breytinga á vöktum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/>
              <a:t>Mikilvæg breyta að setja inn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/>
              <a:t>Breytir um form og virði                 – verður breytingagjald </a:t>
            </a:r>
          </a:p>
          <a:p>
            <a:pPr>
              <a:spcBef>
                <a:spcPts val="0"/>
              </a:spcBef>
            </a:pPr>
            <a:r>
              <a:rPr lang="is-IS" sz="1800" b="1"/>
              <a:t>Aðrir aukatímar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/>
              <a:t>Öllu jafna ekki viðvera á bakvið</a:t>
            </a:r>
            <a:endParaRPr lang="is-IS" sz="14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1ACA90-D2B8-45DA-9882-841896F33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5" y="454688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Stillingar og forsendur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67033-FD6E-497A-9080-B46E2C9E58BC}"/>
              </a:ext>
            </a:extLst>
          </p:cNvPr>
          <p:cNvSpPr txBox="1"/>
          <p:nvPr/>
        </p:nvSpPr>
        <p:spPr>
          <a:xfrm>
            <a:off x="3047999" y="6014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1800" i="1"/>
              <a:t>EKKI taka </a:t>
            </a:r>
            <a:r>
              <a:rPr lang="is-IS" sz="1800" i="1" err="1"/>
              <a:t>tilllit</a:t>
            </a:r>
            <a:r>
              <a:rPr lang="is-IS" sz="1800" i="1"/>
              <a:t> til helgidagafrís þar sem jöfnun vinnuskila koma í staðinn og sá kostnaður verður óbreyttur </a:t>
            </a:r>
          </a:p>
        </p:txBody>
      </p:sp>
    </p:spTree>
    <p:extLst>
      <p:ext uri="{BB962C8B-B14F-4D97-AF65-F5344CB8AC3E}">
        <p14:creationId xmlns:p14="http://schemas.microsoft.com/office/powerpoint/2010/main" val="422916935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9" ma:contentTypeDescription="Create a new document." ma:contentTypeScope="" ma:versionID="1845670ecbd6f9ac8626a7849ba12b2f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f98bcc93e06959568d4a339ee561b87b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860351-1DE2-41D5-AA16-62943ABFC54A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CA608B-E80A-4D4E-BF51-873421C4BCE3}">
  <ds:schemaRefs>
    <ds:schemaRef ds:uri="3a3e3c52-78ac-497f-93ea-854a23b373ee"/>
    <ds:schemaRef ds:uri="a2136bab-dc0a-4432-b245-68a2157902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0</TotalTime>
  <Words>850</Words>
  <Application>Microsoft Office PowerPoint</Application>
  <PresentationFormat>Widescreen</PresentationFormat>
  <Paragraphs>131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FiraGO Book</vt:lpstr>
      <vt:lpstr>FiraGO SemiBold</vt:lpstr>
      <vt:lpstr>Symbol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 - SATTI</cp:lastModifiedBy>
  <cp:revision>2</cp:revision>
  <dcterms:created xsi:type="dcterms:W3CDTF">2020-10-30T12:19:32Z</dcterms:created>
  <dcterms:modified xsi:type="dcterms:W3CDTF">2021-02-03T15:08:50Z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