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34"/>
  </p:notesMasterIdLst>
  <p:sldIdLst>
    <p:sldId id="257" r:id="rId8"/>
    <p:sldId id="835" r:id="rId9"/>
    <p:sldId id="890" r:id="rId10"/>
    <p:sldId id="880" r:id="rId11"/>
    <p:sldId id="879" r:id="rId12"/>
    <p:sldId id="892" r:id="rId13"/>
    <p:sldId id="893" r:id="rId14"/>
    <p:sldId id="886" r:id="rId15"/>
    <p:sldId id="864" r:id="rId16"/>
    <p:sldId id="867" r:id="rId17"/>
    <p:sldId id="894" r:id="rId18"/>
    <p:sldId id="895" r:id="rId19"/>
    <p:sldId id="896" r:id="rId20"/>
    <p:sldId id="897" r:id="rId21"/>
    <p:sldId id="898" r:id="rId22"/>
    <p:sldId id="286" r:id="rId23"/>
    <p:sldId id="837" r:id="rId24"/>
    <p:sldId id="856" r:id="rId25"/>
    <p:sldId id="872" r:id="rId26"/>
    <p:sldId id="875" r:id="rId27"/>
    <p:sldId id="873" r:id="rId28"/>
    <p:sldId id="874" r:id="rId29"/>
    <p:sldId id="389" r:id="rId30"/>
    <p:sldId id="821" r:id="rId31"/>
    <p:sldId id="818" r:id="rId32"/>
    <p:sldId id="871" r:id="rId33"/>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ís Magnúsdóttir" initials="AM" lastIdx="3" clrIdx="0">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2"/>
    <a:srgbClr val="85ABCD"/>
    <a:srgbClr val="CBE4CE"/>
    <a:srgbClr val="09501E"/>
    <a:srgbClr val="60986E"/>
    <a:srgbClr val="09361E"/>
    <a:srgbClr val="092E1E"/>
    <a:srgbClr val="09321E"/>
    <a:srgbClr val="E4F8E7"/>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3" y="3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userId="418bbdc2-a87c-4c4b-863d-86eeefff96ea" providerId="ADAL" clId="{B3352E1B-1839-48D1-A992-63173DB7C19F}"/>
    <pc:docChg chg="modSld">
      <pc:chgData name="Bára Hildur Jóhannsdóttir" userId="418bbdc2-a87c-4c4b-863d-86eeefff96ea" providerId="ADAL" clId="{B3352E1B-1839-48D1-A992-63173DB7C19F}" dt="2021-01-26T22:46:11.393" v="6" actId="1076"/>
      <pc:docMkLst>
        <pc:docMk/>
      </pc:docMkLst>
      <pc:sldChg chg="modSp mod">
        <pc:chgData name="Bára Hildur Jóhannsdóttir" userId="418bbdc2-a87c-4c4b-863d-86eeefff96ea" providerId="ADAL" clId="{B3352E1B-1839-48D1-A992-63173DB7C19F}" dt="2021-01-26T22:46:11.393" v="6" actId="1076"/>
        <pc:sldMkLst>
          <pc:docMk/>
          <pc:sldMk cId="17529935" sldId="893"/>
        </pc:sldMkLst>
        <pc:spChg chg="mod">
          <ac:chgData name="Bára Hildur Jóhannsdóttir" userId="418bbdc2-a87c-4c4b-863d-86eeefff96ea" providerId="ADAL" clId="{B3352E1B-1839-48D1-A992-63173DB7C19F}" dt="2021-01-26T22:46:11.393" v="6" actId="1076"/>
          <ac:spMkLst>
            <pc:docMk/>
            <pc:sldMk cId="17529935" sldId="893"/>
            <ac:spMk id="8" creationId="{A710DC96-F5A7-4364-AA51-DAB26AC5A50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57DD5-E622-48FD-ACDA-FC2659BEDBB4}" type="doc">
      <dgm:prSet loTypeId="urn:microsoft.com/office/officeart/2011/layout/CircleProcess" loCatId="process" qsTypeId="urn:microsoft.com/office/officeart/2005/8/quickstyle/simple3" qsCatId="simple" csTypeId="urn:microsoft.com/office/officeart/2005/8/colors/accent1_4" csCatId="accent1" phldr="1"/>
      <dgm:spPr/>
      <dgm:t>
        <a:bodyPr/>
        <a:lstStyle/>
        <a:p>
          <a:endParaRPr lang="is-IS"/>
        </a:p>
      </dgm:t>
    </dgm:pt>
    <dgm:pt modelId="{7B6C8575-98B0-4825-8AF3-A1E8090C16AB}">
      <dgm:prSet phldrT="[Texti]"/>
      <dgm:spPr/>
      <dgm:t>
        <a:bodyPr/>
        <a:lstStyle/>
        <a:p>
          <a:r>
            <a:rPr lang="is-IS" b="1"/>
            <a:t>15. Janúar</a:t>
          </a:r>
        </a:p>
      </dgm:t>
    </dgm:pt>
    <dgm:pt modelId="{AC7C3059-4C41-4BB0-8055-7AC43032D823}" type="parTrans" cxnId="{EBA36F5B-5D0E-49E1-ABDB-7C566BDDE746}">
      <dgm:prSet/>
      <dgm:spPr/>
      <dgm:t>
        <a:bodyPr/>
        <a:lstStyle/>
        <a:p>
          <a:endParaRPr lang="is-IS"/>
        </a:p>
      </dgm:t>
    </dgm:pt>
    <dgm:pt modelId="{7B1228C7-0E18-4ED1-9605-895EB603F080}" type="sibTrans" cxnId="{EBA36F5B-5D0E-49E1-ABDB-7C566BDDE746}">
      <dgm:prSet/>
      <dgm:spPr/>
      <dgm:t>
        <a:bodyPr/>
        <a:lstStyle/>
        <a:p>
          <a:endParaRPr lang="is-IS"/>
        </a:p>
      </dgm:t>
    </dgm:pt>
    <dgm:pt modelId="{8753FD4C-A92E-4F5A-9568-6F873929D849}">
      <dgm:prSet phldrT="[Texti]"/>
      <dgm:spPr/>
      <dgm:t>
        <a:bodyPr/>
        <a:lstStyle/>
        <a:p>
          <a:r>
            <a:rPr lang="is-IS" b="1"/>
            <a:t>1. Febrúar </a:t>
          </a:r>
        </a:p>
      </dgm:t>
    </dgm:pt>
    <dgm:pt modelId="{5DADD25C-E973-4BC4-9475-A5FEE373F100}" type="parTrans" cxnId="{04AF4FAC-75F8-496A-85EE-CD4EC6FCE912}">
      <dgm:prSet/>
      <dgm:spPr/>
      <dgm:t>
        <a:bodyPr/>
        <a:lstStyle/>
        <a:p>
          <a:endParaRPr lang="is-IS"/>
        </a:p>
      </dgm:t>
    </dgm:pt>
    <dgm:pt modelId="{6D805688-F006-4D37-B27F-97DED90AE2C5}" type="sibTrans" cxnId="{04AF4FAC-75F8-496A-85EE-CD4EC6FCE912}">
      <dgm:prSet/>
      <dgm:spPr/>
      <dgm:t>
        <a:bodyPr/>
        <a:lstStyle/>
        <a:p>
          <a:endParaRPr lang="is-IS"/>
        </a:p>
      </dgm:t>
    </dgm:pt>
    <dgm:pt modelId="{75496AC2-B782-4997-ABD0-EFE0957F9A2D}">
      <dgm:prSet phldrT="[Texti]"/>
      <dgm:spPr/>
      <dgm:t>
        <a:bodyPr/>
        <a:lstStyle/>
        <a:p>
          <a:r>
            <a:rPr lang="is-IS" b="1"/>
            <a:t>15. Mars</a:t>
          </a:r>
        </a:p>
      </dgm:t>
    </dgm:pt>
    <dgm:pt modelId="{F53296D2-E674-468B-ACE7-E0A1A2EB2C62}" type="parTrans" cxnId="{9EA31741-9EFB-4C45-A633-A0D84826E9A5}">
      <dgm:prSet/>
      <dgm:spPr/>
      <dgm:t>
        <a:bodyPr/>
        <a:lstStyle/>
        <a:p>
          <a:endParaRPr lang="is-IS"/>
        </a:p>
      </dgm:t>
    </dgm:pt>
    <dgm:pt modelId="{F056F355-F4ED-47B2-9742-D8E42854CC93}" type="sibTrans" cxnId="{9EA31741-9EFB-4C45-A633-A0D84826E9A5}">
      <dgm:prSet/>
      <dgm:spPr/>
      <dgm:t>
        <a:bodyPr/>
        <a:lstStyle/>
        <a:p>
          <a:endParaRPr lang="is-IS"/>
        </a:p>
      </dgm:t>
    </dgm:pt>
    <dgm:pt modelId="{93B7916F-C270-43B4-AF91-AE8ED36BAD10}">
      <dgm:prSet phldrT="[Texti]"/>
      <dgm:spPr/>
      <dgm:t>
        <a:bodyPr/>
        <a:lstStyle/>
        <a:p>
          <a:r>
            <a:rPr lang="is-IS" b="1"/>
            <a:t>2.   Apríl </a:t>
          </a:r>
        </a:p>
      </dgm:t>
    </dgm:pt>
    <dgm:pt modelId="{25FE96FC-0BAF-4E68-8482-C83C64C686D5}" type="parTrans" cxnId="{D8FE1B8D-93C8-40C8-9115-83054FC43CC1}">
      <dgm:prSet/>
      <dgm:spPr/>
      <dgm:t>
        <a:bodyPr/>
        <a:lstStyle/>
        <a:p>
          <a:endParaRPr lang="is-IS"/>
        </a:p>
      </dgm:t>
    </dgm:pt>
    <dgm:pt modelId="{DA4388EC-2D90-4061-9564-785325D7CD00}" type="sibTrans" cxnId="{D8FE1B8D-93C8-40C8-9115-83054FC43CC1}">
      <dgm:prSet/>
      <dgm:spPr/>
      <dgm:t>
        <a:bodyPr/>
        <a:lstStyle/>
        <a:p>
          <a:endParaRPr lang="is-IS"/>
        </a:p>
      </dgm:t>
    </dgm:pt>
    <dgm:pt modelId="{57132380-C054-42D7-99C7-EDEE9D86FD92}">
      <dgm:prSet phldrT="[Texti]"/>
      <dgm:spPr/>
      <dgm:t>
        <a:bodyPr/>
        <a:lstStyle/>
        <a:p>
          <a:r>
            <a:rPr lang="is-IS" b="1"/>
            <a:t>1.     Maí </a:t>
          </a:r>
        </a:p>
      </dgm:t>
    </dgm:pt>
    <dgm:pt modelId="{CFE60CD9-28FB-4728-9601-EAF35C8313DC}" type="parTrans" cxnId="{143A950A-75D7-405F-903C-C3B70443BF72}">
      <dgm:prSet/>
      <dgm:spPr/>
      <dgm:t>
        <a:bodyPr/>
        <a:lstStyle/>
        <a:p>
          <a:endParaRPr lang="is-IS"/>
        </a:p>
      </dgm:t>
    </dgm:pt>
    <dgm:pt modelId="{8B2B5FA1-AE26-4CF8-8A28-DB85E3B74857}" type="sibTrans" cxnId="{143A950A-75D7-405F-903C-C3B70443BF72}">
      <dgm:prSet/>
      <dgm:spPr/>
      <dgm:t>
        <a:bodyPr/>
        <a:lstStyle/>
        <a:p>
          <a:endParaRPr lang="is-IS"/>
        </a:p>
      </dgm:t>
    </dgm:pt>
    <dgm:pt modelId="{8F201079-6EBF-4BE6-970A-8AB27983B44F}" type="pres">
      <dgm:prSet presAssocID="{C6757DD5-E622-48FD-ACDA-FC2659BEDBB4}" presName="Name0" presStyleCnt="0">
        <dgm:presLayoutVars>
          <dgm:chMax val="11"/>
          <dgm:chPref val="11"/>
          <dgm:dir/>
          <dgm:resizeHandles/>
        </dgm:presLayoutVars>
      </dgm:prSet>
      <dgm:spPr/>
    </dgm:pt>
    <dgm:pt modelId="{A6D4CE6E-602D-4438-A5E1-B94D3C8A5B6A}" type="pres">
      <dgm:prSet presAssocID="{57132380-C054-42D7-99C7-EDEE9D86FD92}" presName="Accent5" presStyleCnt="0"/>
      <dgm:spPr/>
    </dgm:pt>
    <dgm:pt modelId="{698C9443-D6CE-405B-8986-C8662DB907A6}" type="pres">
      <dgm:prSet presAssocID="{57132380-C054-42D7-99C7-EDEE9D86FD92}" presName="Accent" presStyleLbl="node1" presStyleIdx="0" presStyleCnt="5"/>
      <dgm:spPr/>
    </dgm:pt>
    <dgm:pt modelId="{8D494C7F-865B-42D1-9D13-7F9EF59061CA}" type="pres">
      <dgm:prSet presAssocID="{57132380-C054-42D7-99C7-EDEE9D86FD92}" presName="ParentBackground5" presStyleCnt="0"/>
      <dgm:spPr/>
    </dgm:pt>
    <dgm:pt modelId="{3490B20D-A6A6-4640-A408-144E3C2996AC}" type="pres">
      <dgm:prSet presAssocID="{57132380-C054-42D7-99C7-EDEE9D86FD92}" presName="ParentBackground" presStyleLbl="fgAcc1" presStyleIdx="0" presStyleCnt="5"/>
      <dgm:spPr/>
    </dgm:pt>
    <dgm:pt modelId="{24E765F7-183A-4194-89C8-36194D835B36}" type="pres">
      <dgm:prSet presAssocID="{57132380-C054-42D7-99C7-EDEE9D86FD92}" presName="Parent5" presStyleLbl="revTx" presStyleIdx="0" presStyleCnt="0">
        <dgm:presLayoutVars>
          <dgm:chMax val="1"/>
          <dgm:chPref val="1"/>
          <dgm:bulletEnabled val="1"/>
        </dgm:presLayoutVars>
      </dgm:prSet>
      <dgm:spPr/>
    </dgm:pt>
    <dgm:pt modelId="{DF70F028-FA94-4542-9191-C8FC2FD0D8ED}" type="pres">
      <dgm:prSet presAssocID="{93B7916F-C270-43B4-AF91-AE8ED36BAD10}" presName="Accent4" presStyleCnt="0"/>
      <dgm:spPr/>
    </dgm:pt>
    <dgm:pt modelId="{9CCD2B3B-780B-4E18-9F77-312B3BFA7EA5}" type="pres">
      <dgm:prSet presAssocID="{93B7916F-C270-43B4-AF91-AE8ED36BAD10}" presName="Accent" presStyleLbl="node1" presStyleIdx="1" presStyleCnt="5"/>
      <dgm:spPr/>
    </dgm:pt>
    <dgm:pt modelId="{E617E033-AC33-467E-B8C3-D9C7D67ADD83}" type="pres">
      <dgm:prSet presAssocID="{93B7916F-C270-43B4-AF91-AE8ED36BAD10}" presName="ParentBackground4" presStyleCnt="0"/>
      <dgm:spPr/>
    </dgm:pt>
    <dgm:pt modelId="{AAAF9B48-CA0F-473B-8130-72F15B422487}" type="pres">
      <dgm:prSet presAssocID="{93B7916F-C270-43B4-AF91-AE8ED36BAD10}" presName="ParentBackground" presStyleLbl="fgAcc1" presStyleIdx="1" presStyleCnt="5"/>
      <dgm:spPr/>
    </dgm:pt>
    <dgm:pt modelId="{FA661225-65D0-4ECA-94F4-C60DA3C595D9}" type="pres">
      <dgm:prSet presAssocID="{93B7916F-C270-43B4-AF91-AE8ED36BAD10}" presName="Parent4" presStyleLbl="revTx" presStyleIdx="0" presStyleCnt="0">
        <dgm:presLayoutVars>
          <dgm:chMax val="1"/>
          <dgm:chPref val="1"/>
          <dgm:bulletEnabled val="1"/>
        </dgm:presLayoutVars>
      </dgm:prSet>
      <dgm:spPr/>
    </dgm:pt>
    <dgm:pt modelId="{603F4F69-ADD7-4EAF-AA97-182F0E1D0652}" type="pres">
      <dgm:prSet presAssocID="{75496AC2-B782-4997-ABD0-EFE0957F9A2D}" presName="Accent3" presStyleCnt="0"/>
      <dgm:spPr/>
    </dgm:pt>
    <dgm:pt modelId="{BEF4AB4A-FE4F-4A5C-A52C-A6952365895B}" type="pres">
      <dgm:prSet presAssocID="{75496AC2-B782-4997-ABD0-EFE0957F9A2D}" presName="Accent" presStyleLbl="node1" presStyleIdx="2" presStyleCnt="5"/>
      <dgm:spPr/>
    </dgm:pt>
    <dgm:pt modelId="{575A7A26-1BDB-462B-A43E-659C86DE4CE2}" type="pres">
      <dgm:prSet presAssocID="{75496AC2-B782-4997-ABD0-EFE0957F9A2D}" presName="ParentBackground3" presStyleCnt="0"/>
      <dgm:spPr/>
    </dgm:pt>
    <dgm:pt modelId="{5D3748D5-1F69-4AEE-AEE3-905045C1EED9}" type="pres">
      <dgm:prSet presAssocID="{75496AC2-B782-4997-ABD0-EFE0957F9A2D}" presName="ParentBackground" presStyleLbl="fgAcc1" presStyleIdx="2" presStyleCnt="5"/>
      <dgm:spPr/>
    </dgm:pt>
    <dgm:pt modelId="{03FA2E3B-FCC3-4F4F-B9AE-7A149182D629}" type="pres">
      <dgm:prSet presAssocID="{75496AC2-B782-4997-ABD0-EFE0957F9A2D}" presName="Parent3" presStyleLbl="revTx" presStyleIdx="0" presStyleCnt="0">
        <dgm:presLayoutVars>
          <dgm:chMax val="1"/>
          <dgm:chPref val="1"/>
          <dgm:bulletEnabled val="1"/>
        </dgm:presLayoutVars>
      </dgm:prSet>
      <dgm:spPr/>
    </dgm:pt>
    <dgm:pt modelId="{4654F9CA-0049-43CA-B7A9-F160C173F8E0}" type="pres">
      <dgm:prSet presAssocID="{8753FD4C-A92E-4F5A-9568-6F873929D849}" presName="Accent2" presStyleCnt="0"/>
      <dgm:spPr/>
    </dgm:pt>
    <dgm:pt modelId="{D36088E0-86BB-4198-9662-B3E6712F1D71}" type="pres">
      <dgm:prSet presAssocID="{8753FD4C-A92E-4F5A-9568-6F873929D849}" presName="Accent" presStyleLbl="node1" presStyleIdx="3" presStyleCnt="5"/>
      <dgm:spPr/>
    </dgm:pt>
    <dgm:pt modelId="{B4C46CE6-A216-43EB-A8FB-69CF9C5E14BD}" type="pres">
      <dgm:prSet presAssocID="{8753FD4C-A92E-4F5A-9568-6F873929D849}" presName="ParentBackground2" presStyleCnt="0"/>
      <dgm:spPr/>
    </dgm:pt>
    <dgm:pt modelId="{6FC3B307-C1E1-4DDD-BE39-64A60BF893CF}" type="pres">
      <dgm:prSet presAssocID="{8753FD4C-A92E-4F5A-9568-6F873929D849}" presName="ParentBackground" presStyleLbl="fgAcc1" presStyleIdx="3" presStyleCnt="5"/>
      <dgm:spPr/>
    </dgm:pt>
    <dgm:pt modelId="{68E0FC54-52B2-44CB-8212-975BF9234248}" type="pres">
      <dgm:prSet presAssocID="{8753FD4C-A92E-4F5A-9568-6F873929D849}" presName="Parent2" presStyleLbl="revTx" presStyleIdx="0" presStyleCnt="0">
        <dgm:presLayoutVars>
          <dgm:chMax val="1"/>
          <dgm:chPref val="1"/>
          <dgm:bulletEnabled val="1"/>
        </dgm:presLayoutVars>
      </dgm:prSet>
      <dgm:spPr/>
    </dgm:pt>
    <dgm:pt modelId="{2E011E9E-DC08-4B2C-BDC6-ABCCDF5C77AA}" type="pres">
      <dgm:prSet presAssocID="{7B6C8575-98B0-4825-8AF3-A1E8090C16AB}" presName="Accent1" presStyleCnt="0"/>
      <dgm:spPr/>
    </dgm:pt>
    <dgm:pt modelId="{A9BF9816-E644-46C0-A887-934188E967DE}" type="pres">
      <dgm:prSet presAssocID="{7B6C8575-98B0-4825-8AF3-A1E8090C16AB}" presName="Accent" presStyleLbl="node1" presStyleIdx="4" presStyleCnt="5" custLinFactNeighborY="0"/>
      <dgm:spPr/>
    </dgm:pt>
    <dgm:pt modelId="{5007CE64-588D-4106-9D86-C89A2DECA8DD}" type="pres">
      <dgm:prSet presAssocID="{7B6C8575-98B0-4825-8AF3-A1E8090C16AB}" presName="ParentBackground1" presStyleCnt="0"/>
      <dgm:spPr/>
    </dgm:pt>
    <dgm:pt modelId="{F32FDD93-2138-4195-A053-CC3C29AE5180}" type="pres">
      <dgm:prSet presAssocID="{7B6C8575-98B0-4825-8AF3-A1E8090C16AB}" presName="ParentBackground" presStyleLbl="fgAcc1" presStyleIdx="4" presStyleCnt="5"/>
      <dgm:spPr/>
    </dgm:pt>
    <dgm:pt modelId="{D439A42A-8DA0-413F-A947-A5BF51BD4467}" type="pres">
      <dgm:prSet presAssocID="{7B6C8575-98B0-4825-8AF3-A1E8090C16AB}" presName="Parent1" presStyleLbl="revTx" presStyleIdx="0" presStyleCnt="0">
        <dgm:presLayoutVars>
          <dgm:chMax val="1"/>
          <dgm:chPref val="1"/>
          <dgm:bulletEnabled val="1"/>
        </dgm:presLayoutVars>
      </dgm:prSet>
      <dgm:spPr/>
    </dgm:pt>
  </dgm:ptLst>
  <dgm:cxnLst>
    <dgm:cxn modelId="{143A950A-75D7-405F-903C-C3B70443BF72}" srcId="{C6757DD5-E622-48FD-ACDA-FC2659BEDBB4}" destId="{57132380-C054-42D7-99C7-EDEE9D86FD92}" srcOrd="4" destOrd="0" parTransId="{CFE60CD9-28FB-4728-9601-EAF35C8313DC}" sibTransId="{8B2B5FA1-AE26-4CF8-8A28-DB85E3B74857}"/>
    <dgm:cxn modelId="{6B7EB630-4F7B-49B3-A1E2-402B740102D3}" type="presOf" srcId="{93B7916F-C270-43B4-AF91-AE8ED36BAD10}" destId="{FA661225-65D0-4ECA-94F4-C60DA3C595D9}" srcOrd="1" destOrd="0" presId="urn:microsoft.com/office/officeart/2011/layout/CircleProcess"/>
    <dgm:cxn modelId="{D8893D39-1415-4A8A-92DB-FDA06CBB372F}" type="presOf" srcId="{7B6C8575-98B0-4825-8AF3-A1E8090C16AB}" destId="{F32FDD93-2138-4195-A053-CC3C29AE5180}" srcOrd="0" destOrd="0" presId="urn:microsoft.com/office/officeart/2011/layout/CircleProcess"/>
    <dgm:cxn modelId="{EBA36F5B-5D0E-49E1-ABDB-7C566BDDE746}" srcId="{C6757DD5-E622-48FD-ACDA-FC2659BEDBB4}" destId="{7B6C8575-98B0-4825-8AF3-A1E8090C16AB}" srcOrd="0" destOrd="0" parTransId="{AC7C3059-4C41-4BB0-8055-7AC43032D823}" sibTransId="{7B1228C7-0E18-4ED1-9605-895EB603F080}"/>
    <dgm:cxn modelId="{6BD4675C-715D-46A1-BFC9-713D6AA39977}" type="presOf" srcId="{8753FD4C-A92E-4F5A-9568-6F873929D849}" destId="{6FC3B307-C1E1-4DDD-BE39-64A60BF893CF}" srcOrd="0" destOrd="0" presId="urn:microsoft.com/office/officeart/2011/layout/CircleProcess"/>
    <dgm:cxn modelId="{9EA31741-9EFB-4C45-A633-A0D84826E9A5}" srcId="{C6757DD5-E622-48FD-ACDA-FC2659BEDBB4}" destId="{75496AC2-B782-4997-ABD0-EFE0957F9A2D}" srcOrd="2" destOrd="0" parTransId="{F53296D2-E674-468B-ACE7-E0A1A2EB2C62}" sibTransId="{F056F355-F4ED-47B2-9742-D8E42854CC93}"/>
    <dgm:cxn modelId="{2A283144-8162-4C43-B100-CBC5B9F9EE62}" type="presOf" srcId="{7B6C8575-98B0-4825-8AF3-A1E8090C16AB}" destId="{D439A42A-8DA0-413F-A947-A5BF51BD4467}" srcOrd="1" destOrd="0" presId="urn:microsoft.com/office/officeart/2011/layout/CircleProcess"/>
    <dgm:cxn modelId="{D8FE1B8D-93C8-40C8-9115-83054FC43CC1}" srcId="{C6757DD5-E622-48FD-ACDA-FC2659BEDBB4}" destId="{93B7916F-C270-43B4-AF91-AE8ED36BAD10}" srcOrd="3" destOrd="0" parTransId="{25FE96FC-0BAF-4E68-8482-C83C64C686D5}" sibTransId="{DA4388EC-2D90-4061-9564-785325D7CD00}"/>
    <dgm:cxn modelId="{0EAFCB9C-17B7-4CDC-B318-F8EDB05D927F}" type="presOf" srcId="{75496AC2-B782-4997-ABD0-EFE0957F9A2D}" destId="{03FA2E3B-FCC3-4F4F-B9AE-7A149182D629}" srcOrd="1" destOrd="0" presId="urn:microsoft.com/office/officeart/2011/layout/CircleProcess"/>
    <dgm:cxn modelId="{04AF4FAC-75F8-496A-85EE-CD4EC6FCE912}" srcId="{C6757DD5-E622-48FD-ACDA-FC2659BEDBB4}" destId="{8753FD4C-A92E-4F5A-9568-6F873929D849}" srcOrd="1" destOrd="0" parTransId="{5DADD25C-E973-4BC4-9475-A5FEE373F100}" sibTransId="{6D805688-F006-4D37-B27F-97DED90AE2C5}"/>
    <dgm:cxn modelId="{5ECA85AE-4C22-42B7-9ED4-FDF989DAC4E1}" type="presOf" srcId="{75496AC2-B782-4997-ABD0-EFE0957F9A2D}" destId="{5D3748D5-1F69-4AEE-AEE3-905045C1EED9}" srcOrd="0" destOrd="0" presId="urn:microsoft.com/office/officeart/2011/layout/CircleProcess"/>
    <dgm:cxn modelId="{4138A5D6-B322-4746-81DE-378141D47883}" type="presOf" srcId="{C6757DD5-E622-48FD-ACDA-FC2659BEDBB4}" destId="{8F201079-6EBF-4BE6-970A-8AB27983B44F}" srcOrd="0" destOrd="0" presId="urn:microsoft.com/office/officeart/2011/layout/CircleProcess"/>
    <dgm:cxn modelId="{441BD8D9-A93B-425F-9BE2-50D78CDACC39}" type="presOf" srcId="{57132380-C054-42D7-99C7-EDEE9D86FD92}" destId="{3490B20D-A6A6-4640-A408-144E3C2996AC}" srcOrd="0" destOrd="0" presId="urn:microsoft.com/office/officeart/2011/layout/CircleProcess"/>
    <dgm:cxn modelId="{D0C723DE-ABE2-484F-A9C3-5D3318981E68}" type="presOf" srcId="{93B7916F-C270-43B4-AF91-AE8ED36BAD10}" destId="{AAAF9B48-CA0F-473B-8130-72F15B422487}" srcOrd="0" destOrd="0" presId="urn:microsoft.com/office/officeart/2011/layout/CircleProcess"/>
    <dgm:cxn modelId="{DF99D6DE-8CF3-42A6-BD45-86208DC1A330}" type="presOf" srcId="{57132380-C054-42D7-99C7-EDEE9D86FD92}" destId="{24E765F7-183A-4194-89C8-36194D835B36}" srcOrd="1" destOrd="0" presId="urn:microsoft.com/office/officeart/2011/layout/CircleProcess"/>
    <dgm:cxn modelId="{24A637E7-1F44-4699-B24F-847F49B8B84B}" type="presOf" srcId="{8753FD4C-A92E-4F5A-9568-6F873929D849}" destId="{68E0FC54-52B2-44CB-8212-975BF9234248}" srcOrd="1" destOrd="0" presId="urn:microsoft.com/office/officeart/2011/layout/CircleProcess"/>
    <dgm:cxn modelId="{B813ACAE-13ED-48DD-A07E-2FC1788C9A12}" type="presParOf" srcId="{8F201079-6EBF-4BE6-970A-8AB27983B44F}" destId="{A6D4CE6E-602D-4438-A5E1-B94D3C8A5B6A}" srcOrd="0" destOrd="0" presId="urn:microsoft.com/office/officeart/2011/layout/CircleProcess"/>
    <dgm:cxn modelId="{4C943EC3-8B8C-4333-8206-33B8AC309C05}" type="presParOf" srcId="{A6D4CE6E-602D-4438-A5E1-B94D3C8A5B6A}" destId="{698C9443-D6CE-405B-8986-C8662DB907A6}" srcOrd="0" destOrd="0" presId="urn:microsoft.com/office/officeart/2011/layout/CircleProcess"/>
    <dgm:cxn modelId="{B4240C9F-A252-48FF-8B07-91AD3BC5D6BA}" type="presParOf" srcId="{8F201079-6EBF-4BE6-970A-8AB27983B44F}" destId="{8D494C7F-865B-42D1-9D13-7F9EF59061CA}" srcOrd="1" destOrd="0" presId="urn:microsoft.com/office/officeart/2011/layout/CircleProcess"/>
    <dgm:cxn modelId="{26284A8F-98EE-4F5B-86C7-E9EF8723BC5A}" type="presParOf" srcId="{8D494C7F-865B-42D1-9D13-7F9EF59061CA}" destId="{3490B20D-A6A6-4640-A408-144E3C2996AC}" srcOrd="0" destOrd="0" presId="urn:microsoft.com/office/officeart/2011/layout/CircleProcess"/>
    <dgm:cxn modelId="{26FF0AB2-6FC8-41C4-A9BC-A10C8BAF7501}" type="presParOf" srcId="{8F201079-6EBF-4BE6-970A-8AB27983B44F}" destId="{24E765F7-183A-4194-89C8-36194D835B36}" srcOrd="2" destOrd="0" presId="urn:microsoft.com/office/officeart/2011/layout/CircleProcess"/>
    <dgm:cxn modelId="{64615539-458B-41F0-9207-0466262ABBF1}" type="presParOf" srcId="{8F201079-6EBF-4BE6-970A-8AB27983B44F}" destId="{DF70F028-FA94-4542-9191-C8FC2FD0D8ED}" srcOrd="3" destOrd="0" presId="urn:microsoft.com/office/officeart/2011/layout/CircleProcess"/>
    <dgm:cxn modelId="{46C9378E-6540-4F36-8F36-5E5F3899FF48}" type="presParOf" srcId="{DF70F028-FA94-4542-9191-C8FC2FD0D8ED}" destId="{9CCD2B3B-780B-4E18-9F77-312B3BFA7EA5}" srcOrd="0" destOrd="0" presId="urn:microsoft.com/office/officeart/2011/layout/CircleProcess"/>
    <dgm:cxn modelId="{4CB9CF33-9E71-410D-9992-9AF786DC0494}" type="presParOf" srcId="{8F201079-6EBF-4BE6-970A-8AB27983B44F}" destId="{E617E033-AC33-467E-B8C3-D9C7D67ADD83}" srcOrd="4" destOrd="0" presId="urn:microsoft.com/office/officeart/2011/layout/CircleProcess"/>
    <dgm:cxn modelId="{7F60B6E1-DFF7-4241-BCE7-AA7F6AFF0777}" type="presParOf" srcId="{E617E033-AC33-467E-B8C3-D9C7D67ADD83}" destId="{AAAF9B48-CA0F-473B-8130-72F15B422487}" srcOrd="0" destOrd="0" presId="urn:microsoft.com/office/officeart/2011/layout/CircleProcess"/>
    <dgm:cxn modelId="{D9FA0EB9-499F-4765-BC5E-C404D2F3D10E}" type="presParOf" srcId="{8F201079-6EBF-4BE6-970A-8AB27983B44F}" destId="{FA661225-65D0-4ECA-94F4-C60DA3C595D9}" srcOrd="5" destOrd="0" presId="urn:microsoft.com/office/officeart/2011/layout/CircleProcess"/>
    <dgm:cxn modelId="{F670EFC7-B403-4A96-A1F4-00367A27150A}" type="presParOf" srcId="{8F201079-6EBF-4BE6-970A-8AB27983B44F}" destId="{603F4F69-ADD7-4EAF-AA97-182F0E1D0652}" srcOrd="6" destOrd="0" presId="urn:microsoft.com/office/officeart/2011/layout/CircleProcess"/>
    <dgm:cxn modelId="{FC3A99C5-9AD4-4A5C-BB5F-478CE41FA062}" type="presParOf" srcId="{603F4F69-ADD7-4EAF-AA97-182F0E1D0652}" destId="{BEF4AB4A-FE4F-4A5C-A52C-A6952365895B}" srcOrd="0" destOrd="0" presId="urn:microsoft.com/office/officeart/2011/layout/CircleProcess"/>
    <dgm:cxn modelId="{400671E2-04E0-4E0B-B8FD-18A8BAE49E81}" type="presParOf" srcId="{8F201079-6EBF-4BE6-970A-8AB27983B44F}" destId="{575A7A26-1BDB-462B-A43E-659C86DE4CE2}" srcOrd="7" destOrd="0" presId="urn:microsoft.com/office/officeart/2011/layout/CircleProcess"/>
    <dgm:cxn modelId="{225636EE-BF53-4E8D-918E-7CE5F60A971D}" type="presParOf" srcId="{575A7A26-1BDB-462B-A43E-659C86DE4CE2}" destId="{5D3748D5-1F69-4AEE-AEE3-905045C1EED9}" srcOrd="0" destOrd="0" presId="urn:microsoft.com/office/officeart/2011/layout/CircleProcess"/>
    <dgm:cxn modelId="{5A343E99-C3F6-41AD-A761-BD49DB5A3875}" type="presParOf" srcId="{8F201079-6EBF-4BE6-970A-8AB27983B44F}" destId="{03FA2E3B-FCC3-4F4F-B9AE-7A149182D629}" srcOrd="8" destOrd="0" presId="urn:microsoft.com/office/officeart/2011/layout/CircleProcess"/>
    <dgm:cxn modelId="{42F49281-C578-49CC-A149-B1B06BF63635}" type="presParOf" srcId="{8F201079-6EBF-4BE6-970A-8AB27983B44F}" destId="{4654F9CA-0049-43CA-B7A9-F160C173F8E0}" srcOrd="9" destOrd="0" presId="urn:microsoft.com/office/officeart/2011/layout/CircleProcess"/>
    <dgm:cxn modelId="{2E29D21B-C294-4E6F-B92F-C35548DF8B8E}" type="presParOf" srcId="{4654F9CA-0049-43CA-B7A9-F160C173F8E0}" destId="{D36088E0-86BB-4198-9662-B3E6712F1D71}" srcOrd="0" destOrd="0" presId="urn:microsoft.com/office/officeart/2011/layout/CircleProcess"/>
    <dgm:cxn modelId="{E17C6D45-025B-4441-B011-C0BA1102C591}" type="presParOf" srcId="{8F201079-6EBF-4BE6-970A-8AB27983B44F}" destId="{B4C46CE6-A216-43EB-A8FB-69CF9C5E14BD}" srcOrd="10" destOrd="0" presId="urn:microsoft.com/office/officeart/2011/layout/CircleProcess"/>
    <dgm:cxn modelId="{23747464-C799-4D77-9AF0-0C315CB93EC1}" type="presParOf" srcId="{B4C46CE6-A216-43EB-A8FB-69CF9C5E14BD}" destId="{6FC3B307-C1E1-4DDD-BE39-64A60BF893CF}" srcOrd="0" destOrd="0" presId="urn:microsoft.com/office/officeart/2011/layout/CircleProcess"/>
    <dgm:cxn modelId="{69F6EBE5-1701-48E5-AA37-6C716345D7D6}" type="presParOf" srcId="{8F201079-6EBF-4BE6-970A-8AB27983B44F}" destId="{68E0FC54-52B2-44CB-8212-975BF9234248}" srcOrd="11" destOrd="0" presId="urn:microsoft.com/office/officeart/2011/layout/CircleProcess"/>
    <dgm:cxn modelId="{D42DE3B8-EEEC-4170-99C8-697C85234214}" type="presParOf" srcId="{8F201079-6EBF-4BE6-970A-8AB27983B44F}" destId="{2E011E9E-DC08-4B2C-BDC6-ABCCDF5C77AA}" srcOrd="12" destOrd="0" presId="urn:microsoft.com/office/officeart/2011/layout/CircleProcess"/>
    <dgm:cxn modelId="{44CAAC93-16AD-4872-A449-3E4075219949}" type="presParOf" srcId="{2E011E9E-DC08-4B2C-BDC6-ABCCDF5C77AA}" destId="{A9BF9816-E644-46C0-A887-934188E967DE}" srcOrd="0" destOrd="0" presId="urn:microsoft.com/office/officeart/2011/layout/CircleProcess"/>
    <dgm:cxn modelId="{75234E66-696E-4A70-A365-F7BF5AF7C927}" type="presParOf" srcId="{8F201079-6EBF-4BE6-970A-8AB27983B44F}" destId="{5007CE64-588D-4106-9D86-C89A2DECA8DD}" srcOrd="13" destOrd="0" presId="urn:microsoft.com/office/officeart/2011/layout/CircleProcess"/>
    <dgm:cxn modelId="{DFA5A5E0-D034-4015-B100-555121624EBE}" type="presParOf" srcId="{5007CE64-588D-4106-9D86-C89A2DECA8DD}" destId="{F32FDD93-2138-4195-A053-CC3C29AE5180}" srcOrd="0" destOrd="0" presId="urn:microsoft.com/office/officeart/2011/layout/CircleProcess"/>
    <dgm:cxn modelId="{866EC789-50E0-4810-88B1-4E573CE851B1}" type="presParOf" srcId="{8F201079-6EBF-4BE6-970A-8AB27983B44F}" destId="{D439A42A-8DA0-413F-A947-A5BF51BD4467}"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BE70C4-F566-4C73-ABAF-4E44BF458A45}" type="doc">
      <dgm:prSet loTypeId="urn:microsoft.com/office/officeart/2005/8/layout/venn2" loCatId="relationship" qsTypeId="urn:microsoft.com/office/officeart/2005/8/quickstyle/3d1" qsCatId="3D" csTypeId="urn:microsoft.com/office/officeart/2005/8/colors/accent1_3" csCatId="accent1" phldr="1"/>
      <dgm:spPr/>
      <dgm:t>
        <a:bodyPr/>
        <a:lstStyle/>
        <a:p>
          <a:endParaRPr lang="is-IS"/>
        </a:p>
      </dgm:t>
    </dgm:pt>
    <dgm:pt modelId="{DEDB023F-8DC3-4022-B555-3A52E5E4F083}">
      <dgm:prSet phldrT="[Texti]" custT="1"/>
      <dgm:spPr/>
      <dgm:t>
        <a:bodyPr/>
        <a:lstStyle/>
        <a:p>
          <a:r>
            <a:rPr lang="is-IS" sz="4000"/>
            <a:t>Starfsemin</a:t>
          </a:r>
        </a:p>
      </dgm:t>
    </dgm:pt>
    <dgm:pt modelId="{FB4642EC-C6E1-4D5E-9D42-D58F7EAFFABF}" type="parTrans" cxnId="{266A31FA-BDEC-4E18-8A90-CDC6CF6BD5AA}">
      <dgm:prSet/>
      <dgm:spPr/>
      <dgm:t>
        <a:bodyPr/>
        <a:lstStyle/>
        <a:p>
          <a:endParaRPr lang="is-IS"/>
        </a:p>
      </dgm:t>
    </dgm:pt>
    <dgm:pt modelId="{A72261A9-A867-4BEA-8B2C-ED60590EA054}" type="sibTrans" cxnId="{266A31FA-BDEC-4E18-8A90-CDC6CF6BD5AA}">
      <dgm:prSet/>
      <dgm:spPr/>
      <dgm:t>
        <a:bodyPr/>
        <a:lstStyle/>
        <a:p>
          <a:endParaRPr lang="is-IS"/>
        </a:p>
      </dgm:t>
    </dgm:pt>
    <dgm:pt modelId="{24E561C1-2D2E-47EF-BE62-B1A724CA693E}">
      <dgm:prSet phldrT="[Texti]" custT="1"/>
      <dgm:spPr/>
      <dgm:t>
        <a:bodyPr/>
        <a:lstStyle/>
        <a:p>
          <a:r>
            <a:rPr lang="is-IS" sz="2800"/>
            <a:t>Starfsmanna-hópurinn</a:t>
          </a:r>
        </a:p>
      </dgm:t>
    </dgm:pt>
    <dgm:pt modelId="{5FF820B2-80FA-44F4-95FA-F20F0F167E9A}" type="parTrans" cxnId="{AF9A0B6E-8A8A-417D-B47D-44A16A8F98C7}">
      <dgm:prSet/>
      <dgm:spPr/>
      <dgm:t>
        <a:bodyPr/>
        <a:lstStyle/>
        <a:p>
          <a:endParaRPr lang="is-IS"/>
        </a:p>
      </dgm:t>
    </dgm:pt>
    <dgm:pt modelId="{E00170DE-40AD-444B-A3F8-8D8CB8C38DB2}" type="sibTrans" cxnId="{AF9A0B6E-8A8A-417D-B47D-44A16A8F98C7}">
      <dgm:prSet/>
      <dgm:spPr/>
      <dgm:t>
        <a:bodyPr/>
        <a:lstStyle/>
        <a:p>
          <a:endParaRPr lang="is-IS"/>
        </a:p>
      </dgm:t>
    </dgm:pt>
    <dgm:pt modelId="{13A4A107-12C3-4CAE-87A8-6314D466CB60}">
      <dgm:prSet phldrT="[Texti]"/>
      <dgm:spPr/>
      <dgm:t>
        <a:bodyPr/>
        <a:lstStyle/>
        <a:p>
          <a:r>
            <a:rPr lang="is-IS"/>
            <a:t>Einstaklingur</a:t>
          </a:r>
        </a:p>
      </dgm:t>
    </dgm:pt>
    <dgm:pt modelId="{55BAA1A2-FCE9-445F-A5EB-77B0C6D0358E}" type="parTrans" cxnId="{C0A54288-57E8-4754-9F01-CD9CDC21EFD9}">
      <dgm:prSet/>
      <dgm:spPr/>
      <dgm:t>
        <a:bodyPr/>
        <a:lstStyle/>
        <a:p>
          <a:endParaRPr lang="is-IS"/>
        </a:p>
      </dgm:t>
    </dgm:pt>
    <dgm:pt modelId="{4F71C529-1B74-41B8-AE09-6B279D2470C7}" type="sibTrans" cxnId="{C0A54288-57E8-4754-9F01-CD9CDC21EFD9}">
      <dgm:prSet/>
      <dgm:spPr/>
      <dgm:t>
        <a:bodyPr/>
        <a:lstStyle/>
        <a:p>
          <a:endParaRPr lang="is-IS"/>
        </a:p>
      </dgm:t>
    </dgm:pt>
    <dgm:pt modelId="{6AC6DAC4-1F5E-4761-8F64-BA9FC0707B27}" type="pres">
      <dgm:prSet presAssocID="{F2BE70C4-F566-4C73-ABAF-4E44BF458A45}" presName="Name0" presStyleCnt="0">
        <dgm:presLayoutVars>
          <dgm:chMax val="7"/>
          <dgm:resizeHandles val="exact"/>
        </dgm:presLayoutVars>
      </dgm:prSet>
      <dgm:spPr/>
    </dgm:pt>
    <dgm:pt modelId="{2AB52F06-0003-482E-AB70-E2113433F55E}" type="pres">
      <dgm:prSet presAssocID="{F2BE70C4-F566-4C73-ABAF-4E44BF458A45}" presName="comp1" presStyleCnt="0"/>
      <dgm:spPr/>
    </dgm:pt>
    <dgm:pt modelId="{6DFBDF73-613D-448C-9652-B48BE22C6E11}" type="pres">
      <dgm:prSet presAssocID="{F2BE70C4-F566-4C73-ABAF-4E44BF458A45}" presName="circle1" presStyleLbl="node1" presStyleIdx="0" presStyleCnt="3" custScaleX="150000" custScaleY="98456" custLinFactNeighborX="-25453" custLinFactNeighborY="5625"/>
      <dgm:spPr/>
    </dgm:pt>
    <dgm:pt modelId="{028D689D-D62A-408C-A56E-63A7F691FDE2}" type="pres">
      <dgm:prSet presAssocID="{F2BE70C4-F566-4C73-ABAF-4E44BF458A45}" presName="c1text" presStyleLbl="node1" presStyleIdx="0" presStyleCnt="3">
        <dgm:presLayoutVars>
          <dgm:bulletEnabled val="1"/>
        </dgm:presLayoutVars>
      </dgm:prSet>
      <dgm:spPr/>
    </dgm:pt>
    <dgm:pt modelId="{0C83CEF6-9DC6-4DFF-827F-6856AFB81857}" type="pres">
      <dgm:prSet presAssocID="{F2BE70C4-F566-4C73-ABAF-4E44BF458A45}" presName="comp2" presStyleCnt="0"/>
      <dgm:spPr/>
    </dgm:pt>
    <dgm:pt modelId="{DE33BA81-0426-4742-B0EC-7C31246F465D}" type="pres">
      <dgm:prSet presAssocID="{F2BE70C4-F566-4C73-ABAF-4E44BF458A45}" presName="circle2" presStyleLbl="node1" presStyleIdx="1" presStyleCnt="3" custScaleX="125399"/>
      <dgm:spPr/>
    </dgm:pt>
    <dgm:pt modelId="{3EF7F92D-FB12-45FB-8CD4-181704BE6D47}" type="pres">
      <dgm:prSet presAssocID="{F2BE70C4-F566-4C73-ABAF-4E44BF458A45}" presName="c2text" presStyleLbl="node1" presStyleIdx="1" presStyleCnt="3">
        <dgm:presLayoutVars>
          <dgm:bulletEnabled val="1"/>
        </dgm:presLayoutVars>
      </dgm:prSet>
      <dgm:spPr/>
    </dgm:pt>
    <dgm:pt modelId="{4B28436D-02F8-43BA-8860-49FE650B0A25}" type="pres">
      <dgm:prSet presAssocID="{F2BE70C4-F566-4C73-ABAF-4E44BF458A45}" presName="comp3" presStyleCnt="0"/>
      <dgm:spPr/>
    </dgm:pt>
    <dgm:pt modelId="{E1529A7D-2BE1-49AB-AE5C-733A522397DD}" type="pres">
      <dgm:prSet presAssocID="{F2BE70C4-F566-4C73-ABAF-4E44BF458A45}" presName="circle3" presStyleLbl="node1" presStyleIdx="2" presStyleCnt="3"/>
      <dgm:spPr/>
    </dgm:pt>
    <dgm:pt modelId="{EFE2EC9C-095C-4359-B9B8-E1EA5DE12DEC}" type="pres">
      <dgm:prSet presAssocID="{F2BE70C4-F566-4C73-ABAF-4E44BF458A45}" presName="c3text" presStyleLbl="node1" presStyleIdx="2" presStyleCnt="3">
        <dgm:presLayoutVars>
          <dgm:bulletEnabled val="1"/>
        </dgm:presLayoutVars>
      </dgm:prSet>
      <dgm:spPr/>
    </dgm:pt>
  </dgm:ptLst>
  <dgm:cxnLst>
    <dgm:cxn modelId="{2900FB5B-3474-469E-ABCB-4DED273B57E4}" type="presOf" srcId="{13A4A107-12C3-4CAE-87A8-6314D466CB60}" destId="{E1529A7D-2BE1-49AB-AE5C-733A522397DD}" srcOrd="0" destOrd="0" presId="urn:microsoft.com/office/officeart/2005/8/layout/venn2"/>
    <dgm:cxn modelId="{C7500D41-BF3F-4763-A4EB-EEF6A47ADFEC}" type="presOf" srcId="{DEDB023F-8DC3-4022-B555-3A52E5E4F083}" destId="{6DFBDF73-613D-448C-9652-B48BE22C6E11}" srcOrd="0" destOrd="0" presId="urn:microsoft.com/office/officeart/2005/8/layout/venn2"/>
    <dgm:cxn modelId="{AF9A0B6E-8A8A-417D-B47D-44A16A8F98C7}" srcId="{F2BE70C4-F566-4C73-ABAF-4E44BF458A45}" destId="{24E561C1-2D2E-47EF-BE62-B1A724CA693E}" srcOrd="1" destOrd="0" parTransId="{5FF820B2-80FA-44F4-95FA-F20F0F167E9A}" sibTransId="{E00170DE-40AD-444B-A3F8-8D8CB8C38DB2}"/>
    <dgm:cxn modelId="{C0A54288-57E8-4754-9F01-CD9CDC21EFD9}" srcId="{F2BE70C4-F566-4C73-ABAF-4E44BF458A45}" destId="{13A4A107-12C3-4CAE-87A8-6314D466CB60}" srcOrd="2" destOrd="0" parTransId="{55BAA1A2-FCE9-445F-A5EB-77B0C6D0358E}" sibTransId="{4F71C529-1B74-41B8-AE09-6B279D2470C7}"/>
    <dgm:cxn modelId="{5C258090-F52B-4CF0-95C4-F098EFFCB5FF}" type="presOf" srcId="{24E561C1-2D2E-47EF-BE62-B1A724CA693E}" destId="{DE33BA81-0426-4742-B0EC-7C31246F465D}" srcOrd="0" destOrd="0" presId="urn:microsoft.com/office/officeart/2005/8/layout/venn2"/>
    <dgm:cxn modelId="{88E82497-6950-4B6F-B7B7-8CE6822CB8FB}" type="presOf" srcId="{F2BE70C4-F566-4C73-ABAF-4E44BF458A45}" destId="{6AC6DAC4-1F5E-4761-8F64-BA9FC0707B27}" srcOrd="0" destOrd="0" presId="urn:microsoft.com/office/officeart/2005/8/layout/venn2"/>
    <dgm:cxn modelId="{487EFFA5-D664-4B83-90AA-1B84D1C99E34}" type="presOf" srcId="{DEDB023F-8DC3-4022-B555-3A52E5E4F083}" destId="{028D689D-D62A-408C-A56E-63A7F691FDE2}" srcOrd="1" destOrd="0" presId="urn:microsoft.com/office/officeart/2005/8/layout/venn2"/>
    <dgm:cxn modelId="{1484DFAB-BAE4-4E97-8464-506132D86251}" type="presOf" srcId="{13A4A107-12C3-4CAE-87A8-6314D466CB60}" destId="{EFE2EC9C-095C-4359-B9B8-E1EA5DE12DEC}" srcOrd="1" destOrd="0" presId="urn:microsoft.com/office/officeart/2005/8/layout/venn2"/>
    <dgm:cxn modelId="{7AFE80B5-0C83-4FEA-9C65-A2E7DCDE7F5F}" type="presOf" srcId="{24E561C1-2D2E-47EF-BE62-B1A724CA693E}" destId="{3EF7F92D-FB12-45FB-8CD4-181704BE6D47}" srcOrd="1" destOrd="0" presId="urn:microsoft.com/office/officeart/2005/8/layout/venn2"/>
    <dgm:cxn modelId="{266A31FA-BDEC-4E18-8A90-CDC6CF6BD5AA}" srcId="{F2BE70C4-F566-4C73-ABAF-4E44BF458A45}" destId="{DEDB023F-8DC3-4022-B555-3A52E5E4F083}" srcOrd="0" destOrd="0" parTransId="{FB4642EC-C6E1-4D5E-9D42-D58F7EAFFABF}" sibTransId="{A72261A9-A867-4BEA-8B2C-ED60590EA054}"/>
    <dgm:cxn modelId="{E4CE5196-2FC6-4564-A8BB-CA073B961F8E}" type="presParOf" srcId="{6AC6DAC4-1F5E-4761-8F64-BA9FC0707B27}" destId="{2AB52F06-0003-482E-AB70-E2113433F55E}" srcOrd="0" destOrd="0" presId="urn:microsoft.com/office/officeart/2005/8/layout/venn2"/>
    <dgm:cxn modelId="{A7972354-D10E-47F2-8D17-930032A26F7B}" type="presParOf" srcId="{2AB52F06-0003-482E-AB70-E2113433F55E}" destId="{6DFBDF73-613D-448C-9652-B48BE22C6E11}" srcOrd="0" destOrd="0" presId="urn:microsoft.com/office/officeart/2005/8/layout/venn2"/>
    <dgm:cxn modelId="{45667F1E-07E6-4903-9340-A1DDBB225A58}" type="presParOf" srcId="{2AB52F06-0003-482E-AB70-E2113433F55E}" destId="{028D689D-D62A-408C-A56E-63A7F691FDE2}" srcOrd="1" destOrd="0" presId="urn:microsoft.com/office/officeart/2005/8/layout/venn2"/>
    <dgm:cxn modelId="{7E32434A-6A41-4D98-914B-467348ADA27C}" type="presParOf" srcId="{6AC6DAC4-1F5E-4761-8F64-BA9FC0707B27}" destId="{0C83CEF6-9DC6-4DFF-827F-6856AFB81857}" srcOrd="1" destOrd="0" presId="urn:microsoft.com/office/officeart/2005/8/layout/venn2"/>
    <dgm:cxn modelId="{2E8D16C3-2846-4769-88F6-E8FC6232BD98}" type="presParOf" srcId="{0C83CEF6-9DC6-4DFF-827F-6856AFB81857}" destId="{DE33BA81-0426-4742-B0EC-7C31246F465D}" srcOrd="0" destOrd="0" presId="urn:microsoft.com/office/officeart/2005/8/layout/venn2"/>
    <dgm:cxn modelId="{E82414B4-FDBB-4E1D-A521-C3C873A1C629}" type="presParOf" srcId="{0C83CEF6-9DC6-4DFF-827F-6856AFB81857}" destId="{3EF7F92D-FB12-45FB-8CD4-181704BE6D47}" srcOrd="1" destOrd="0" presId="urn:microsoft.com/office/officeart/2005/8/layout/venn2"/>
    <dgm:cxn modelId="{16F3143B-0D2B-4E31-8824-E7468E1090AC}" type="presParOf" srcId="{6AC6DAC4-1F5E-4761-8F64-BA9FC0707B27}" destId="{4B28436D-02F8-43BA-8860-49FE650B0A25}" srcOrd="2" destOrd="0" presId="urn:microsoft.com/office/officeart/2005/8/layout/venn2"/>
    <dgm:cxn modelId="{88F196AD-E0A8-47C9-A364-35F0D2E33980}" type="presParOf" srcId="{4B28436D-02F8-43BA-8860-49FE650B0A25}" destId="{E1529A7D-2BE1-49AB-AE5C-733A522397DD}" srcOrd="0" destOrd="0" presId="urn:microsoft.com/office/officeart/2005/8/layout/venn2"/>
    <dgm:cxn modelId="{252C249C-DD03-4682-856D-B95BE26D957C}" type="presParOf" srcId="{4B28436D-02F8-43BA-8860-49FE650B0A25}" destId="{EFE2EC9C-095C-4359-B9B8-E1EA5DE12DE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9443-D6CE-405B-8986-C8662DB907A6}">
      <dsp:nvSpPr>
        <dsp:cNvPr id="0" name=""/>
        <dsp:cNvSpPr/>
      </dsp:nvSpPr>
      <dsp:spPr>
        <a:xfrm>
          <a:off x="8912877" y="1158901"/>
          <a:ext cx="2032280" cy="2032613"/>
        </a:xfrm>
        <a:prstGeom prst="ellipse">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90B20D-A6A6-4640-A408-144E3C2996AC}">
      <dsp:nvSpPr>
        <dsp:cNvPr id="0" name=""/>
        <dsp:cNvSpPr/>
      </dsp:nvSpPr>
      <dsp:spPr>
        <a:xfrm>
          <a:off x="8979934"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     Maí </a:t>
          </a:r>
        </a:p>
      </dsp:txBody>
      <dsp:txXfrm>
        <a:off x="9251410" y="1497730"/>
        <a:ext cx="1355214" cy="1354956"/>
      </dsp:txXfrm>
    </dsp:sp>
    <dsp:sp modelId="{9CCD2B3B-780B-4E18-9F77-312B3BFA7EA5}">
      <dsp:nvSpPr>
        <dsp:cNvPr id="0" name=""/>
        <dsp:cNvSpPr/>
      </dsp:nvSpPr>
      <dsp:spPr>
        <a:xfrm rot="2700000">
          <a:off x="6811493"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AF9B48-CA0F-473B-8130-72F15B422487}">
      <dsp:nvSpPr>
        <dsp:cNvPr id="0" name=""/>
        <dsp:cNvSpPr/>
      </dsp:nvSpPr>
      <dsp:spPr>
        <a:xfrm>
          <a:off x="688059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2.   Apríl </a:t>
          </a:r>
        </a:p>
      </dsp:txBody>
      <dsp:txXfrm>
        <a:off x="7150990" y="1497730"/>
        <a:ext cx="1355214" cy="1354956"/>
      </dsp:txXfrm>
    </dsp:sp>
    <dsp:sp modelId="{BEF4AB4A-FE4F-4A5C-A52C-A6952365895B}">
      <dsp:nvSpPr>
        <dsp:cNvPr id="0" name=""/>
        <dsp:cNvSpPr/>
      </dsp:nvSpPr>
      <dsp:spPr>
        <a:xfrm rot="2700000">
          <a:off x="471215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3748D5-1F69-4AEE-AEE3-905045C1EED9}">
      <dsp:nvSpPr>
        <dsp:cNvPr id="0" name=""/>
        <dsp:cNvSpPr/>
      </dsp:nvSpPr>
      <dsp:spPr>
        <a:xfrm>
          <a:off x="478017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15. Mars</a:t>
          </a:r>
        </a:p>
      </dsp:txBody>
      <dsp:txXfrm>
        <a:off x="5050570" y="1497730"/>
        <a:ext cx="1355214" cy="1354956"/>
      </dsp:txXfrm>
    </dsp:sp>
    <dsp:sp modelId="{D36088E0-86BB-4198-9662-B3E6712F1D71}">
      <dsp:nvSpPr>
        <dsp:cNvPr id="0" name=""/>
        <dsp:cNvSpPr/>
      </dsp:nvSpPr>
      <dsp:spPr>
        <a:xfrm rot="2700000">
          <a:off x="261173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C3B307-C1E1-4DDD-BE39-64A60BF893CF}">
      <dsp:nvSpPr>
        <dsp:cNvPr id="0" name=""/>
        <dsp:cNvSpPr/>
      </dsp:nvSpPr>
      <dsp:spPr>
        <a:xfrm>
          <a:off x="267975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 Febrúar </a:t>
          </a:r>
        </a:p>
      </dsp:txBody>
      <dsp:txXfrm>
        <a:off x="2951231" y="1497730"/>
        <a:ext cx="1355214" cy="1354956"/>
      </dsp:txXfrm>
    </dsp:sp>
    <dsp:sp modelId="{A9BF9816-E644-46C0-A887-934188E967DE}">
      <dsp:nvSpPr>
        <dsp:cNvPr id="0" name=""/>
        <dsp:cNvSpPr/>
      </dsp:nvSpPr>
      <dsp:spPr>
        <a:xfrm rot="2700000">
          <a:off x="511314"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2FDD93-2138-4195-A053-CC3C29AE5180}">
      <dsp:nvSpPr>
        <dsp:cNvPr id="0" name=""/>
        <dsp:cNvSpPr/>
      </dsp:nvSpPr>
      <dsp:spPr>
        <a:xfrm>
          <a:off x="57933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15. Janúar</a:t>
          </a:r>
        </a:p>
      </dsp:txBody>
      <dsp:txXfrm>
        <a:off x="850811" y="1497730"/>
        <a:ext cx="1355214" cy="1354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DF73-613D-448C-9652-B48BE22C6E11}">
      <dsp:nvSpPr>
        <dsp:cNvPr id="0" name=""/>
        <dsp:cNvSpPr/>
      </dsp:nvSpPr>
      <dsp:spPr>
        <a:xfrm>
          <a:off x="0" y="83664"/>
          <a:ext cx="8128000" cy="5335002"/>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is-IS" sz="4000" kern="1200"/>
            <a:t>Starfsemin</a:t>
          </a:r>
        </a:p>
      </dsp:txBody>
      <dsp:txXfrm>
        <a:off x="2643631" y="350414"/>
        <a:ext cx="2840736" cy="800250"/>
      </dsp:txXfrm>
    </dsp:sp>
    <dsp:sp modelId="{DE33BA81-0426-4742-B0EC-7C31246F465D}">
      <dsp:nvSpPr>
        <dsp:cNvPr id="0" name=""/>
        <dsp:cNvSpPr/>
      </dsp:nvSpPr>
      <dsp:spPr>
        <a:xfrm>
          <a:off x="1515892" y="1333750"/>
          <a:ext cx="5096215" cy="4064000"/>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s-IS" sz="2800" kern="1200"/>
            <a:t>Starfsmanna-hópurinn</a:t>
          </a:r>
        </a:p>
      </dsp:txBody>
      <dsp:txXfrm>
        <a:off x="2876581" y="1587750"/>
        <a:ext cx="2374836" cy="762000"/>
      </dsp:txXfrm>
    </dsp:sp>
    <dsp:sp modelId="{E1529A7D-2BE1-49AB-AE5C-733A522397DD}">
      <dsp:nvSpPr>
        <dsp:cNvPr id="0" name=""/>
        <dsp:cNvSpPr/>
      </dsp:nvSpPr>
      <dsp:spPr>
        <a:xfrm>
          <a:off x="2709333" y="2688417"/>
          <a:ext cx="2709333" cy="2709333"/>
        </a:xfrm>
        <a:prstGeom prst="ellipse">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s-IS" sz="2300" kern="1200"/>
            <a:t>Einstaklingur</a:t>
          </a:r>
        </a:p>
      </dsp:txBody>
      <dsp:txXfrm>
        <a:off x="3106105" y="3365750"/>
        <a:ext cx="1915788" cy="135466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26.1.2021</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2</a:t>
            </a:fld>
            <a:endParaRPr lang="is-IS"/>
          </a:p>
        </p:txBody>
      </p:sp>
    </p:spTree>
    <p:extLst>
      <p:ext uri="{BB962C8B-B14F-4D97-AF65-F5344CB8AC3E}">
        <p14:creationId xmlns:p14="http://schemas.microsoft.com/office/powerpoint/2010/main" val="229293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6015B3EF-E3C9-4D8E-966A-69A3E9E5EAA3}" type="slidenum">
              <a:rPr lang="is-IS" smtClean="0"/>
              <a:t>21</a:t>
            </a:fld>
            <a:endParaRPr lang="is-IS"/>
          </a:p>
        </p:txBody>
      </p:sp>
    </p:spTree>
    <p:extLst>
      <p:ext uri="{BB962C8B-B14F-4D97-AF65-F5344CB8AC3E}">
        <p14:creationId xmlns:p14="http://schemas.microsoft.com/office/powerpoint/2010/main" val="25918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982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177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01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83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22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597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608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4100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0790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415166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40739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2830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8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hyperlink" Target="https://betrivinnutimi.is/vaktavinna/spurt-og-svarad/" TargetMode="External"/><Relationship Id="rId2" Type="http://schemas.openxmlformats.org/officeDocument/2006/relationships/hyperlink" Target="https://betrivinnutimi.is/vaktavinna/verkfaeri-stjornenda/" TargetMode="Externa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betrivinnutimi.is/vaktavinna/fraedsluefni/" TargetMode="External"/><Relationship Id="rId10" Type="http://schemas.openxmlformats.org/officeDocument/2006/relationships/image" Target="../media/image17.png"/><Relationship Id="rId4" Type="http://schemas.openxmlformats.org/officeDocument/2006/relationships/hyperlink" Target="http://www.betrivinnutimi.is/" TargetMode="External"/><Relationship Id="rId9" Type="http://schemas.openxmlformats.org/officeDocument/2006/relationships/hyperlink" Target="https://betrivinnutimi.is/askrif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betrivinnutimi.is/frettir/frett/2021/01/10/Gullinbru-monnunarlikan-fyrir-stjornendu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s://www.smennt.is/forsida/fraedsla/namskeid/betri-vinnutimi-i-vaktavinnu/"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s://betrivinnutimi.is/library/Vaktavinna/Greining%20%c3%a1%20starfsemi_%202.%20skrefi%c3%b0%20%c3%ad%20innlei%c3%b0ingu%20betri%20vinnut%c3%adma%20%c3%ad%20vaktavinnu.pdf" TargetMode="External"/><Relationship Id="rId13" Type="http://schemas.openxmlformats.org/officeDocument/2006/relationships/hyperlink" Target="https://betrivinnutimi.is/askrift/" TargetMode="External"/><Relationship Id="rId3" Type="http://schemas.openxmlformats.org/officeDocument/2006/relationships/hyperlink" Target="https://www.youtube.com/watch?v=ghBSxl8qOWU&amp;feature=youtu.be" TargetMode="External"/><Relationship Id="rId7" Type="http://schemas.openxmlformats.org/officeDocument/2006/relationships/hyperlink" Target="https://betrivinnutimi.is/vaktavinna/verkfaeri-stjornenda/" TargetMode="External"/><Relationship Id="rId12" Type="http://schemas.openxmlformats.org/officeDocument/2006/relationships/image" Target="../media/image24.png"/><Relationship Id="rId2" Type="http://schemas.openxmlformats.org/officeDocument/2006/relationships/hyperlink" Target="https://betrivinnutimi.is/vaktavinna/fraedsluefni/" TargetMode="External"/><Relationship Id="rId1" Type="http://schemas.openxmlformats.org/officeDocument/2006/relationships/slideLayout" Target="../slideLayouts/slideLayout6.xml"/><Relationship Id="rId6" Type="http://schemas.openxmlformats.org/officeDocument/2006/relationships/hyperlink" Target="https://www.youtube.com/watch?v=bMoMwsMsdS0&amp;feature=youtu.be" TargetMode="External"/><Relationship Id="rId11" Type="http://schemas.openxmlformats.org/officeDocument/2006/relationships/image" Target="../media/image23.png"/><Relationship Id="rId5" Type="http://schemas.openxmlformats.org/officeDocument/2006/relationships/hyperlink" Target="https://www.youtube.com/watch?v=1GdfJOXcgGM&amp;feature=youtu.be" TargetMode="External"/><Relationship Id="rId10" Type="http://schemas.openxmlformats.org/officeDocument/2006/relationships/hyperlink" Target="https://betrivinnutimi.is/library/Vaktavinna/GULLINBR%c3%9a_%c3%9aTG_2.1.xlsx" TargetMode="External"/><Relationship Id="rId4" Type="http://schemas.openxmlformats.org/officeDocument/2006/relationships/hyperlink" Target="https://www.youtube.com/watch?v=xSjPltK59is&amp;feature=youtu.be" TargetMode="External"/><Relationship Id="rId9" Type="http://schemas.openxmlformats.org/officeDocument/2006/relationships/hyperlink" Target="https://betrivinnutimi.is/library/Skrar/umbotasamtal_handrit_fyrir_stjornendur_okt_2020.pdf" TargetMode="External"/><Relationship Id="rId1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etrivinnutimi.is/vaktavinna/"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5" y="4530506"/>
            <a:ext cx="4308293" cy="15631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800" b="0" noProof="1"/>
              <a:t>Fundur verkefnastjórnar og fulltrúa launagreiðenda</a:t>
            </a:r>
          </a:p>
          <a:p>
            <a:endParaRPr lang="en-GB" sz="2800" b="0" noProof="1"/>
          </a:p>
          <a:p>
            <a:r>
              <a:rPr lang="en-GB" sz="2800" b="0" dirty="0"/>
              <a:t>27. janúar 2021</a:t>
            </a:r>
            <a:endParaRPr lang="en-IS" sz="2800" b="0" dirty="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2"/>
          <a:stretch>
            <a:fillRect/>
          </a:stretch>
        </p:blipFill>
        <p:spPr>
          <a:xfrm>
            <a:off x="483869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C889092-1593-4DE2-8CB7-A3177D5D1544}"/>
              </a:ext>
            </a:extLst>
          </p:cNvPr>
          <p:cNvSpPr>
            <a:spLocks noGrp="1"/>
          </p:cNvSpPr>
          <p:nvPr>
            <p:ph type="body" sz="quarter" idx="12"/>
          </p:nvPr>
        </p:nvSpPr>
        <p:spPr>
          <a:xfrm>
            <a:off x="1145226" y="524162"/>
            <a:ext cx="9901547" cy="789927"/>
          </a:xfrm>
        </p:spPr>
        <p:txBody>
          <a:bodyPr/>
          <a:lstStyle/>
          <a:p>
            <a:r>
              <a:rPr lang="is-IS">
                <a:solidFill>
                  <a:srgbClr val="032742"/>
                </a:solidFill>
              </a:rPr>
              <a:t>Tímalína – Mikilvægar dagsetningar </a:t>
            </a:r>
          </a:p>
        </p:txBody>
      </p:sp>
      <p:graphicFrame>
        <p:nvGraphicFramePr>
          <p:cNvPr id="4" name="Línurit 3">
            <a:extLst>
              <a:ext uri="{FF2B5EF4-FFF2-40B4-BE49-F238E27FC236}">
                <a16:creationId xmlns:a16="http://schemas.microsoft.com/office/drawing/2014/main" id="{EC79E562-DFB8-4A83-93A6-4E46DB6A841D}"/>
              </a:ext>
            </a:extLst>
          </p:cNvPr>
          <p:cNvGraphicFramePr/>
          <p:nvPr/>
        </p:nvGraphicFramePr>
        <p:xfrm>
          <a:off x="578188" y="524162"/>
          <a:ext cx="11035622" cy="435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étthyrningur: Ávöl horn 4">
            <a:extLst>
              <a:ext uri="{FF2B5EF4-FFF2-40B4-BE49-F238E27FC236}">
                <a16:creationId xmlns:a16="http://schemas.microsoft.com/office/drawing/2014/main" id="{D499C6CB-A5DD-48B8-81B2-7FD504E49DDC}"/>
              </a:ext>
            </a:extLst>
          </p:cNvPr>
          <p:cNvSpPr/>
          <p:nvPr/>
        </p:nvSpPr>
        <p:spPr>
          <a:xfrm>
            <a:off x="1122040" y="4012707"/>
            <a:ext cx="1949634" cy="2321131"/>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Starfsfólk í hlutastarfi þarf að svara hvort ætli að auka við sig starfshlutfall</a:t>
            </a:r>
          </a:p>
        </p:txBody>
      </p:sp>
      <p:sp>
        <p:nvSpPr>
          <p:cNvPr id="6" name="Rétthyrningur: Ávöl horn 5">
            <a:extLst>
              <a:ext uri="{FF2B5EF4-FFF2-40B4-BE49-F238E27FC236}">
                <a16:creationId xmlns:a16="http://schemas.microsoft.com/office/drawing/2014/main" id="{224FBD58-EE19-422F-A39E-883A2287AD2D}"/>
              </a:ext>
            </a:extLst>
          </p:cNvPr>
          <p:cNvSpPr/>
          <p:nvPr/>
        </p:nvSpPr>
        <p:spPr>
          <a:xfrm>
            <a:off x="3183139" y="4012707"/>
            <a:ext cx="1949634" cy="2321131"/>
          </a:xfrm>
          <a:prstGeom prst="roundRect">
            <a:avLst/>
          </a:prstGeom>
          <a:solidFill>
            <a:srgbClr val="095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Mat stjórnanda á því hvort </a:t>
            </a:r>
            <a:r>
              <a:rPr lang="is-IS" sz="2000" noProof="1"/>
              <a:t>mönnunar-</a:t>
            </a:r>
            <a:r>
              <a:rPr lang="is-IS" sz="2000"/>
              <a:t>forsendur standist þarf að liggja fyrir</a:t>
            </a:r>
          </a:p>
        </p:txBody>
      </p:sp>
      <p:sp>
        <p:nvSpPr>
          <p:cNvPr id="7" name="Rétthyrningur: Ávöl horn 6">
            <a:extLst>
              <a:ext uri="{FF2B5EF4-FFF2-40B4-BE49-F238E27FC236}">
                <a16:creationId xmlns:a16="http://schemas.microsoft.com/office/drawing/2014/main" id="{2AFF844C-A4EB-442B-B64B-8876B94E0ECA}"/>
              </a:ext>
            </a:extLst>
          </p:cNvPr>
          <p:cNvSpPr/>
          <p:nvPr/>
        </p:nvSpPr>
        <p:spPr>
          <a:xfrm>
            <a:off x="5286099" y="4012707"/>
            <a:ext cx="1949634" cy="2321131"/>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solidFill>
                  <a:srgbClr val="032742"/>
                </a:solidFill>
              </a:rPr>
              <a:t>Drög að vaktaskýrslu</a:t>
            </a:r>
          </a:p>
        </p:txBody>
      </p:sp>
      <p:sp>
        <p:nvSpPr>
          <p:cNvPr id="8" name="Rétthyrningur: Ávöl horn 7">
            <a:extLst>
              <a:ext uri="{FF2B5EF4-FFF2-40B4-BE49-F238E27FC236}">
                <a16:creationId xmlns:a16="http://schemas.microsoft.com/office/drawing/2014/main" id="{D2EB125C-2278-489B-AE86-D47EB56C2F44}"/>
              </a:ext>
            </a:extLst>
          </p:cNvPr>
          <p:cNvSpPr/>
          <p:nvPr/>
        </p:nvSpPr>
        <p:spPr>
          <a:xfrm>
            <a:off x="7397136" y="4012706"/>
            <a:ext cx="1949634" cy="2321131"/>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Vaktaskýrsla samþykkt </a:t>
            </a:r>
          </a:p>
        </p:txBody>
      </p:sp>
      <p:sp>
        <p:nvSpPr>
          <p:cNvPr id="9" name="Rétthyrningur: Ávöl horn 8">
            <a:extLst>
              <a:ext uri="{FF2B5EF4-FFF2-40B4-BE49-F238E27FC236}">
                <a16:creationId xmlns:a16="http://schemas.microsoft.com/office/drawing/2014/main" id="{4F6495FA-C6A5-4947-8E4E-EE4B7A842049}"/>
              </a:ext>
            </a:extLst>
          </p:cNvPr>
          <p:cNvSpPr/>
          <p:nvPr/>
        </p:nvSpPr>
        <p:spPr>
          <a:xfrm>
            <a:off x="9500096" y="4012707"/>
            <a:ext cx="1949634" cy="2321131"/>
          </a:xfrm>
          <a:prstGeom prst="roundRect">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Betri vinnutími í vaktavinnu tekur gildi!</a:t>
            </a:r>
          </a:p>
        </p:txBody>
      </p:sp>
      <p:sp>
        <p:nvSpPr>
          <p:cNvPr id="3" name="Sporaskja 2">
            <a:extLst>
              <a:ext uri="{FF2B5EF4-FFF2-40B4-BE49-F238E27FC236}">
                <a16:creationId xmlns:a16="http://schemas.microsoft.com/office/drawing/2014/main" id="{259AF243-2289-4430-9DB0-67D4F33B8DB1}"/>
              </a:ext>
            </a:extLst>
          </p:cNvPr>
          <p:cNvSpPr/>
          <p:nvPr/>
        </p:nvSpPr>
        <p:spPr>
          <a:xfrm>
            <a:off x="397597" y="1201318"/>
            <a:ext cx="1699260" cy="1351773"/>
          </a:xfrm>
          <a:prstGeom prst="ellipse">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800" b="1"/>
              <a:t>22. Janúar</a:t>
            </a:r>
          </a:p>
        </p:txBody>
      </p:sp>
    </p:spTree>
    <p:extLst>
      <p:ext uri="{BB962C8B-B14F-4D97-AF65-F5344CB8AC3E}">
        <p14:creationId xmlns:p14="http://schemas.microsoft.com/office/powerpoint/2010/main" val="16784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95900301-102D-4537-8A8F-B59BCEC42901}"/>
              </a:ext>
            </a:extLst>
          </p:cNvPr>
          <p:cNvSpPr>
            <a:spLocks noGrp="1"/>
          </p:cNvSpPr>
          <p:nvPr>
            <p:ph type="body" sz="quarter" idx="12"/>
          </p:nvPr>
        </p:nvSpPr>
        <p:spPr>
          <a:xfrm>
            <a:off x="718506" y="453806"/>
            <a:ext cx="11122974" cy="789927"/>
          </a:xfrm>
        </p:spPr>
        <p:txBody>
          <a:bodyPr/>
          <a:lstStyle/>
          <a:p>
            <a:r>
              <a:rPr lang="is-IS" dirty="0">
                <a:solidFill>
                  <a:srgbClr val="032742"/>
                </a:solidFill>
              </a:rPr>
              <a:t>Ferill ef mönnunarforsendur teljast standast á vinnustaðnum </a:t>
            </a:r>
          </a:p>
        </p:txBody>
      </p:sp>
      <p:pic>
        <p:nvPicPr>
          <p:cNvPr id="5" name="Mynd 4">
            <a:extLst>
              <a:ext uri="{FF2B5EF4-FFF2-40B4-BE49-F238E27FC236}">
                <a16:creationId xmlns:a16="http://schemas.microsoft.com/office/drawing/2014/main" id="{BC6ADBA7-C1BF-4ED1-9F52-038EE06C8DF8}"/>
              </a:ext>
            </a:extLst>
          </p:cNvPr>
          <p:cNvPicPr>
            <a:picLocks noChangeAspect="1"/>
          </p:cNvPicPr>
          <p:nvPr/>
        </p:nvPicPr>
        <p:blipFill>
          <a:blip r:embed="rId2"/>
          <a:stretch>
            <a:fillRect/>
          </a:stretch>
        </p:blipFill>
        <p:spPr>
          <a:xfrm>
            <a:off x="543369" y="1076093"/>
            <a:ext cx="10530483" cy="5328101"/>
          </a:xfrm>
          <a:prstGeom prst="rect">
            <a:avLst/>
          </a:prstGeom>
        </p:spPr>
      </p:pic>
    </p:spTree>
    <p:extLst>
      <p:ext uri="{BB962C8B-B14F-4D97-AF65-F5344CB8AC3E}">
        <p14:creationId xmlns:p14="http://schemas.microsoft.com/office/powerpoint/2010/main" val="78447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B299CA20-0F9F-4A17-BB7A-184056BD901B}"/>
              </a:ext>
            </a:extLst>
          </p:cNvPr>
          <p:cNvSpPr>
            <a:spLocks noGrp="1"/>
          </p:cNvSpPr>
          <p:nvPr>
            <p:ph type="body" sz="quarter" idx="12"/>
          </p:nvPr>
        </p:nvSpPr>
        <p:spPr>
          <a:xfrm>
            <a:off x="774351" y="377606"/>
            <a:ext cx="10929969" cy="789927"/>
          </a:xfrm>
        </p:spPr>
        <p:txBody>
          <a:bodyPr/>
          <a:lstStyle/>
          <a:p>
            <a:r>
              <a:rPr lang="is-IS" dirty="0">
                <a:solidFill>
                  <a:srgbClr val="032742"/>
                </a:solidFill>
              </a:rPr>
              <a:t>Ferill ef mönnunarforsendur teljast </a:t>
            </a:r>
            <a:r>
              <a:rPr lang="is-IS" u="sng" dirty="0">
                <a:solidFill>
                  <a:srgbClr val="032742"/>
                </a:solidFill>
              </a:rPr>
              <a:t>ekki</a:t>
            </a:r>
            <a:r>
              <a:rPr lang="is-IS" dirty="0">
                <a:solidFill>
                  <a:srgbClr val="032742"/>
                </a:solidFill>
              </a:rPr>
              <a:t> standast á vinnustað</a:t>
            </a:r>
          </a:p>
        </p:txBody>
      </p:sp>
      <p:pic>
        <p:nvPicPr>
          <p:cNvPr id="5" name="Mynd 4">
            <a:extLst>
              <a:ext uri="{FF2B5EF4-FFF2-40B4-BE49-F238E27FC236}">
                <a16:creationId xmlns:a16="http://schemas.microsoft.com/office/drawing/2014/main" id="{10AB0145-C3C1-4E3A-A854-5CB9A406D319}"/>
              </a:ext>
            </a:extLst>
          </p:cNvPr>
          <p:cNvPicPr>
            <a:picLocks noChangeAspect="1"/>
          </p:cNvPicPr>
          <p:nvPr/>
        </p:nvPicPr>
        <p:blipFill>
          <a:blip r:embed="rId2"/>
          <a:stretch>
            <a:fillRect/>
          </a:stretch>
        </p:blipFill>
        <p:spPr>
          <a:xfrm>
            <a:off x="525034" y="1368682"/>
            <a:ext cx="9731486" cy="4860402"/>
          </a:xfrm>
          <a:prstGeom prst="rect">
            <a:avLst/>
          </a:prstGeom>
        </p:spPr>
      </p:pic>
      <p:sp>
        <p:nvSpPr>
          <p:cNvPr id="7" name="Textarammi 6">
            <a:extLst>
              <a:ext uri="{FF2B5EF4-FFF2-40B4-BE49-F238E27FC236}">
                <a16:creationId xmlns:a16="http://schemas.microsoft.com/office/drawing/2014/main" id="{F4A4E287-2B26-40E4-B07C-700630B8D4A5}"/>
              </a:ext>
            </a:extLst>
          </p:cNvPr>
          <p:cNvSpPr txBox="1"/>
          <p:nvPr/>
        </p:nvSpPr>
        <p:spPr>
          <a:xfrm>
            <a:off x="9875520" y="4798636"/>
            <a:ext cx="2248646" cy="1815882"/>
          </a:xfrm>
          <a:prstGeom prst="rect">
            <a:avLst/>
          </a:prstGeom>
          <a:noFill/>
        </p:spPr>
        <p:txBody>
          <a:bodyPr wrap="square">
            <a:spAutoFit/>
          </a:bodyPr>
          <a:lstStyle/>
          <a:p>
            <a:pPr>
              <a:tabLst>
                <a:tab pos="2865755" algn="ctr"/>
                <a:tab pos="5731510" algn="r"/>
              </a:tabLst>
            </a:pPr>
            <a:r>
              <a:rPr lang="is-IS" sz="1400" dirty="0">
                <a:effectLst/>
                <a:latin typeface="Calibri" panose="020F0502020204030204" pitchFamily="34" charset="0"/>
                <a:ea typeface="Calibri" panose="020F0502020204030204" pitchFamily="34" charset="0"/>
                <a:cs typeface="Arial" panose="020B0604020202020204" pitchFamily="34" charset="0"/>
              </a:rPr>
              <a:t>* Afmarkaðir þættir er það atriði ( þau atriði) sem valda því að kostnaðarmatið stenst ekki. Mikilvægt er að fyrir liggi aðgerðaráætlun stjórnanda um hvernig unnið verði að því að kostnaðarmat standist. </a:t>
            </a:r>
          </a:p>
        </p:txBody>
      </p:sp>
    </p:spTree>
    <p:extLst>
      <p:ext uri="{BB962C8B-B14F-4D97-AF65-F5344CB8AC3E}">
        <p14:creationId xmlns:p14="http://schemas.microsoft.com/office/powerpoint/2010/main" val="48116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FCC2A3F8-846F-451E-B05A-FE6C93737E80}"/>
              </a:ext>
            </a:extLst>
          </p:cNvPr>
          <p:cNvSpPr>
            <a:spLocks noGrp="1"/>
          </p:cNvSpPr>
          <p:nvPr>
            <p:ph type="body" sz="quarter" idx="12"/>
          </p:nvPr>
        </p:nvSpPr>
        <p:spPr>
          <a:xfrm>
            <a:off x="1027290" y="427037"/>
            <a:ext cx="9901547" cy="789927"/>
          </a:xfrm>
        </p:spPr>
        <p:txBody>
          <a:bodyPr/>
          <a:lstStyle/>
          <a:p>
            <a:r>
              <a:rPr lang="is-IS" dirty="0">
                <a:solidFill>
                  <a:srgbClr val="032742"/>
                </a:solidFill>
              </a:rPr>
              <a:t>Hvernig er mat á </a:t>
            </a:r>
            <a:r>
              <a:rPr lang="is-IS" dirty="0" err="1">
                <a:solidFill>
                  <a:srgbClr val="032742"/>
                </a:solidFill>
              </a:rPr>
              <a:t>mönnunarforsendum</a:t>
            </a:r>
            <a:r>
              <a:rPr lang="is-IS" dirty="0">
                <a:solidFill>
                  <a:srgbClr val="032742"/>
                </a:solidFill>
              </a:rPr>
              <a:t>?</a:t>
            </a:r>
          </a:p>
        </p:txBody>
      </p:sp>
      <p:sp>
        <p:nvSpPr>
          <p:cNvPr id="4" name="Textarammi 23">
            <a:extLst>
              <a:ext uri="{FF2B5EF4-FFF2-40B4-BE49-F238E27FC236}">
                <a16:creationId xmlns:a16="http://schemas.microsoft.com/office/drawing/2014/main" id="{B4D668E1-8C8C-45E9-A0FE-DF3DADCB15B1}"/>
              </a:ext>
            </a:extLst>
          </p:cNvPr>
          <p:cNvSpPr txBox="1"/>
          <p:nvPr/>
        </p:nvSpPr>
        <p:spPr>
          <a:xfrm>
            <a:off x="1027289" y="1675668"/>
            <a:ext cx="6975734" cy="361652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is-IS" dirty="0">
                <a:effectLst/>
                <a:highlight>
                  <a:srgbClr val="00FF00"/>
                </a:highlight>
                <a:latin typeface="Calibri" panose="020F0502020204030204" pitchFamily="34" charset="0"/>
                <a:ea typeface="Calibri" panose="020F0502020204030204" pitchFamily="34" charset="0"/>
                <a:cs typeface="Arial" panose="020B0604020202020204" pitchFamily="34" charset="0"/>
              </a:rPr>
              <a:t>Mönnunarforsendur standast</a:t>
            </a:r>
            <a:r>
              <a:rPr lang="is-IS"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is-IS" dirty="0">
                <a:effectLst/>
                <a:latin typeface="Calibri" panose="020F0502020204030204" pitchFamily="34" charset="0"/>
                <a:ea typeface="Calibri" panose="020F0502020204030204" pitchFamily="34" charset="0"/>
                <a:cs typeface="Arial" panose="020B0604020202020204" pitchFamily="34" charset="0"/>
              </a:rPr>
              <a:t>	Kostnaður </a:t>
            </a:r>
            <a:r>
              <a:rPr lang="is-IS" dirty="0">
                <a:effectLst/>
                <a:latin typeface="Calibri" panose="020F0502020204030204" pitchFamily="34" charset="0"/>
                <a:ea typeface="Calibri" panose="020F0502020204030204" pitchFamily="34" charset="0"/>
                <a:cs typeface="Calibri" panose="020F0502020204030204" pitchFamily="34" charset="0"/>
              </a:rPr>
              <a:t>≤ </a:t>
            </a:r>
            <a:r>
              <a:rPr lang="is-IS" dirty="0">
                <a:effectLst/>
                <a:latin typeface="Calibri" panose="020F0502020204030204" pitchFamily="34" charset="0"/>
                <a:ea typeface="Calibri" panose="020F0502020204030204" pitchFamily="34" charset="0"/>
                <a:cs typeface="Arial" panose="020B0604020202020204" pitchFamily="34" charset="0"/>
              </a:rPr>
              <a:t>7,1% OG</a:t>
            </a:r>
          </a:p>
          <a:p>
            <a:pPr>
              <a:lnSpc>
                <a:spcPct val="107000"/>
              </a:lnSpc>
              <a:spcAft>
                <a:spcPts val="800"/>
              </a:spcAft>
            </a:pPr>
            <a:r>
              <a:rPr lang="is-IS" dirty="0">
                <a:effectLst/>
                <a:latin typeface="Calibri" panose="020F0502020204030204" pitchFamily="34" charset="0"/>
                <a:ea typeface="Calibri" panose="020F0502020204030204" pitchFamily="34" charset="0"/>
                <a:cs typeface="Arial" panose="020B0604020202020204" pitchFamily="34" charset="0"/>
              </a:rPr>
              <a:t>	</a:t>
            </a:r>
            <a:r>
              <a:rPr lang="is-IS" dirty="0" err="1">
                <a:effectLst/>
                <a:latin typeface="Calibri" panose="020F0502020204030204" pitchFamily="34" charset="0"/>
                <a:ea typeface="Calibri" panose="020F0502020204030204" pitchFamily="34" charset="0"/>
                <a:cs typeface="Arial" panose="020B0604020202020204" pitchFamily="34" charset="0"/>
              </a:rPr>
              <a:t>Mönnunargati</a:t>
            </a:r>
            <a:r>
              <a:rPr lang="is-IS" dirty="0">
                <a:effectLst/>
                <a:latin typeface="Calibri" panose="020F0502020204030204" pitchFamily="34" charset="0"/>
                <a:ea typeface="Calibri" panose="020F0502020204030204" pitchFamily="34" charset="0"/>
                <a:cs typeface="Arial" panose="020B0604020202020204" pitchFamily="34" charset="0"/>
              </a:rPr>
              <a:t> er mætt með fjölgun stöðugilda OG</a:t>
            </a:r>
          </a:p>
          <a:p>
            <a:pPr>
              <a:lnSpc>
                <a:spcPct val="107000"/>
              </a:lnSpc>
              <a:spcAft>
                <a:spcPts val="800"/>
              </a:spcAft>
            </a:pPr>
            <a:r>
              <a:rPr lang="is-IS" dirty="0">
                <a:effectLst/>
                <a:latin typeface="Calibri" panose="020F0502020204030204" pitchFamily="34" charset="0"/>
                <a:ea typeface="Calibri" panose="020F0502020204030204" pitchFamily="34" charset="0"/>
                <a:cs typeface="Arial" panose="020B0604020202020204" pitchFamily="34" charset="0"/>
              </a:rPr>
              <a:t>	Yfirvinna minnkar</a:t>
            </a:r>
          </a:p>
          <a:p>
            <a:pPr>
              <a:lnSpc>
                <a:spcPct val="107000"/>
              </a:lnSpc>
              <a:spcAft>
                <a:spcPts val="800"/>
              </a:spcAft>
            </a:pPr>
            <a:r>
              <a:rPr lang="is-IS" dirty="0">
                <a:solidFill>
                  <a:srgbClr val="FFFFFF"/>
                </a:solidFill>
                <a:effectLst/>
                <a:highlight>
                  <a:srgbClr val="FF0000"/>
                </a:highlight>
                <a:latin typeface="Calibri" panose="020F0502020204030204" pitchFamily="34" charset="0"/>
                <a:ea typeface="Calibri" panose="020F0502020204030204" pitchFamily="34" charset="0"/>
                <a:cs typeface="Arial" panose="020B0604020202020204" pitchFamily="34" charset="0"/>
              </a:rPr>
              <a:t>Mönnunarforsendur standast ekki</a:t>
            </a:r>
            <a:endParaRPr lang="is-I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dirty="0">
                <a:effectLst/>
                <a:latin typeface="Calibri" panose="020F0502020204030204" pitchFamily="34" charset="0"/>
                <a:ea typeface="Calibri" panose="020F0502020204030204" pitchFamily="34" charset="0"/>
                <a:cs typeface="Arial" panose="020B0604020202020204" pitchFamily="34" charset="0"/>
              </a:rPr>
              <a:t>	Kostnaður </a:t>
            </a:r>
            <a:r>
              <a:rPr lang="is-IS" dirty="0">
                <a:effectLst/>
                <a:latin typeface="Calibri" panose="020F0502020204030204" pitchFamily="34" charset="0"/>
                <a:ea typeface="Calibri" panose="020F0502020204030204" pitchFamily="34" charset="0"/>
                <a:cs typeface="Calibri" panose="020F0502020204030204" pitchFamily="34" charset="0"/>
              </a:rPr>
              <a:t>&gt;</a:t>
            </a:r>
            <a:r>
              <a:rPr lang="is-IS" dirty="0">
                <a:effectLst/>
                <a:latin typeface="Calibri" panose="020F0502020204030204" pitchFamily="34" charset="0"/>
                <a:ea typeface="Calibri" panose="020F0502020204030204" pitchFamily="34" charset="0"/>
                <a:cs typeface="Arial" panose="020B0604020202020204" pitchFamily="34" charset="0"/>
              </a:rPr>
              <a:t> 7,1% OG/EÐA </a:t>
            </a:r>
          </a:p>
          <a:p>
            <a:pPr>
              <a:lnSpc>
                <a:spcPct val="107000"/>
              </a:lnSpc>
              <a:spcAft>
                <a:spcPts val="800"/>
              </a:spcAft>
            </a:pPr>
            <a:r>
              <a:rPr lang="is-IS" dirty="0">
                <a:effectLst/>
                <a:latin typeface="Calibri" panose="020F0502020204030204" pitchFamily="34" charset="0"/>
                <a:ea typeface="Calibri" panose="020F0502020204030204" pitchFamily="34" charset="0"/>
                <a:cs typeface="Arial" panose="020B0604020202020204" pitchFamily="34" charset="0"/>
              </a:rPr>
              <a:t>	</a:t>
            </a:r>
            <a:r>
              <a:rPr lang="is-IS" dirty="0" err="1">
                <a:effectLst/>
                <a:latin typeface="Calibri" panose="020F0502020204030204" pitchFamily="34" charset="0"/>
                <a:ea typeface="Calibri" panose="020F0502020204030204" pitchFamily="34" charset="0"/>
                <a:cs typeface="Arial" panose="020B0604020202020204" pitchFamily="34" charset="0"/>
              </a:rPr>
              <a:t>Mönnunargati</a:t>
            </a:r>
            <a:r>
              <a:rPr lang="is-IS" dirty="0">
                <a:effectLst/>
                <a:latin typeface="Calibri" panose="020F0502020204030204" pitchFamily="34" charset="0"/>
                <a:ea typeface="Calibri" panose="020F0502020204030204" pitchFamily="34" charset="0"/>
                <a:cs typeface="Arial" panose="020B0604020202020204" pitchFamily="34" charset="0"/>
              </a:rPr>
              <a:t> er EKKI mætt með fjölgun stöðugilda OG/EÐA</a:t>
            </a:r>
          </a:p>
          <a:p>
            <a:pPr>
              <a:lnSpc>
                <a:spcPct val="107000"/>
              </a:lnSpc>
              <a:spcAft>
                <a:spcPts val="800"/>
              </a:spcAft>
            </a:pPr>
            <a:r>
              <a:rPr lang="is-IS" dirty="0">
                <a:effectLst/>
                <a:latin typeface="Calibri" panose="020F0502020204030204" pitchFamily="34" charset="0"/>
                <a:ea typeface="Calibri" panose="020F0502020204030204" pitchFamily="34" charset="0"/>
                <a:cs typeface="Arial" panose="020B0604020202020204" pitchFamily="34" charset="0"/>
              </a:rPr>
              <a:t>	Yfirvinna stendur í stað eða hækkar</a:t>
            </a:r>
          </a:p>
          <a:p>
            <a:pPr>
              <a:lnSpc>
                <a:spcPct val="107000"/>
              </a:lnSpc>
              <a:spcAft>
                <a:spcPts val="800"/>
              </a:spcAft>
            </a:pPr>
            <a:r>
              <a:rPr lang="is-I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endParaRPr lang="is-I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is-IS"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arammi 24">
            <a:extLst>
              <a:ext uri="{FF2B5EF4-FFF2-40B4-BE49-F238E27FC236}">
                <a16:creationId xmlns:a16="http://schemas.microsoft.com/office/drawing/2014/main" id="{04BD1F2F-CA91-45E5-B8A7-A910FCBE3B25}"/>
              </a:ext>
            </a:extLst>
          </p:cNvPr>
          <p:cNvSpPr txBox="1"/>
          <p:nvPr/>
        </p:nvSpPr>
        <p:spPr>
          <a:xfrm>
            <a:off x="8435677" y="2541371"/>
            <a:ext cx="2787976" cy="220056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r>
              <a:rPr lang="is-I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Kostnaðarmat skv. lykilmælikvörðum</a:t>
            </a:r>
            <a:endParaRPr lang="is-I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2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Grænt ef &lt;6,6</a:t>
            </a:r>
            <a:endParaRPr lang="is-I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200" dirty="0">
                <a:solidFill>
                  <a:srgbClr val="FFC000"/>
                </a:solidFill>
                <a:effectLst/>
                <a:latin typeface="Calibri" panose="020F0502020204030204" pitchFamily="34" charset="0"/>
                <a:ea typeface="Calibri" panose="020F0502020204030204" pitchFamily="34" charset="0"/>
                <a:cs typeface="Arial" panose="020B0604020202020204" pitchFamily="34" charset="0"/>
              </a:rPr>
              <a:t>Gult svæði ef 6,6 til 7,0</a:t>
            </a:r>
            <a:endParaRPr lang="is-I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200" dirty="0">
                <a:solidFill>
                  <a:srgbClr val="BF8F00"/>
                </a:solidFill>
                <a:effectLst/>
                <a:latin typeface="Calibri" panose="020F0502020204030204" pitchFamily="34" charset="0"/>
                <a:ea typeface="Calibri" panose="020F0502020204030204" pitchFamily="34" charset="0"/>
                <a:cs typeface="Arial" panose="020B0604020202020204" pitchFamily="34" charset="0"/>
              </a:rPr>
              <a:t>Appelsínugult ef  7,1 til 7,6</a:t>
            </a:r>
            <a:endParaRPr lang="is-I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Rautt ef hærra en 7,6</a:t>
            </a:r>
            <a:endParaRPr lang="is-I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8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AD85F2B-89B3-4793-90D7-8B3A425D0661}"/>
              </a:ext>
            </a:extLst>
          </p:cNvPr>
          <p:cNvSpPr>
            <a:spLocks noGrp="1"/>
          </p:cNvSpPr>
          <p:nvPr>
            <p:ph type="body" sz="quarter" idx="12"/>
          </p:nvPr>
        </p:nvSpPr>
        <p:spPr>
          <a:xfrm>
            <a:off x="1145226" y="564464"/>
            <a:ext cx="9901547" cy="789927"/>
          </a:xfrm>
        </p:spPr>
        <p:txBody>
          <a:bodyPr/>
          <a:lstStyle/>
          <a:p>
            <a:r>
              <a:rPr lang="is-IS" dirty="0">
                <a:solidFill>
                  <a:srgbClr val="032742"/>
                </a:solidFill>
              </a:rPr>
              <a:t>Gátlisti stjórnanda </a:t>
            </a:r>
          </a:p>
        </p:txBody>
      </p:sp>
      <p:sp>
        <p:nvSpPr>
          <p:cNvPr id="3" name="Textastaðgengill 2">
            <a:extLst>
              <a:ext uri="{FF2B5EF4-FFF2-40B4-BE49-F238E27FC236}">
                <a16:creationId xmlns:a16="http://schemas.microsoft.com/office/drawing/2014/main" id="{9B3BBC75-3712-4335-9BCC-A4DC48014F62}"/>
              </a:ext>
            </a:extLst>
          </p:cNvPr>
          <p:cNvSpPr>
            <a:spLocks noGrp="1"/>
          </p:cNvSpPr>
          <p:nvPr>
            <p:ph type="body" sz="quarter" idx="13"/>
          </p:nvPr>
        </p:nvSpPr>
        <p:spPr/>
        <p:txBody>
          <a:bodyPr/>
          <a:lstStyle/>
          <a:p>
            <a:endParaRPr lang="is-IS"/>
          </a:p>
        </p:txBody>
      </p:sp>
    </p:spTree>
    <p:extLst>
      <p:ext uri="{BB962C8B-B14F-4D97-AF65-F5344CB8AC3E}">
        <p14:creationId xmlns:p14="http://schemas.microsoft.com/office/powerpoint/2010/main" val="175207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2F6BBF5-591E-417B-9EFE-55470F1CF095}"/>
              </a:ext>
            </a:extLst>
          </p:cNvPr>
          <p:cNvSpPr>
            <a:spLocks noGrp="1"/>
          </p:cNvSpPr>
          <p:nvPr>
            <p:ph type="body" sz="quarter" idx="12"/>
          </p:nvPr>
        </p:nvSpPr>
        <p:spPr>
          <a:xfrm>
            <a:off x="1141413" y="548280"/>
            <a:ext cx="9901547" cy="789927"/>
          </a:xfrm>
        </p:spPr>
        <p:txBody>
          <a:bodyPr/>
          <a:lstStyle/>
          <a:p>
            <a:r>
              <a:rPr lang="is-IS" dirty="0">
                <a:solidFill>
                  <a:srgbClr val="032742"/>
                </a:solidFill>
              </a:rPr>
              <a:t>Gátlisti lykilaðila á vinnustað</a:t>
            </a:r>
          </a:p>
        </p:txBody>
      </p:sp>
      <p:sp>
        <p:nvSpPr>
          <p:cNvPr id="3" name="Textastaðgengill 2">
            <a:extLst>
              <a:ext uri="{FF2B5EF4-FFF2-40B4-BE49-F238E27FC236}">
                <a16:creationId xmlns:a16="http://schemas.microsoft.com/office/drawing/2014/main" id="{943DFF84-D453-4402-B87F-7AA4C6CB7951}"/>
              </a:ext>
            </a:extLst>
          </p:cNvPr>
          <p:cNvSpPr>
            <a:spLocks noGrp="1"/>
          </p:cNvSpPr>
          <p:nvPr>
            <p:ph type="body" sz="quarter" idx="13"/>
          </p:nvPr>
        </p:nvSpPr>
        <p:spPr/>
        <p:txBody>
          <a:bodyPr/>
          <a:lstStyle/>
          <a:p>
            <a:endParaRPr lang="is-IS"/>
          </a:p>
        </p:txBody>
      </p:sp>
    </p:spTree>
    <p:extLst>
      <p:ext uri="{BB962C8B-B14F-4D97-AF65-F5344CB8AC3E}">
        <p14:creationId xmlns:p14="http://schemas.microsoft.com/office/powerpoint/2010/main" val="3337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E04D709-F6DD-471A-88D6-AC106B80DE89}"/>
              </a:ext>
            </a:extLst>
          </p:cNvPr>
          <p:cNvSpPr>
            <a:spLocks noGrp="1"/>
          </p:cNvSpPr>
          <p:nvPr>
            <p:ph type="body" sz="quarter" idx="12"/>
          </p:nvPr>
        </p:nvSpPr>
        <p:spPr>
          <a:xfrm>
            <a:off x="1145226" y="509051"/>
            <a:ext cx="9901547" cy="789927"/>
          </a:xfrm>
        </p:spPr>
        <p:txBody>
          <a:bodyPr/>
          <a:lstStyle/>
          <a:p>
            <a:r>
              <a:rPr lang="is-IS">
                <a:solidFill>
                  <a:srgbClr val="032742"/>
                </a:solidFill>
              </a:rPr>
              <a:t>Forsendur betri vinnutíma í vaktavinnu</a:t>
            </a:r>
          </a:p>
        </p:txBody>
      </p:sp>
      <p:sp>
        <p:nvSpPr>
          <p:cNvPr id="3" name="Textastaðgengill 2">
            <a:extLst>
              <a:ext uri="{FF2B5EF4-FFF2-40B4-BE49-F238E27FC236}">
                <a16:creationId xmlns:a16="http://schemas.microsoft.com/office/drawing/2014/main" id="{CA3BE072-586F-4A94-8F7B-D2EC3EB57BD0}"/>
              </a:ext>
            </a:extLst>
          </p:cNvPr>
          <p:cNvSpPr>
            <a:spLocks noGrp="1"/>
          </p:cNvSpPr>
          <p:nvPr>
            <p:ph type="body" sz="quarter" idx="13"/>
          </p:nvPr>
        </p:nvSpPr>
        <p:spPr>
          <a:xfrm>
            <a:off x="6730154" y="1898452"/>
            <a:ext cx="4994787" cy="4592638"/>
          </a:xfrm>
        </p:spPr>
        <p:txBody>
          <a:bodyPr/>
          <a:lstStyle/>
          <a:p>
            <a:pPr algn="just" fontAlgn="base"/>
            <a:endParaRPr lang="is-IS" sz="200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a:solidFill>
                  <a:srgbClr val="000000"/>
                </a:solidFill>
                <a:latin typeface="Arial" panose="020B0604020202020204" pitchFamily="34" charset="0"/>
                <a:cs typeface="Arial" panose="020B0604020202020204" pitchFamily="34" charset="0"/>
              </a:rPr>
              <a:t>Starfsfólk í hlutastarfi á rétt á að hækka starfshlutfall </a:t>
            </a:r>
          </a:p>
          <a:p>
            <a:pPr lvl="1" algn="just"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rtl="0" fontAlgn="base">
              <a:buFont typeface="Wingdings" panose="05000000000000000000" pitchFamily="2" charset="2"/>
              <a:buChar char="ü"/>
            </a:pPr>
            <a:r>
              <a:rPr lang="is-IS" sz="2000" i="0" noProof="1">
                <a:solidFill>
                  <a:srgbClr val="000000"/>
                </a:solidFill>
                <a:effectLst/>
                <a:latin typeface="Arial" panose="020B0604020202020204" pitchFamily="34" charset="0"/>
                <a:cs typeface="Arial" panose="020B0604020202020204" pitchFamily="34" charset="0"/>
              </a:rPr>
              <a:t>Kostnaður vegna yfirvinnu lækki </a:t>
            </a:r>
          </a:p>
          <a:p>
            <a:pPr algn="just" rtl="0"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a:solidFill>
                  <a:srgbClr val="000000"/>
                </a:solidFill>
                <a:latin typeface="Arial" panose="020B0604020202020204" pitchFamily="34" charset="0"/>
                <a:cs typeface="Arial" panose="020B0604020202020204" pitchFamily="34" charset="0"/>
              </a:rPr>
              <a:t>Umbótasamtal</a:t>
            </a:r>
          </a:p>
          <a:p>
            <a:pPr algn="just" rtl="0" fontAlgn="base"/>
            <a:endParaRPr lang="is-IS" sz="2000" i="0" noProof="1">
              <a:solidFill>
                <a:srgbClr val="000000"/>
              </a:solidFill>
              <a:effectLst/>
              <a:latin typeface="Arial" panose="020B0604020202020204" pitchFamily="34" charset="0"/>
              <a:cs typeface="Arial" panose="020B0604020202020204" pitchFamily="34" charset="0"/>
            </a:endParaRPr>
          </a:p>
          <a:p>
            <a:endParaRPr lang="is-IS"/>
          </a:p>
        </p:txBody>
      </p:sp>
      <p:pic>
        <p:nvPicPr>
          <p:cNvPr id="5" name="Mynd 4" descr="Mynd sem inniheldur einstaklingur, kona, stendur, uppstilling&#10;&#10;Lýsing sjálfkrafa búin til">
            <a:extLst>
              <a:ext uri="{FF2B5EF4-FFF2-40B4-BE49-F238E27FC236}">
                <a16:creationId xmlns:a16="http://schemas.microsoft.com/office/drawing/2014/main" id="{41256802-98FB-473B-BC6D-BD7A0BE1FFD5}"/>
              </a:ext>
            </a:extLst>
          </p:cNvPr>
          <p:cNvPicPr>
            <a:picLocks noChangeAspect="1"/>
          </p:cNvPicPr>
          <p:nvPr/>
        </p:nvPicPr>
        <p:blipFill>
          <a:blip r:embed="rId2"/>
          <a:stretch>
            <a:fillRect/>
          </a:stretch>
        </p:blipFill>
        <p:spPr>
          <a:xfrm>
            <a:off x="145398" y="241074"/>
            <a:ext cx="6727570" cy="6727570"/>
          </a:xfrm>
          <a:prstGeom prst="rect">
            <a:avLst/>
          </a:prstGeom>
        </p:spPr>
      </p:pic>
    </p:spTree>
    <p:extLst>
      <p:ext uri="{BB962C8B-B14F-4D97-AF65-F5344CB8AC3E}">
        <p14:creationId xmlns:p14="http://schemas.microsoft.com/office/powerpoint/2010/main" val="161657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724039" y="400255"/>
            <a:ext cx="9901547" cy="789927"/>
          </a:xfrm>
        </p:spPr>
        <p:txBody>
          <a:bodyPr/>
          <a:lstStyle/>
          <a:p>
            <a:r>
              <a:rPr lang="is-IS">
                <a:solidFill>
                  <a:srgbClr val="032742"/>
                </a:solidFill>
              </a:rPr>
              <a:t>Forgangsröðun hagsmuna</a:t>
            </a:r>
          </a:p>
        </p:txBody>
      </p:sp>
      <p:graphicFrame>
        <p:nvGraphicFramePr>
          <p:cNvPr id="4" name="Línurit 3">
            <a:extLst>
              <a:ext uri="{FF2B5EF4-FFF2-40B4-BE49-F238E27FC236}">
                <a16:creationId xmlns:a16="http://schemas.microsoft.com/office/drawing/2014/main" id="{85B675F5-7220-4F58-8418-5EBC79118F74}"/>
              </a:ext>
            </a:extLst>
          </p:cNvPr>
          <p:cNvGraphicFramePr/>
          <p:nvPr/>
        </p:nvGraphicFramePr>
        <p:xfrm>
          <a:off x="347980" y="13010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Mynd 5" descr="Mynd sem inniheldur stendur, heldur, uppstilling, brimbretti&#10;&#10;Lýsing sjálfkrafa búin til">
            <a:extLst>
              <a:ext uri="{FF2B5EF4-FFF2-40B4-BE49-F238E27FC236}">
                <a16:creationId xmlns:a16="http://schemas.microsoft.com/office/drawing/2014/main" id="{DFDF3ACC-EC47-4731-B679-687B2FB67C14}"/>
              </a:ext>
            </a:extLst>
          </p:cNvPr>
          <p:cNvPicPr>
            <a:picLocks noChangeAspect="1"/>
          </p:cNvPicPr>
          <p:nvPr/>
        </p:nvPicPr>
        <p:blipFill rotWithShape="1">
          <a:blip r:embed="rId7"/>
          <a:srcRect l="19304" r="21238"/>
          <a:stretch/>
        </p:blipFill>
        <p:spPr>
          <a:xfrm>
            <a:off x="8369300" y="910628"/>
            <a:ext cx="3474720" cy="5843981"/>
          </a:xfrm>
          <a:prstGeom prst="rect">
            <a:avLst/>
          </a:prstGeom>
        </p:spPr>
      </p:pic>
    </p:spTree>
    <p:extLst>
      <p:ext uri="{BB962C8B-B14F-4D97-AF65-F5344CB8AC3E}">
        <p14:creationId xmlns:p14="http://schemas.microsoft.com/office/powerpoint/2010/main" val="143745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B7B3A-4B85-48EC-A56C-F1765300336D}"/>
              </a:ext>
            </a:extLst>
          </p:cNvPr>
          <p:cNvSpPr>
            <a:spLocks noGrp="1"/>
          </p:cNvSpPr>
          <p:nvPr>
            <p:ph type="body" sz="quarter" idx="10"/>
          </p:nvPr>
        </p:nvSpPr>
        <p:spPr>
          <a:xfrm>
            <a:off x="1070475" y="3185250"/>
            <a:ext cx="5713297" cy="1304019"/>
          </a:xfrm>
        </p:spPr>
        <p:txBody>
          <a:bodyPr lIns="91440" tIns="45720" rIns="91440" bIns="45720" anchor="t"/>
          <a:lstStyle/>
          <a:p>
            <a:r>
              <a:rPr lang="en-GB">
                <a:solidFill>
                  <a:srgbClr val="032742"/>
                </a:solidFill>
                <a:latin typeface="FiraGO SemiBold"/>
              </a:rPr>
              <a:t>Fræðsla og upplýsingar</a:t>
            </a:r>
          </a:p>
          <a:p>
            <a:endParaRPr lang="en-GB">
              <a:solidFill>
                <a:srgbClr val="032742"/>
              </a:solidFill>
              <a:latin typeface="FiraGO SemiBold"/>
            </a:endParaRPr>
          </a:p>
        </p:txBody>
      </p:sp>
      <p:pic>
        <p:nvPicPr>
          <p:cNvPr id="4" name="Picture 3">
            <a:extLst>
              <a:ext uri="{FF2B5EF4-FFF2-40B4-BE49-F238E27FC236}">
                <a16:creationId xmlns:a16="http://schemas.microsoft.com/office/drawing/2014/main" id="{0D4D06F5-7133-4964-81EB-A643BCD44FFE}"/>
              </a:ext>
            </a:extLst>
          </p:cNvPr>
          <p:cNvPicPr>
            <a:picLocks noChangeAspect="1"/>
          </p:cNvPicPr>
          <p:nvPr/>
        </p:nvPicPr>
        <p:blipFill>
          <a:blip r:embed="rId2"/>
          <a:stretch>
            <a:fillRect/>
          </a:stretch>
        </p:blipFill>
        <p:spPr>
          <a:xfrm>
            <a:off x="36096" y="252664"/>
            <a:ext cx="1028700" cy="457200"/>
          </a:xfrm>
          <a:prstGeom prst="rect">
            <a:avLst/>
          </a:prstGeom>
        </p:spPr>
      </p:pic>
    </p:spTree>
    <p:extLst>
      <p:ext uri="{BB962C8B-B14F-4D97-AF65-F5344CB8AC3E}">
        <p14:creationId xmlns:p14="http://schemas.microsoft.com/office/powerpoint/2010/main" val="104930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a:hlinkClick r:id="rId2"/>
            <a:extLst>
              <a:ext uri="{FF2B5EF4-FFF2-40B4-BE49-F238E27FC236}">
                <a16:creationId xmlns:a16="http://schemas.microsoft.com/office/drawing/2014/main" id="{9B4CB77C-803A-4CE7-A788-57968BB09C13}"/>
              </a:ext>
            </a:extLst>
          </p:cNvPr>
          <p:cNvPicPr>
            <a:picLocks noChangeAspect="1"/>
          </p:cNvPicPr>
          <p:nvPr/>
        </p:nvPicPr>
        <p:blipFill rotWithShape="1">
          <a:blip r:embed="rId3"/>
          <a:srcRect b="31627"/>
          <a:stretch/>
        </p:blipFill>
        <p:spPr>
          <a:xfrm>
            <a:off x="512889" y="1715164"/>
            <a:ext cx="5522635" cy="3720438"/>
          </a:xfrm>
          <a:prstGeom prst="rect">
            <a:avLst/>
          </a:prstGeom>
          <a:ln>
            <a:noFill/>
          </a:ln>
          <a:effectLst>
            <a:outerShdw blurRad="292100" dist="139700" dir="2700000" algn="tl" rotWithShape="0">
              <a:srgbClr val="333333">
                <a:alpha val="65000"/>
              </a:srgbClr>
            </a:outerShdw>
          </a:effectLst>
        </p:spPr>
      </p:pic>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1144485" y="667030"/>
            <a:ext cx="4364775" cy="520757"/>
          </a:xfrm>
        </p:spPr>
        <p:txBody>
          <a:bodyPr/>
          <a:lstStyle/>
          <a:p>
            <a:r>
              <a:rPr lang="is-IS" sz="3200">
                <a:solidFill>
                  <a:srgbClr val="032742"/>
                </a:solidFill>
                <a:hlinkClick r:id="rId4">
                  <a:extLst>
                    <a:ext uri="{A12FA001-AC4F-418D-AE19-62706E023703}">
                      <ahyp:hlinkClr xmlns:ahyp="http://schemas.microsoft.com/office/drawing/2018/hyperlinkcolor" val="tx"/>
                    </a:ext>
                  </a:extLst>
                </a:hlinkClick>
              </a:rPr>
              <a:t>www.betrivinnutimi.is</a:t>
            </a:r>
            <a:endParaRPr lang="is-IS" sz="3600">
              <a:solidFill>
                <a:srgbClr val="032742"/>
              </a:solidFill>
            </a:endParaRPr>
          </a:p>
        </p:txBody>
      </p:sp>
      <p:pic>
        <p:nvPicPr>
          <p:cNvPr id="9" name="Mynd 8">
            <a:hlinkClick r:id="rId5"/>
            <a:extLst>
              <a:ext uri="{FF2B5EF4-FFF2-40B4-BE49-F238E27FC236}">
                <a16:creationId xmlns:a16="http://schemas.microsoft.com/office/drawing/2014/main" id="{BF388A14-9B8C-443E-9CB5-5E4FA923101E}"/>
              </a:ext>
            </a:extLst>
          </p:cNvPr>
          <p:cNvPicPr>
            <a:picLocks noChangeAspect="1"/>
          </p:cNvPicPr>
          <p:nvPr/>
        </p:nvPicPr>
        <p:blipFill>
          <a:blip r:embed="rId6"/>
          <a:stretch>
            <a:fillRect/>
          </a:stretch>
        </p:blipFill>
        <p:spPr>
          <a:xfrm>
            <a:off x="6196763" y="3741592"/>
            <a:ext cx="5618462" cy="2674448"/>
          </a:xfrm>
          <a:prstGeom prst="rect">
            <a:avLst/>
          </a:prstGeom>
          <a:ln>
            <a:noFill/>
          </a:ln>
          <a:effectLst>
            <a:outerShdw blurRad="292100" dist="139700" dir="2700000" algn="tl" rotWithShape="0">
              <a:srgbClr val="333333">
                <a:alpha val="65000"/>
              </a:srgbClr>
            </a:outerShdw>
          </a:effectLst>
        </p:spPr>
      </p:pic>
      <p:pic>
        <p:nvPicPr>
          <p:cNvPr id="11" name="Mynd 10">
            <a:hlinkClick r:id="rId7"/>
            <a:extLst>
              <a:ext uri="{FF2B5EF4-FFF2-40B4-BE49-F238E27FC236}">
                <a16:creationId xmlns:a16="http://schemas.microsoft.com/office/drawing/2014/main" id="{32D241D8-1032-4227-8636-CBEBBA3F0585}"/>
              </a:ext>
            </a:extLst>
          </p:cNvPr>
          <p:cNvPicPr>
            <a:picLocks noChangeAspect="1"/>
          </p:cNvPicPr>
          <p:nvPr/>
        </p:nvPicPr>
        <p:blipFill>
          <a:blip r:embed="rId8"/>
          <a:stretch>
            <a:fillRect/>
          </a:stretch>
        </p:blipFill>
        <p:spPr>
          <a:xfrm>
            <a:off x="6156478" y="1715164"/>
            <a:ext cx="5658747" cy="1676161"/>
          </a:xfrm>
          <a:prstGeom prst="rect">
            <a:avLst/>
          </a:prstGeom>
          <a:ln>
            <a:noFill/>
          </a:ln>
          <a:effectLst>
            <a:outerShdw blurRad="292100" dist="139700" dir="2700000" algn="tl" rotWithShape="0">
              <a:srgbClr val="333333">
                <a:alpha val="65000"/>
              </a:srgbClr>
            </a:outerShdw>
          </a:effectLst>
        </p:spPr>
      </p:pic>
      <p:pic>
        <p:nvPicPr>
          <p:cNvPr id="15" name="Mynd 14">
            <a:hlinkClick r:id="rId9"/>
            <a:extLst>
              <a:ext uri="{FF2B5EF4-FFF2-40B4-BE49-F238E27FC236}">
                <a16:creationId xmlns:a16="http://schemas.microsoft.com/office/drawing/2014/main" id="{8FF66CD8-D1EF-4BF8-874D-874508237DF3}"/>
              </a:ext>
            </a:extLst>
          </p:cNvPr>
          <p:cNvPicPr>
            <a:picLocks noChangeAspect="1"/>
          </p:cNvPicPr>
          <p:nvPr/>
        </p:nvPicPr>
        <p:blipFill rotWithShape="1">
          <a:blip r:embed="rId10"/>
          <a:srcRect l="10401" t="23877" r="5231" b="9074"/>
          <a:stretch/>
        </p:blipFill>
        <p:spPr>
          <a:xfrm>
            <a:off x="2177031" y="5625429"/>
            <a:ext cx="2184087" cy="861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899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3"/>
          <a:stretch>
            <a:fillRect/>
          </a:stretch>
        </p:blipFill>
        <p:spPr>
          <a:xfrm>
            <a:off x="6490964" y="1377943"/>
            <a:ext cx="5645620" cy="5645620"/>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656208" y="1292963"/>
            <a:ext cx="5645620" cy="5356411"/>
          </a:xfrm>
        </p:spPr>
        <p:txBody>
          <a:bodyPr lIns="91440" tIns="45720" rIns="91440" bIns="45720" anchor="t"/>
          <a:lstStyle/>
          <a:p>
            <a:pPr marL="285750" indent="-285750">
              <a:lnSpc>
                <a:spcPct val="150000"/>
              </a:lnSpc>
              <a:spcBef>
                <a:spcPts val="0"/>
              </a:spcBef>
              <a:buFont typeface="Arial" panose="020B0604020202020204" pitchFamily="34" charset="0"/>
              <a:buChar char="•"/>
            </a:pPr>
            <a:r>
              <a:rPr lang="en-US" sz="1800" dirty="0">
                <a:solidFill>
                  <a:srgbClr val="000000"/>
                </a:solidFill>
                <a:latin typeface="+mn-lt"/>
                <a:cs typeface="Arial"/>
              </a:rPr>
              <a:t>Útistandandi mál </a:t>
            </a:r>
            <a:endParaRPr lang="en-US" sz="1800" dirty="0">
              <a:solidFill>
                <a:srgbClr val="000000"/>
              </a:solidFill>
              <a:latin typeface="+mn-lt"/>
              <a:cs typeface="Arial" panose="020B0604020202020204" pitchFamily="34" charset="0"/>
            </a:endParaRPr>
          </a:p>
          <a:p>
            <a:pPr marL="742950" lvl="1" indent="-285750">
              <a:lnSpc>
                <a:spcPct val="150000"/>
              </a:lnSpc>
              <a:spcBef>
                <a:spcPts val="0"/>
              </a:spcBef>
              <a:buFont typeface="Arial" panose="020B0604020202020204" pitchFamily="34" charset="0"/>
              <a:buChar char="•"/>
            </a:pPr>
            <a:r>
              <a:rPr lang="en-US" dirty="0">
                <a:solidFill>
                  <a:srgbClr val="000000"/>
                </a:solidFill>
                <a:latin typeface="+mn-lt"/>
                <a:cs typeface="Arial"/>
              </a:rPr>
              <a:t>49,9% starfsfólk sem tekur út lífeyri </a:t>
            </a:r>
            <a:r>
              <a:rPr lang="en-US" dirty="0" err="1">
                <a:solidFill>
                  <a:srgbClr val="000000"/>
                </a:solidFill>
                <a:latin typeface="+mn-lt"/>
                <a:cs typeface="Arial"/>
              </a:rPr>
              <a:t>samhliða</a:t>
            </a:r>
            <a:r>
              <a:rPr lang="en-US" dirty="0">
                <a:solidFill>
                  <a:srgbClr val="000000"/>
                </a:solidFill>
                <a:latin typeface="+mn-lt"/>
                <a:cs typeface="Arial"/>
              </a:rPr>
              <a:t> í B deild</a:t>
            </a:r>
            <a:endParaRPr lang="en-US" dirty="0">
              <a:solidFill>
                <a:srgbClr val="000000"/>
              </a:solidFill>
              <a:latin typeface="+mn-lt"/>
              <a:cs typeface="Arial" panose="020B0604020202020204" pitchFamily="34" charset="0"/>
            </a:endParaRPr>
          </a:p>
          <a:p>
            <a:pPr marL="285750" marR="0" indent="-285750">
              <a:lnSpc>
                <a:spcPct val="150000"/>
              </a:lnSpc>
              <a:spcBef>
                <a:spcPts val="0"/>
              </a:spcBef>
              <a:spcAft>
                <a:spcPts val="0"/>
              </a:spcAft>
              <a:buFont typeface="Arial" panose="020B0604020202020204" pitchFamily="34" charset="0"/>
              <a:buChar char="•"/>
            </a:pPr>
            <a:r>
              <a:rPr lang="is-IS" sz="2000" dirty="0">
                <a:solidFill>
                  <a:srgbClr val="000000"/>
                </a:solidFill>
                <a:latin typeface="+mn-lt"/>
                <a:cs typeface="Arial"/>
              </a:rPr>
              <a:t>Tilkynning til starfsfólks</a:t>
            </a:r>
          </a:p>
          <a:p>
            <a:pPr marL="285750" indent="-285750">
              <a:lnSpc>
                <a:spcPct val="150000"/>
              </a:lnSpc>
              <a:spcBef>
                <a:spcPts val="0"/>
              </a:spcBef>
              <a:buFont typeface="Arial" panose="020B0604020202020204" pitchFamily="34" charset="0"/>
              <a:buChar char="•"/>
            </a:pPr>
            <a:r>
              <a:rPr lang="is-IS" sz="2000" dirty="0">
                <a:effectLst/>
                <a:latin typeface="+mn-lt"/>
                <a:cs typeface="Arial" panose="020B0604020202020204" pitchFamily="34" charset="0"/>
              </a:rPr>
              <a:t>Ferlar fyrir samtal og/eða skil á gögnum</a:t>
            </a:r>
            <a:endParaRPr lang="is-IS" sz="2000" dirty="0">
              <a:solidFill>
                <a:srgbClr val="000000"/>
              </a:solidFill>
              <a:latin typeface="+mn-lt"/>
              <a:cs typeface="Arial"/>
            </a:endParaRPr>
          </a:p>
          <a:p>
            <a:pPr marL="285750" marR="0" indent="-285750">
              <a:lnSpc>
                <a:spcPct val="150000"/>
              </a:lnSpc>
              <a:spcBef>
                <a:spcPts val="0"/>
              </a:spcBef>
              <a:spcAft>
                <a:spcPts val="0"/>
              </a:spcAft>
              <a:buFont typeface="Arial" panose="020B0604020202020204" pitchFamily="34" charset="0"/>
              <a:buChar char="•"/>
            </a:pPr>
            <a:r>
              <a:rPr lang="is-IS" sz="2000" dirty="0">
                <a:solidFill>
                  <a:srgbClr val="000000"/>
                </a:solidFill>
                <a:latin typeface="+mn-lt"/>
                <a:cs typeface="Arial"/>
              </a:rPr>
              <a:t>Námskeið og fræðsla</a:t>
            </a:r>
          </a:p>
          <a:p>
            <a:pPr marL="742950" lvl="1" indent="-285750">
              <a:lnSpc>
                <a:spcPct val="150000"/>
              </a:lnSpc>
              <a:spcBef>
                <a:spcPts val="0"/>
              </a:spcBef>
              <a:buFont typeface="Arial" panose="020B0604020202020204" pitchFamily="34" charset="0"/>
              <a:buChar char="•"/>
            </a:pPr>
            <a:r>
              <a:rPr lang="is-IS" dirty="0">
                <a:effectLst/>
                <a:latin typeface="+mn-lt"/>
                <a:cs typeface="Arial"/>
              </a:rPr>
              <a:t>Kostnaðarmatsskjal</a:t>
            </a:r>
            <a:r>
              <a:rPr lang="is-IS" dirty="0">
                <a:latin typeface="+mn-lt"/>
                <a:cs typeface="Arial"/>
              </a:rPr>
              <a:t> </a:t>
            </a:r>
            <a:endParaRPr lang="is-IS" dirty="0">
              <a:effectLst/>
              <a:latin typeface="+mn-lt"/>
              <a:cs typeface="Arial" panose="020B0604020202020204" pitchFamily="34" charset="0"/>
            </a:endParaRPr>
          </a:p>
          <a:p>
            <a:pPr marL="1200150" lvl="2" indent="-285750">
              <a:lnSpc>
                <a:spcPct val="150000"/>
              </a:lnSpc>
              <a:spcBef>
                <a:spcPts val="0"/>
              </a:spcBef>
              <a:buFont typeface="Arial" panose="020B0604020202020204" pitchFamily="34" charset="0"/>
              <a:buChar char="•"/>
            </a:pPr>
            <a:r>
              <a:rPr lang="is-IS" dirty="0">
                <a:latin typeface="+mn-lt"/>
                <a:cs typeface="Arial"/>
              </a:rPr>
              <a:t>Kennsla hefst í dag</a:t>
            </a:r>
          </a:p>
          <a:p>
            <a:pPr marL="742950" lvl="1" indent="-285750">
              <a:lnSpc>
                <a:spcPct val="150000"/>
              </a:lnSpc>
              <a:spcBef>
                <a:spcPts val="0"/>
              </a:spcBef>
              <a:buFont typeface="Arial" panose="020B0604020202020204" pitchFamily="34" charset="0"/>
              <a:buChar char="•"/>
            </a:pPr>
            <a:r>
              <a:rPr lang="is-IS" dirty="0">
                <a:effectLst/>
                <a:latin typeface="+mn-lt"/>
                <a:cs typeface="Arial"/>
              </a:rPr>
              <a:t>Stjórnendafræðsla</a:t>
            </a:r>
          </a:p>
          <a:p>
            <a:pPr marL="742950" lvl="1" indent="-285750">
              <a:lnSpc>
                <a:spcPct val="150000"/>
              </a:lnSpc>
              <a:spcBef>
                <a:spcPts val="0"/>
              </a:spcBef>
              <a:buFont typeface="Arial" panose="020B0604020202020204" pitchFamily="34" charset="0"/>
              <a:buChar char="•"/>
            </a:pPr>
            <a:r>
              <a:rPr lang="is-IS" dirty="0">
                <a:latin typeface="+mn-lt"/>
                <a:cs typeface="Arial"/>
              </a:rPr>
              <a:t>Grunnnámskeið fyrir starfsfólk</a:t>
            </a:r>
          </a:p>
          <a:p>
            <a:pPr lvl="1">
              <a:spcBef>
                <a:spcPts val="0"/>
              </a:spcBef>
            </a:pPr>
            <a:endParaRPr lang="is-IS" sz="2000" dirty="0">
              <a:effectLst/>
              <a:latin typeface="Calibri"/>
            </a:endParaRPr>
          </a:p>
          <a:p>
            <a:pPr marL="342900" indent="-342900">
              <a:spcBef>
                <a:spcPts val="0"/>
              </a:spcBef>
              <a:buFont typeface="Arial" panose="020B0604020202020204" pitchFamily="34" charset="0"/>
              <a:buChar char="•"/>
            </a:pPr>
            <a:endParaRPr lang="en-US" sz="2000" dirty="0">
              <a:solidFill>
                <a:srgbClr val="000000"/>
              </a:solidFill>
              <a:latin typeface="Arial"/>
              <a:cs typeface="Arial"/>
            </a:endParaRPr>
          </a:p>
          <a:p>
            <a:pPr>
              <a:spcBef>
                <a:spcPts val="0"/>
              </a:spcBef>
            </a:pPr>
            <a:endParaRPr lang="en-US" sz="2400" dirty="0">
              <a:solidFill>
                <a:srgbClr val="000000"/>
              </a:solidFill>
              <a:latin typeface="Arial" panose="020B0604020202020204" pitchFamily="34" charset="0"/>
              <a:cs typeface="Arial" panose="020B0604020202020204" pitchFamily="34" charset="0"/>
            </a:endParaRPr>
          </a:p>
          <a:p>
            <a:endParaRPr lang="is-IS" sz="1800" dirty="0"/>
          </a:p>
        </p:txBody>
      </p:sp>
      <p:sp>
        <p:nvSpPr>
          <p:cNvPr id="6" name="Textastaðgengill 9">
            <a:extLst>
              <a:ext uri="{FF2B5EF4-FFF2-40B4-BE49-F238E27FC236}">
                <a16:creationId xmlns:a16="http://schemas.microsoft.com/office/drawing/2014/main" id="{62F1B6B0-F69A-48C3-A5AD-8D6DE3608F37}"/>
              </a:ext>
            </a:extLst>
          </p:cNvPr>
          <p:cNvSpPr txBox="1">
            <a:spLocks/>
          </p:cNvSpPr>
          <p:nvPr/>
        </p:nvSpPr>
        <p:spPr>
          <a:xfrm>
            <a:off x="656208" y="473834"/>
            <a:ext cx="6324805" cy="789927"/>
          </a:xfrm>
          <a:prstGeom prst="rect">
            <a:avLst/>
          </a:prstGeom>
        </p:spPr>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is-IS" sz="3200" b="1">
                <a:latin typeface="Arial" panose="020B0604020202020204" pitchFamily="34" charset="0"/>
                <a:cs typeface="Arial" panose="020B0604020202020204" pitchFamily="34" charset="0"/>
              </a:rPr>
              <a:t>Efni fundar:</a:t>
            </a:r>
            <a:endParaRPr lang="is-IS" sz="2400">
              <a:latin typeface="Arial"/>
              <a:cs typeface="Arial"/>
            </a:endParaRPr>
          </a:p>
          <a:p>
            <a:pPr>
              <a:lnSpc>
                <a:spcPct val="150000"/>
              </a:lnSpc>
              <a:spcBef>
                <a:spcPts val="0"/>
              </a:spcBef>
            </a:pPr>
            <a:endParaRPr lang="is-I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49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2D3A6E-C531-4139-A6DF-1DB010FB9690}"/>
              </a:ext>
            </a:extLst>
          </p:cNvPr>
          <p:cNvPicPr>
            <a:picLocks noChangeAspect="1"/>
          </p:cNvPicPr>
          <p:nvPr/>
        </p:nvPicPr>
        <p:blipFill rotWithShape="1">
          <a:blip r:embed="rId2"/>
          <a:srcRect b="7843"/>
          <a:stretch/>
        </p:blipFill>
        <p:spPr>
          <a:xfrm>
            <a:off x="7113048" y="319391"/>
            <a:ext cx="4415933" cy="6368883"/>
          </a:xfrm>
          <a:prstGeom prst="rect">
            <a:avLst/>
          </a:prstGeom>
        </p:spPr>
      </p:pic>
      <p:sp>
        <p:nvSpPr>
          <p:cNvPr id="13" name="Textastaðgengill 8">
            <a:extLst>
              <a:ext uri="{FF2B5EF4-FFF2-40B4-BE49-F238E27FC236}">
                <a16:creationId xmlns:a16="http://schemas.microsoft.com/office/drawing/2014/main" id="{4519AFF0-62F5-47EA-9FE6-985170F06F38}"/>
              </a:ext>
            </a:extLst>
          </p:cNvPr>
          <p:cNvSpPr txBox="1">
            <a:spLocks/>
          </p:cNvSpPr>
          <p:nvPr/>
        </p:nvSpPr>
        <p:spPr>
          <a:xfrm>
            <a:off x="2078693" y="3019817"/>
            <a:ext cx="3826650" cy="968029"/>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400" b="1"/>
              <a:t>Allir að deila með sínu samstarfsfólki og kollegum!</a:t>
            </a:r>
          </a:p>
        </p:txBody>
      </p:sp>
      <p:sp>
        <p:nvSpPr>
          <p:cNvPr id="14" name="Textastaðgengill 5">
            <a:extLst>
              <a:ext uri="{FF2B5EF4-FFF2-40B4-BE49-F238E27FC236}">
                <a16:creationId xmlns:a16="http://schemas.microsoft.com/office/drawing/2014/main" id="{55ED6645-B945-475B-9FBA-E0027F609746}"/>
              </a:ext>
            </a:extLst>
          </p:cNvPr>
          <p:cNvSpPr>
            <a:spLocks noGrp="1"/>
          </p:cNvSpPr>
          <p:nvPr>
            <p:ph type="body" sz="quarter" idx="12"/>
          </p:nvPr>
        </p:nvSpPr>
        <p:spPr>
          <a:xfrm>
            <a:off x="1974998" y="1808529"/>
            <a:ext cx="4219253" cy="789927"/>
          </a:xfrm>
        </p:spPr>
        <p:txBody>
          <a:bodyPr/>
          <a:lstStyle/>
          <a:p>
            <a:r>
              <a:rPr lang="is-IS">
                <a:solidFill>
                  <a:srgbClr val="032742"/>
                </a:solidFill>
                <a:hlinkClick r:id="rId3">
                  <a:extLst>
                    <a:ext uri="{A12FA001-AC4F-418D-AE19-62706E023703}">
                      <ahyp:hlinkClr xmlns:ahyp="http://schemas.microsoft.com/office/drawing/2018/hyperlinkcolor" val="tx"/>
                    </a:ext>
                  </a:extLst>
                </a:hlinkClick>
              </a:rPr>
              <a:t>www.facebook.com</a:t>
            </a:r>
            <a:endParaRPr lang="is-IS">
              <a:solidFill>
                <a:srgbClr val="032742"/>
              </a:solidFill>
            </a:endParaRPr>
          </a:p>
        </p:txBody>
      </p:sp>
      <p:sp>
        <p:nvSpPr>
          <p:cNvPr id="15" name="Textastaðgengill 5">
            <a:extLst>
              <a:ext uri="{FF2B5EF4-FFF2-40B4-BE49-F238E27FC236}">
                <a16:creationId xmlns:a16="http://schemas.microsoft.com/office/drawing/2014/main" id="{A582F95F-DDED-4607-B4EF-47B27364FC54}"/>
              </a:ext>
            </a:extLst>
          </p:cNvPr>
          <p:cNvSpPr txBox="1">
            <a:spLocks/>
          </p:cNvSpPr>
          <p:nvPr/>
        </p:nvSpPr>
        <p:spPr>
          <a:xfrm>
            <a:off x="756308" y="1195787"/>
            <a:ext cx="60943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a:solidFill>
                  <a:srgbClr val="032742"/>
                </a:solidFill>
              </a:rPr>
              <a:t>Betri vinnutímí í vaktavinnu á:</a:t>
            </a:r>
          </a:p>
        </p:txBody>
      </p:sp>
    </p:spTree>
    <p:extLst>
      <p:ext uri="{BB962C8B-B14F-4D97-AF65-F5344CB8AC3E}">
        <p14:creationId xmlns:p14="http://schemas.microsoft.com/office/powerpoint/2010/main" val="93631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173459" y="1163584"/>
            <a:ext cx="6697858" cy="2466766"/>
          </a:xfrm>
        </p:spPr>
        <p:txBody>
          <a:bodyPr lIns="91440" tIns="45720" rIns="91440" bIns="45720" anchor="t"/>
          <a:lstStyle/>
          <a:p>
            <a:pPr marL="285750" indent="-285750">
              <a:buFont typeface="Arial" panose="020B0604020202020204" pitchFamily="34" charset="0"/>
              <a:buChar char="•"/>
            </a:pPr>
            <a:r>
              <a:rPr lang="is-IS" sz="1800" b="1" dirty="0">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Fræðsluefni vegna mönnunarlíkans</a:t>
            </a:r>
            <a:endParaRPr lang="is-IS" sz="1800" b="1" dirty="0">
              <a:solidFill>
                <a:srgbClr val="03274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s-IS" sz="1800" b="1" dirty="0">
                <a:solidFill>
                  <a:srgbClr val="032742"/>
                </a:solidFill>
                <a:latin typeface="Arial" panose="020B0604020202020204" pitchFamily="34" charset="0"/>
                <a:cs typeface="Arial" panose="020B0604020202020204" pitchFamily="34" charset="0"/>
              </a:rPr>
              <a:t>Námskeið fyrir stjórnendur – breytingar, vinnustaðamenning o.fl.</a:t>
            </a:r>
          </a:p>
          <a:p>
            <a:pPr marL="742950" lvl="1" indent="-285750">
              <a:buFont typeface="Arial" panose="020B0604020202020204" pitchFamily="34" charset="0"/>
              <a:buChar char="•"/>
            </a:pPr>
            <a:r>
              <a:rPr lang="is-IS" b="1" dirty="0">
                <a:solidFill>
                  <a:srgbClr val="60986E"/>
                </a:solidFill>
                <a:latin typeface="Arial" panose="020B0604020202020204" pitchFamily="34" charset="0"/>
                <a:cs typeface="Arial" panose="020B0604020202020204" pitchFamily="34" charset="0"/>
              </a:rPr>
              <a:t>5 námskeið í boði</a:t>
            </a:r>
          </a:p>
          <a:p>
            <a:pPr marL="1200150" lvl="2" indent="-285750">
              <a:buFont typeface="Arial" panose="020B0604020202020204" pitchFamily="34" charset="0"/>
              <a:buChar char="•"/>
            </a:pPr>
            <a:r>
              <a:rPr lang="is-IS" sz="1600" b="1" dirty="0">
                <a:solidFill>
                  <a:srgbClr val="032742"/>
                </a:solidFill>
                <a:latin typeface="Arial" panose="020B0604020202020204" pitchFamily="34" charset="0"/>
                <a:cs typeface="Arial" panose="020B0604020202020204" pitchFamily="34" charset="0"/>
              </a:rPr>
              <a:t>Einkenni hágæða teyma</a:t>
            </a:r>
          </a:p>
          <a:p>
            <a:pPr marL="1200150" lvl="2" indent="-285750">
              <a:buFont typeface="Arial" panose="020B0604020202020204" pitchFamily="34" charset="0"/>
              <a:buChar char="•"/>
            </a:pPr>
            <a:r>
              <a:rPr lang="is-IS" sz="1600" b="1" dirty="0">
                <a:solidFill>
                  <a:srgbClr val="032742"/>
                </a:solidFill>
                <a:latin typeface="Arial" panose="020B0604020202020204" pitchFamily="34" charset="0"/>
                <a:cs typeface="Arial" panose="020B0604020202020204" pitchFamily="34" charset="0"/>
              </a:rPr>
              <a:t>360° sóun</a:t>
            </a:r>
          </a:p>
          <a:p>
            <a:pPr marL="1200150" lvl="2" indent="-285750">
              <a:buFont typeface="Arial" panose="020B0604020202020204" pitchFamily="34" charset="0"/>
              <a:buChar char="•"/>
            </a:pPr>
            <a:r>
              <a:rPr lang="is-IS" sz="1600" b="1" dirty="0">
                <a:solidFill>
                  <a:srgbClr val="032742"/>
                </a:solidFill>
                <a:latin typeface="Arial" panose="020B0604020202020204" pitchFamily="34" charset="0"/>
                <a:cs typeface="Arial" panose="020B0604020202020204" pitchFamily="34" charset="0"/>
              </a:rPr>
              <a:t>Ferlagreining og umbætur</a:t>
            </a:r>
            <a:endParaRPr lang="is-IS" sz="1600" b="1" dirty="0">
              <a:solidFill>
                <a:schemeClr val="accent4"/>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is-IS" sz="1600" b="1" dirty="0">
                <a:solidFill>
                  <a:srgbClr val="032742"/>
                </a:solidFill>
                <a:latin typeface="Arial" panose="020B0604020202020204" pitchFamily="34" charset="0"/>
                <a:cs typeface="Arial" panose="020B0604020202020204" pitchFamily="34" charset="0"/>
              </a:rPr>
              <a:t>Stytting vinnuvikunnar – vinnustofa</a:t>
            </a:r>
          </a:p>
          <a:p>
            <a:pPr marL="1200150" lvl="2" indent="-285750">
              <a:buFont typeface="Arial" panose="020B0604020202020204" pitchFamily="34" charset="0"/>
              <a:buChar char="•"/>
            </a:pPr>
            <a:r>
              <a:rPr lang="is-IS" sz="1600" b="1" dirty="0">
                <a:solidFill>
                  <a:srgbClr val="032742"/>
                </a:solidFill>
                <a:latin typeface="Arial" panose="020B0604020202020204" pitchFamily="34" charset="0"/>
                <a:cs typeface="Arial" panose="020B0604020202020204" pitchFamily="34" charset="0"/>
              </a:rPr>
              <a:t>Að takast á við breytingar</a:t>
            </a:r>
            <a:endParaRPr lang="is-IS" sz="1600" b="1" dirty="0">
              <a:solidFill>
                <a:srgbClr val="60986E"/>
              </a:solidFill>
              <a:latin typeface="Arial" panose="020B0604020202020204" pitchFamily="34" charset="0"/>
              <a:cs typeface="Arial" panose="020B0604020202020204" pitchFamily="34" charset="0"/>
            </a:endParaRPr>
          </a:p>
          <a:p>
            <a:r>
              <a:rPr lang="is-IS" sz="1800" b="1" u="sng" dirty="0">
                <a:solidFill>
                  <a:srgbClr val="032742"/>
                </a:solidFill>
                <a:latin typeface="Arial" panose="020B0604020202020204" pitchFamily="34" charset="0"/>
                <a:cs typeface="Arial" panose="020B0604020202020204" pitchFamily="34" charset="0"/>
              </a:rPr>
              <a:t>Framundan:</a:t>
            </a:r>
          </a:p>
          <a:p>
            <a:pPr marL="285750" indent="-285750">
              <a:spcBef>
                <a:spcPts val="0"/>
              </a:spcBef>
              <a:buFont typeface="Arial" panose="020B0604020202020204" pitchFamily="34" charset="0"/>
              <a:buChar char="•"/>
            </a:pPr>
            <a:endParaRPr lang="is-IS" b="1" dirty="0">
              <a:solidFill>
                <a:srgbClr val="85ABCD"/>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b="1" dirty="0">
                <a:solidFill>
                  <a:srgbClr val="85ABCD"/>
                </a:solidFill>
                <a:latin typeface="Arial" panose="020B0604020202020204" pitchFamily="34" charset="0"/>
                <a:cs typeface="Arial" panose="020B0604020202020204" pitchFamily="34" charset="0"/>
              </a:rPr>
              <a:t>Námskeið fyrir vaktasmiði</a:t>
            </a:r>
          </a:p>
          <a:p>
            <a:pPr marL="285750" indent="-285750">
              <a:spcBef>
                <a:spcPts val="0"/>
              </a:spcBef>
              <a:buFont typeface="Arial" panose="020B0604020202020204" pitchFamily="34" charset="0"/>
              <a:buChar char="•"/>
            </a:pPr>
            <a:r>
              <a:rPr lang="is-IS" b="1" dirty="0">
                <a:solidFill>
                  <a:srgbClr val="85ABCD"/>
                </a:solidFill>
                <a:latin typeface="Arial" panose="020B0604020202020204" pitchFamily="34" charset="0"/>
                <a:cs typeface="Arial" panose="020B0604020202020204" pitchFamily="34" charset="0"/>
              </a:rPr>
              <a:t>Námskeið fyrir launafulltrúa</a:t>
            </a:r>
          </a:p>
          <a:p>
            <a:pPr lvl="1"/>
            <a:endParaRPr lang="is-IS" b="1" dirty="0">
              <a:solidFill>
                <a:srgbClr val="60986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is-IS" b="1" dirty="0">
              <a:solidFill>
                <a:srgbClr val="60986E"/>
              </a:solidFill>
              <a:latin typeface="Arial" panose="020B0604020202020204" pitchFamily="34" charset="0"/>
              <a:cs typeface="Arial" panose="020B0604020202020204" pitchFamily="34" charset="0"/>
            </a:endParaRPr>
          </a:p>
          <a:p>
            <a:endParaRPr lang="is-IS" dirty="0"/>
          </a:p>
        </p:txBody>
      </p:sp>
      <p:pic>
        <p:nvPicPr>
          <p:cNvPr id="7" name="Mynd 6">
            <a:extLst>
              <a:ext uri="{FF2B5EF4-FFF2-40B4-BE49-F238E27FC236}">
                <a16:creationId xmlns:a16="http://schemas.microsoft.com/office/drawing/2014/main" id="{0D0EBC17-FC25-4CCC-BE04-5A3AF4B3C79E}"/>
              </a:ext>
            </a:extLst>
          </p:cNvPr>
          <p:cNvPicPr>
            <a:picLocks noChangeAspect="1"/>
          </p:cNvPicPr>
          <p:nvPr/>
        </p:nvPicPr>
        <p:blipFill>
          <a:blip r:embed="rId4"/>
          <a:stretch>
            <a:fillRect/>
          </a:stretch>
        </p:blipFill>
        <p:spPr>
          <a:xfrm>
            <a:off x="6675119" y="4333812"/>
            <a:ext cx="5313353" cy="1917798"/>
          </a:xfrm>
          <a:prstGeom prst="rect">
            <a:avLst/>
          </a:prstGeom>
          <a:ln>
            <a:noFill/>
          </a:ln>
          <a:effectLst>
            <a:outerShdw blurRad="292100" dist="139700" dir="2700000" algn="tl" rotWithShape="0">
              <a:srgbClr val="333333">
                <a:alpha val="65000"/>
              </a:srgbClr>
            </a:outerShdw>
          </a:effectLst>
        </p:spPr>
      </p:pic>
      <p:sp>
        <p:nvSpPr>
          <p:cNvPr id="6" name="Textastaðgengill 5">
            <a:extLst>
              <a:ext uri="{FF2B5EF4-FFF2-40B4-BE49-F238E27FC236}">
                <a16:creationId xmlns:a16="http://schemas.microsoft.com/office/drawing/2014/main" id="{BAFACFD4-BAF9-4922-90BD-CF99DA71F345}"/>
              </a:ext>
            </a:extLst>
          </p:cNvPr>
          <p:cNvSpPr>
            <a:spLocks noGrp="1"/>
          </p:cNvSpPr>
          <p:nvPr>
            <p:ph type="body" sz="quarter" idx="12"/>
          </p:nvPr>
        </p:nvSpPr>
        <p:spPr>
          <a:xfrm>
            <a:off x="173459" y="489390"/>
            <a:ext cx="9901547" cy="789927"/>
          </a:xfrm>
        </p:spPr>
        <p:txBody>
          <a:bodyPr/>
          <a:lstStyle/>
          <a:p>
            <a:r>
              <a:rPr lang="is-IS">
                <a:solidFill>
                  <a:srgbClr val="032742"/>
                </a:solidFill>
              </a:rPr>
              <a:t>Fræðsla fyrir starfsfólk og stjórnendur - vefnám</a:t>
            </a:r>
          </a:p>
        </p:txBody>
      </p:sp>
      <p:sp>
        <p:nvSpPr>
          <p:cNvPr id="19" name="Textastaðgengill 5">
            <a:extLst>
              <a:ext uri="{FF2B5EF4-FFF2-40B4-BE49-F238E27FC236}">
                <a16:creationId xmlns:a16="http://schemas.microsoft.com/office/drawing/2014/main" id="{CDB225F4-735A-4607-A44F-FAACB9D693BB}"/>
              </a:ext>
            </a:extLst>
          </p:cNvPr>
          <p:cNvSpPr txBox="1">
            <a:spLocks/>
          </p:cNvSpPr>
          <p:nvPr/>
        </p:nvSpPr>
        <p:spPr>
          <a:xfrm>
            <a:off x="7805420" y="1279317"/>
            <a:ext cx="9901547" cy="789927"/>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1800">
                <a:solidFill>
                  <a:srgbClr val="032742"/>
                </a:solidFill>
              </a:rPr>
              <a:t>Starfsmennt =&gt; </a:t>
            </a:r>
            <a:r>
              <a:rPr lang="is-IS" sz="1800">
                <a:solidFill>
                  <a:srgbClr val="032742"/>
                </a:solidFill>
                <a:hlinkClick r:id="rId5"/>
              </a:rPr>
              <a:t>smennt.is</a:t>
            </a:r>
            <a:endParaRPr lang="is-IS" sz="1800">
              <a:solidFill>
                <a:srgbClr val="032742"/>
              </a:solidFill>
            </a:endParaRPr>
          </a:p>
        </p:txBody>
      </p:sp>
      <p:pic>
        <p:nvPicPr>
          <p:cNvPr id="3" name="Picture 2">
            <a:extLst>
              <a:ext uri="{FF2B5EF4-FFF2-40B4-BE49-F238E27FC236}">
                <a16:creationId xmlns:a16="http://schemas.microsoft.com/office/drawing/2014/main" id="{0359C2F3-09D1-465F-B08D-A02DD09E2F6C}"/>
              </a:ext>
            </a:extLst>
          </p:cNvPr>
          <p:cNvPicPr>
            <a:picLocks noChangeAspect="1"/>
          </p:cNvPicPr>
          <p:nvPr/>
        </p:nvPicPr>
        <p:blipFill>
          <a:blip r:embed="rId6"/>
          <a:stretch>
            <a:fillRect/>
          </a:stretch>
        </p:blipFill>
        <p:spPr>
          <a:xfrm>
            <a:off x="7808747" y="1712266"/>
            <a:ext cx="2781935" cy="2254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9370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7221221" y="4796484"/>
            <a:ext cx="4624034" cy="520757"/>
          </a:xfrm>
        </p:spPr>
        <p:txBody>
          <a:bodyPr/>
          <a:lstStyle/>
          <a:p>
            <a:pPr algn="ctr">
              <a:lnSpc>
                <a:spcPct val="90000"/>
              </a:lnSpc>
            </a:pPr>
            <a:r>
              <a:rPr lang="is-IS" sz="3300" b="1">
                <a:solidFill>
                  <a:srgbClr val="032742"/>
                </a:solidFill>
                <a:latin typeface="FiraGO SemiBold" panose="020B0503050000020004" pitchFamily="34" charset="0"/>
                <a:cs typeface="FiraGO SemiBold" panose="020B0503050000020004" pitchFamily="34" charset="0"/>
              </a:rPr>
              <a:t>Fyrirlestrar opnir á vef</a:t>
            </a:r>
          </a:p>
          <a:p>
            <a:pPr algn="ctr">
              <a:lnSpc>
                <a:spcPct val="90000"/>
              </a:lnSpc>
            </a:pPr>
            <a:endParaRPr lang="is-IS" sz="3300" b="1">
              <a:solidFill>
                <a:srgbClr val="032742"/>
              </a:solidFill>
              <a:latin typeface="FiraGO SemiBold" panose="020B0503050000020004" pitchFamily="34" charset="0"/>
              <a:cs typeface="FiraGO SemiBold" panose="020B0503050000020004" pitchFamily="34" charset="0"/>
            </a:endParaRPr>
          </a:p>
        </p:txBody>
      </p:sp>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7051985" y="6067696"/>
            <a:ext cx="5279472" cy="520757"/>
          </a:xfrm>
        </p:spPr>
        <p:txBody>
          <a:bodyPr/>
          <a:lstStyle/>
          <a:p>
            <a:r>
              <a:rPr lang="is-IS" sz="1600">
                <a:solidFill>
                  <a:srgbClr val="032742"/>
                </a:solidFill>
              </a:rPr>
              <a:t>https://betrivinnutimi.is/vaktavinna/fraedsluefni/</a:t>
            </a:r>
            <a:endParaRPr lang="is-IS" sz="1800">
              <a:solidFill>
                <a:srgbClr val="032742"/>
              </a:solidFill>
            </a:endParaRPr>
          </a:p>
        </p:txBody>
      </p:sp>
      <p:pic>
        <p:nvPicPr>
          <p:cNvPr id="2" name="Picture 1">
            <a:extLst>
              <a:ext uri="{FF2B5EF4-FFF2-40B4-BE49-F238E27FC236}">
                <a16:creationId xmlns:a16="http://schemas.microsoft.com/office/drawing/2014/main" id="{4A0504B4-D900-4E99-AD9F-13B684CBD3BE}"/>
              </a:ext>
            </a:extLst>
          </p:cNvPr>
          <p:cNvPicPr>
            <a:picLocks noChangeAspect="1"/>
          </p:cNvPicPr>
          <p:nvPr/>
        </p:nvPicPr>
        <p:blipFill>
          <a:blip r:embed="rId2"/>
          <a:stretch>
            <a:fillRect/>
          </a:stretch>
        </p:blipFill>
        <p:spPr>
          <a:xfrm>
            <a:off x="1093510" y="3534025"/>
            <a:ext cx="5421581" cy="304567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91745D8-7310-4195-8EC8-174C0B7B7A5C}"/>
              </a:ext>
            </a:extLst>
          </p:cNvPr>
          <p:cNvPicPr>
            <a:picLocks noChangeAspect="1"/>
          </p:cNvPicPr>
          <p:nvPr/>
        </p:nvPicPr>
        <p:blipFill>
          <a:blip r:embed="rId3"/>
          <a:stretch>
            <a:fillRect/>
          </a:stretch>
        </p:blipFill>
        <p:spPr>
          <a:xfrm>
            <a:off x="1093510" y="394264"/>
            <a:ext cx="7858728" cy="327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390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862785" y="575020"/>
            <a:ext cx="7426160" cy="592445"/>
          </a:xfrm>
        </p:spPr>
        <p:txBody>
          <a:bodyPr/>
          <a:lstStyle/>
          <a:p>
            <a:r>
              <a:rPr lang="is-IS">
                <a:solidFill>
                  <a:srgbClr val="032742"/>
                </a:solidFill>
              </a:rPr>
              <a:t>Fyrstu skrefin!</a:t>
            </a:r>
          </a:p>
        </p:txBody>
      </p:sp>
      <p:sp>
        <p:nvSpPr>
          <p:cNvPr id="4" name="Textastaðgengill 3">
            <a:extLst>
              <a:ext uri="{FF2B5EF4-FFF2-40B4-BE49-F238E27FC236}">
                <a16:creationId xmlns:a16="http://schemas.microsoft.com/office/drawing/2014/main" id="{52F6920D-155E-433F-9947-B84756978418}"/>
              </a:ext>
            </a:extLst>
          </p:cNvPr>
          <p:cNvSpPr>
            <a:spLocks noGrp="1"/>
          </p:cNvSpPr>
          <p:nvPr>
            <p:ph type="body" sz="quarter" idx="13"/>
          </p:nvPr>
        </p:nvSpPr>
        <p:spPr>
          <a:xfrm>
            <a:off x="862785" y="1411874"/>
            <a:ext cx="5560251" cy="4592638"/>
          </a:xfrm>
        </p:spPr>
        <p:txBody>
          <a:bodyPr/>
          <a:lstStyle/>
          <a:p>
            <a:pPr algn="just">
              <a:spcBef>
                <a:spcPts val="900"/>
              </a:spcBef>
              <a:spcAft>
                <a:spcPts val="750"/>
              </a:spcAft>
            </a:pPr>
            <a:r>
              <a:rPr lang="is-IS" sz="2000" b="1">
                <a:solidFill>
                  <a:srgbClr val="60986E"/>
                </a:solidFill>
                <a:latin typeface="Arial" panose="020B0604020202020204" pitchFamily="34" charset="0"/>
                <a:ea typeface="Times New Roman" panose="02020603050405020304" pitchFamily="18" charset="0"/>
                <a:cs typeface="Calibri" panose="020F0502020204030204" pitchFamily="34" charset="0"/>
              </a:rPr>
              <a:t>Kynningar – Kynningar – Kynningar</a:t>
            </a:r>
            <a:br>
              <a:rPr lang="is-IS" sz="2000" b="1">
                <a:solidFill>
                  <a:schemeClr val="tx2"/>
                </a:solidFill>
                <a:latin typeface="Arial" panose="020B0604020202020204" pitchFamily="34" charset="0"/>
                <a:ea typeface="Times New Roman" panose="02020603050405020304" pitchFamily="18" charset="0"/>
                <a:cs typeface="Calibri" panose="020F0502020204030204" pitchFamily="34" charset="0"/>
              </a:rPr>
            </a:br>
            <a:endParaRPr lang="is-IS" sz="2000" b="1">
              <a:solidFill>
                <a:schemeClr val="tx2"/>
              </a:solidFill>
              <a:latin typeface="Arial" panose="020B0604020202020204" pitchFamily="34" charset="0"/>
              <a:ea typeface="Times New Roman" panose="02020603050405020304" pitchFamily="18" charset="0"/>
              <a:cs typeface="Calibri" panose="020F0502020204030204" pitchFamily="34" charset="0"/>
            </a:endParaRPr>
          </a:p>
          <a:p>
            <a:pPr marL="342900" indent="-342900" algn="just">
              <a:spcBef>
                <a:spcPts val="900"/>
              </a:spcBef>
              <a:spcAft>
                <a:spcPts val="750"/>
              </a:spcAft>
              <a:buFont typeface="Arial" panose="020B0604020202020204" pitchFamily="34" charset="0"/>
              <a:buChar char="•"/>
            </a:pPr>
            <a:r>
              <a:rPr lang="is-IS" sz="2000" b="1">
                <a:solidFill>
                  <a:schemeClr val="tx2"/>
                </a:solidFill>
                <a:latin typeface="Arial" panose="020B06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Fræðsluefni - gagnleg myndbönd</a:t>
            </a:r>
            <a:endParaRPr lang="is-IS" sz="2000" b="1">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a:solidFill>
                  <a:schemeClr val="tx2"/>
                </a:solidFill>
                <a:latin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Betri vinnutími í vaktavinnu á 2 mínútum</a:t>
            </a:r>
            <a:endParaRPr lang="is-IS" sz="1600" b="1" u="sng">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a:solidFill>
                  <a:schemeClr val="tx2"/>
                </a:solidFill>
                <a:latin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Umbótasamtal á 2 mínútum</a:t>
            </a:r>
            <a:endParaRPr lang="is-IS" sz="1600" b="1" u="sng">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a:solidFill>
                  <a:schemeClr val="tx2"/>
                </a:solidFill>
                <a:latin typeface="Arial" panose="020B06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Ávinningur fyrir starfsfólk</a:t>
            </a:r>
            <a:endParaRPr lang="is-IS" sz="1600" b="1" u="sng">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a:solidFill>
                  <a:schemeClr val="tx2"/>
                </a:solidFill>
                <a:latin typeface="Arial" panose="020B06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Markmið og leiðarljós</a:t>
            </a:r>
            <a:endParaRPr lang="is-IS" sz="1600" b="1" u="sng">
              <a:solidFill>
                <a:schemeClr val="tx2"/>
              </a:solidFill>
              <a:latin typeface="Arial" panose="020B0604020202020204" pitchFamily="34" charset="0"/>
              <a:cs typeface="Calibri" panose="020F0502020204030204" pitchFamily="34" charset="0"/>
            </a:endParaRPr>
          </a:p>
          <a:p>
            <a:pPr marL="457200" lvl="2" algn="just">
              <a:lnSpc>
                <a:spcPts val="2400"/>
              </a:lnSpc>
              <a:spcBef>
                <a:spcPts val="0"/>
              </a:spcBef>
            </a:pPr>
            <a:endParaRPr lang="is-IS" sz="1600" b="1" u="sng">
              <a:solidFill>
                <a:schemeClr val="tx2"/>
              </a:solidFill>
              <a:latin typeface="Arial" panose="020B0604020202020204" pitchFamily="34" charset="0"/>
              <a:cs typeface="Calibri" panose="020F0502020204030204" pitchFamily="34" charset="0"/>
            </a:endParaRPr>
          </a:p>
          <a:p>
            <a:pPr marL="342900" indent="-342900" algn="just">
              <a:spcBef>
                <a:spcPts val="900"/>
              </a:spcBef>
              <a:spcAft>
                <a:spcPts val="750"/>
              </a:spcAft>
              <a:buFont typeface="Arial" panose="020B0604020202020204" pitchFamily="34" charset="0"/>
              <a:buChar char="•"/>
            </a:pPr>
            <a:r>
              <a:rPr lang="is-IS" sz="2000" b="1">
                <a:solidFill>
                  <a:schemeClr val="tx2"/>
                </a:solidFill>
                <a:latin typeface="Arial" panose="020B06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Verkfæri fyrir stjórnendur </a:t>
            </a:r>
            <a:endParaRPr lang="is-IS" sz="2000" b="1">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a:solidFill>
                  <a:schemeClr val="tx2"/>
                </a:solidFill>
                <a:latin typeface="Arial" panose="020B060402020202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Greining gagna</a:t>
            </a:r>
            <a:endParaRPr lang="is-IS" sz="1600" b="1" u="sng">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a:solidFill>
                  <a:schemeClr val="tx2"/>
                </a:solidFill>
                <a:latin typeface="Arial" panose="020B0604020202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Umbótasamtal</a:t>
            </a:r>
            <a:endParaRPr lang="is-IS" sz="1600" b="1" u="sng">
              <a:solidFill>
                <a:schemeClr val="tx2"/>
              </a:solidFill>
              <a:latin typeface="Arial" panose="020B0604020202020204" pitchFamily="34" charset="0"/>
              <a:cs typeface="Calibri" panose="020F0502020204030204" pitchFamily="34" charset="0"/>
            </a:endParaRPr>
          </a:p>
          <a:p>
            <a:pPr marL="671513" lvl="2" indent="-214313" algn="just">
              <a:lnSpc>
                <a:spcPts val="2400"/>
              </a:lnSpc>
              <a:spcBef>
                <a:spcPts val="0"/>
              </a:spcBef>
              <a:buFont typeface="Arial" panose="020B0604020202020204" pitchFamily="34" charset="0"/>
              <a:buChar char="•"/>
            </a:pPr>
            <a:r>
              <a:rPr lang="is-IS" sz="1600" b="1" u="sng">
                <a:solidFill>
                  <a:schemeClr val="tx2"/>
                </a:solidFill>
                <a:latin typeface="Arial" panose="020B0604020202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Gullinbrú - mönnunarlíkan</a:t>
            </a:r>
            <a:endParaRPr lang="is-IS" sz="1600" b="1" u="sng">
              <a:solidFill>
                <a:schemeClr val="tx2"/>
              </a:solidFill>
              <a:latin typeface="Arial" panose="020B0604020202020204" pitchFamily="34" charset="0"/>
              <a:cs typeface="Calibri" panose="020F0502020204030204" pitchFamily="34" charset="0"/>
            </a:endParaRPr>
          </a:p>
        </p:txBody>
      </p:sp>
      <p:pic>
        <p:nvPicPr>
          <p:cNvPr id="5" name="Mynd 4">
            <a:extLst>
              <a:ext uri="{FF2B5EF4-FFF2-40B4-BE49-F238E27FC236}">
                <a16:creationId xmlns:a16="http://schemas.microsoft.com/office/drawing/2014/main" id="{C612CB7F-DF50-45DA-B818-86265B9CACC8}"/>
              </a:ext>
            </a:extLst>
          </p:cNvPr>
          <p:cNvPicPr>
            <a:picLocks noChangeAspect="1"/>
          </p:cNvPicPr>
          <p:nvPr/>
        </p:nvPicPr>
        <p:blipFill>
          <a:blip r:embed="rId11"/>
          <a:stretch>
            <a:fillRect/>
          </a:stretch>
        </p:blipFill>
        <p:spPr>
          <a:xfrm>
            <a:off x="8017859" y="464196"/>
            <a:ext cx="3710964" cy="3745646"/>
          </a:xfrm>
          <a:prstGeom prst="rect">
            <a:avLst/>
          </a:prstGeom>
        </p:spPr>
      </p:pic>
      <p:pic>
        <p:nvPicPr>
          <p:cNvPr id="6" name="Mynd 5">
            <a:extLst>
              <a:ext uri="{FF2B5EF4-FFF2-40B4-BE49-F238E27FC236}">
                <a16:creationId xmlns:a16="http://schemas.microsoft.com/office/drawing/2014/main" id="{2E4BEDC8-7B77-443F-B28F-99391A5FE706}"/>
              </a:ext>
            </a:extLst>
          </p:cNvPr>
          <p:cNvPicPr>
            <a:picLocks noChangeAspect="1"/>
          </p:cNvPicPr>
          <p:nvPr/>
        </p:nvPicPr>
        <p:blipFill>
          <a:blip r:embed="rId12"/>
          <a:stretch>
            <a:fillRect/>
          </a:stretch>
        </p:blipFill>
        <p:spPr>
          <a:xfrm>
            <a:off x="6352247" y="3123525"/>
            <a:ext cx="3652548" cy="3468521"/>
          </a:xfrm>
          <a:prstGeom prst="rect">
            <a:avLst/>
          </a:prstGeom>
        </p:spPr>
      </p:pic>
      <p:pic>
        <p:nvPicPr>
          <p:cNvPr id="7" name="Mynd 14">
            <a:hlinkClick r:id="rId13"/>
            <a:extLst>
              <a:ext uri="{FF2B5EF4-FFF2-40B4-BE49-F238E27FC236}">
                <a16:creationId xmlns:a16="http://schemas.microsoft.com/office/drawing/2014/main" id="{10BAAEA6-C2E1-4C00-8866-DFE69A8DF576}"/>
              </a:ext>
            </a:extLst>
          </p:cNvPr>
          <p:cNvPicPr>
            <a:picLocks noChangeAspect="1"/>
          </p:cNvPicPr>
          <p:nvPr/>
        </p:nvPicPr>
        <p:blipFill rotWithShape="1">
          <a:blip r:embed="rId14"/>
          <a:srcRect l="10401" t="23877" r="5231" b="9074"/>
          <a:stretch/>
        </p:blipFill>
        <p:spPr>
          <a:xfrm>
            <a:off x="10182372" y="4391025"/>
            <a:ext cx="1546451" cy="6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431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619759" y="794016"/>
            <a:ext cx="6226949" cy="789927"/>
          </a:xfrm>
        </p:spPr>
        <p:txBody>
          <a:bodyPr/>
          <a:lstStyle/>
          <a:p>
            <a:r>
              <a:rPr lang="is-IS">
                <a:solidFill>
                  <a:srgbClr val="032742"/>
                </a:solidFill>
              </a:rPr>
              <a:t>Efni næsta fundar</a:t>
            </a:r>
            <a:r>
              <a:rPr lang="is-IS"/>
              <a:t>	</a:t>
            </a:r>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535245" y="1583941"/>
            <a:ext cx="6135899" cy="2790095"/>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spcBef>
                <a:spcPts val="0"/>
              </a:spcBef>
              <a:buFont typeface="Arial" panose="020B0604020202020204" pitchFamily="34" charset="0"/>
              <a:buChar char="•"/>
            </a:pPr>
            <a:r>
              <a:rPr lang="en-US" sz="1800">
                <a:solidFill>
                  <a:srgbClr val="000000"/>
                </a:solidFill>
                <a:latin typeface="Arial"/>
                <a:cs typeface="Arial"/>
              </a:rPr>
              <a:t>Útistandandi mál </a:t>
            </a:r>
            <a:endParaRPr lang="en-US" sz="1800">
              <a:solidFill>
                <a:srgbClr val="000000"/>
              </a:solidFill>
              <a:latin typeface="Arial" panose="020B0604020202020204" pitchFamily="34" charset="0"/>
              <a:cs typeface="Arial" panose="020B0604020202020204" pitchFamily="34" charset="0"/>
            </a:endParaRPr>
          </a:p>
          <a:p>
            <a:pPr marL="742950" lvl="1" indent="-285750">
              <a:lnSpc>
                <a:spcPct val="150000"/>
              </a:lnSpc>
              <a:spcBef>
                <a:spcPts val="0"/>
              </a:spcBef>
              <a:buFont typeface="Arial" panose="020B0604020202020204" pitchFamily="34" charset="0"/>
              <a:buChar char="•"/>
            </a:pPr>
            <a:r>
              <a:rPr lang="en-US">
                <a:solidFill>
                  <a:srgbClr val="000000"/>
                </a:solidFill>
                <a:latin typeface="Arial"/>
                <a:cs typeface="Arial"/>
              </a:rPr>
              <a:t>Starfsfólk í 49,9% starfi og tekur út lífeyri í B-deild </a:t>
            </a:r>
          </a:p>
          <a:p>
            <a:pPr marL="285750" indent="-285750">
              <a:lnSpc>
                <a:spcPct val="150000"/>
              </a:lnSpc>
              <a:spcBef>
                <a:spcPts val="0"/>
              </a:spcBef>
              <a:buFont typeface="Arial" panose="020B0604020202020204" pitchFamily="34" charset="0"/>
              <a:buChar char="•"/>
            </a:pPr>
            <a:r>
              <a:rPr lang="en-US" sz="1800">
                <a:solidFill>
                  <a:srgbClr val="000000"/>
                </a:solidFill>
                <a:latin typeface="Arial"/>
                <a:cs typeface="Arial"/>
              </a:rPr>
              <a:t>Reynslusaga</a:t>
            </a:r>
          </a:p>
          <a:p>
            <a:pPr marL="285750" indent="-285750">
              <a:spcBef>
                <a:spcPts val="0"/>
              </a:spcBef>
              <a:buFont typeface="Arial" panose="020B0604020202020204" pitchFamily="34" charset="0"/>
              <a:buChar char="•"/>
            </a:pPr>
            <a:r>
              <a:rPr lang="is-IS" sz="1800">
                <a:effectLst/>
                <a:latin typeface="Arial" panose="020B0604020202020204" pitchFamily="34" charset="0"/>
                <a:cs typeface="Arial" panose="020B0604020202020204" pitchFamily="34" charset="0"/>
              </a:rPr>
              <a:t>Ferlar fyrir samtal og/eða skil á gögnum</a:t>
            </a:r>
          </a:p>
          <a:p>
            <a:pPr marL="285750" indent="-285750">
              <a:spcBef>
                <a:spcPts val="0"/>
              </a:spcBef>
              <a:buFont typeface="Arial" panose="020B0604020202020204" pitchFamily="34" charset="0"/>
              <a:buChar char="•"/>
            </a:pPr>
            <a:r>
              <a:rPr lang="is-IS" sz="1800">
                <a:latin typeface="Arial" panose="020B0604020202020204" pitchFamily="34" charset="0"/>
                <a:cs typeface="Arial" panose="020B0604020202020204" pitchFamily="34" charset="0"/>
              </a:rPr>
              <a:t>Leiðbeiningar ef hópar lækka í launum</a:t>
            </a:r>
            <a:endParaRPr lang="is-IS" sz="2000">
              <a:effectLst/>
              <a:latin typeface="Arial" panose="020B0604020202020204" pitchFamily="34" charset="0"/>
              <a:cs typeface="Arial" panose="020B0604020202020204" pitchFamily="34" charset="0"/>
            </a:endParaRPr>
          </a:p>
          <a:p>
            <a:pPr marL="342900">
              <a:lnSpc>
                <a:spcPct val="150000"/>
              </a:lnSpc>
              <a:spcBef>
                <a:spcPts val="0"/>
              </a:spcBef>
            </a:pPr>
            <a:endParaRPr lang="en-US">
              <a:solidFill>
                <a:srgbClr val="000000"/>
              </a:solidFill>
              <a:latin typeface="Arial"/>
              <a:cs typeface="Arial"/>
            </a:endParaRPr>
          </a:p>
          <a:p>
            <a:pPr marL="342900">
              <a:spcBef>
                <a:spcPts val="0"/>
              </a:spcBef>
              <a:buFont typeface="Arial" panose="020B0604020202020204" pitchFamily="34" charset="0"/>
              <a:buChar char="•"/>
            </a:pPr>
            <a:endParaRPr lang="en-US">
              <a:solidFill>
                <a:srgbClr val="000000"/>
              </a:solidFill>
              <a:latin typeface="Arial"/>
              <a:cs typeface="Arial"/>
            </a:endParaRPr>
          </a:p>
        </p:txBody>
      </p:sp>
      <p:pic>
        <p:nvPicPr>
          <p:cNvPr id="6" name="Mynd 5" descr="Mynd sem inniheldur sushi, herbergi, matur, skilti&#10;&#10;Lýsing sjálfkrafa búin til">
            <a:extLst>
              <a:ext uri="{FF2B5EF4-FFF2-40B4-BE49-F238E27FC236}">
                <a16:creationId xmlns:a16="http://schemas.microsoft.com/office/drawing/2014/main" id="{A577F6DD-85B5-4767-A27D-0F47D686C2F6}"/>
              </a:ext>
            </a:extLst>
          </p:cNvPr>
          <p:cNvPicPr>
            <a:picLocks noChangeAspect="1"/>
          </p:cNvPicPr>
          <p:nvPr/>
        </p:nvPicPr>
        <p:blipFill>
          <a:blip r:embed="rId2"/>
          <a:stretch>
            <a:fillRect/>
          </a:stretch>
        </p:blipFill>
        <p:spPr>
          <a:xfrm>
            <a:off x="7072054" y="948690"/>
            <a:ext cx="4960620" cy="4960620"/>
          </a:xfrm>
          <a:prstGeom prst="rect">
            <a:avLst/>
          </a:prstGeom>
        </p:spPr>
      </p:pic>
      <p:sp>
        <p:nvSpPr>
          <p:cNvPr id="5" name="Textastaðgengill 2">
            <a:extLst>
              <a:ext uri="{FF2B5EF4-FFF2-40B4-BE49-F238E27FC236}">
                <a16:creationId xmlns:a16="http://schemas.microsoft.com/office/drawing/2014/main" id="{6701C081-94C9-41A1-A3B5-50738A242358}"/>
              </a:ext>
            </a:extLst>
          </p:cNvPr>
          <p:cNvSpPr txBox="1">
            <a:spLocks/>
          </p:cNvSpPr>
          <p:nvPr/>
        </p:nvSpPr>
        <p:spPr>
          <a:xfrm>
            <a:off x="535245" y="4564259"/>
            <a:ext cx="6135899" cy="1966350"/>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en-US" sz="1800" b="1">
                <a:solidFill>
                  <a:srgbClr val="000000"/>
                </a:solidFill>
                <a:latin typeface="Arial"/>
                <a:cs typeface="Arial"/>
              </a:rPr>
              <a:t>Boðaðir verða sértækir fundir vegna eftirfarandi:</a:t>
            </a:r>
          </a:p>
          <a:p>
            <a:pPr marL="285750" indent="-285750">
              <a:lnSpc>
                <a:spcPct val="150000"/>
              </a:lnSpc>
              <a:spcBef>
                <a:spcPts val="0"/>
              </a:spcBef>
              <a:buFont typeface="Arial" panose="020B0604020202020204" pitchFamily="34" charset="0"/>
              <a:buChar char="•"/>
            </a:pPr>
            <a:r>
              <a:rPr lang="en-US" sz="1800">
                <a:solidFill>
                  <a:srgbClr val="000000"/>
                </a:solidFill>
                <a:latin typeface="Arial"/>
                <a:cs typeface="Arial"/>
              </a:rPr>
              <a:t>Næturvaktarþrep í stofnanasamningum</a:t>
            </a:r>
          </a:p>
          <a:p>
            <a:pPr marL="285750" indent="-285750">
              <a:lnSpc>
                <a:spcPct val="150000"/>
              </a:lnSpc>
              <a:spcBef>
                <a:spcPts val="0"/>
              </a:spcBef>
              <a:buFont typeface="Arial" panose="020B0604020202020204" pitchFamily="34" charset="0"/>
              <a:buChar char="•"/>
            </a:pPr>
            <a:r>
              <a:rPr lang="en-US" sz="1800">
                <a:solidFill>
                  <a:srgbClr val="000000"/>
                </a:solidFill>
                <a:latin typeface="Arial"/>
                <a:cs typeface="Arial"/>
              </a:rPr>
              <a:t>Fjármögnun breytinganna (hver launagreiðandi fyrir sig)</a:t>
            </a:r>
          </a:p>
          <a:p>
            <a:pPr marL="342900">
              <a:lnSpc>
                <a:spcPct val="150000"/>
              </a:lnSpc>
              <a:spcBef>
                <a:spcPts val="0"/>
              </a:spcBef>
            </a:pPr>
            <a:endParaRPr lang="en-US">
              <a:solidFill>
                <a:srgbClr val="000000"/>
              </a:solidFill>
              <a:latin typeface="Arial"/>
              <a:cs typeface="Arial"/>
            </a:endParaRPr>
          </a:p>
          <a:p>
            <a:pPr marL="342900">
              <a:spcBef>
                <a:spcPts val="0"/>
              </a:spcBef>
              <a:buFont typeface="Arial" panose="020B0604020202020204" pitchFamily="34" charset="0"/>
              <a:buChar char="•"/>
            </a:pPr>
            <a:endParaRPr lang="en-US">
              <a:solidFill>
                <a:srgbClr val="000000"/>
              </a:solidFill>
              <a:latin typeface="Arial"/>
              <a:cs typeface="Arial"/>
            </a:endParaRPr>
          </a:p>
        </p:txBody>
      </p:sp>
    </p:spTree>
    <p:extLst>
      <p:ext uri="{BB962C8B-B14F-4D97-AF65-F5344CB8AC3E}">
        <p14:creationId xmlns:p14="http://schemas.microsoft.com/office/powerpoint/2010/main" val="114796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44580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pic>
        <p:nvPicPr>
          <p:cNvPr id="3" name="Picture 2">
            <a:extLst>
              <a:ext uri="{FF2B5EF4-FFF2-40B4-BE49-F238E27FC236}">
                <a16:creationId xmlns:a16="http://schemas.microsoft.com/office/drawing/2014/main" id="{7B6BDB35-1F73-4D19-8A26-692F7B20E5E6}"/>
              </a:ext>
            </a:extLst>
          </p:cNvPr>
          <p:cNvPicPr>
            <a:picLocks noChangeAspect="1"/>
          </p:cNvPicPr>
          <p:nvPr/>
        </p:nvPicPr>
        <p:blipFill>
          <a:blip r:embed="rId3"/>
          <a:stretch>
            <a:fillRect/>
          </a:stretch>
        </p:blipFill>
        <p:spPr>
          <a:xfrm>
            <a:off x="36096" y="204537"/>
            <a:ext cx="1028700" cy="457200"/>
          </a:xfrm>
          <a:prstGeom prst="rect">
            <a:avLst/>
          </a:prstGeom>
        </p:spPr>
      </p:pic>
    </p:spTree>
    <p:extLst>
      <p:ext uri="{BB962C8B-B14F-4D97-AF65-F5344CB8AC3E}">
        <p14:creationId xmlns:p14="http://schemas.microsoft.com/office/powerpoint/2010/main" val="224669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9DA0F4C6-5A96-4E57-ADCB-DCEFA29296DE}"/>
              </a:ext>
            </a:extLst>
          </p:cNvPr>
          <p:cNvSpPr>
            <a:spLocks noGrp="1"/>
          </p:cNvSpPr>
          <p:nvPr>
            <p:ph type="body" sz="quarter" idx="10"/>
          </p:nvPr>
        </p:nvSpPr>
        <p:spPr>
          <a:xfrm>
            <a:off x="1078095" y="3154770"/>
            <a:ext cx="9711825" cy="1304019"/>
          </a:xfrm>
        </p:spPr>
        <p:txBody>
          <a:bodyPr/>
          <a:lstStyle/>
          <a:p>
            <a:r>
              <a:rPr lang="is-IS" dirty="0"/>
              <a:t>49,9% starfsfólk sem tekur út lífeyri í B deild</a:t>
            </a:r>
          </a:p>
        </p:txBody>
      </p:sp>
      <p:pic>
        <p:nvPicPr>
          <p:cNvPr id="4" name="Picture 3">
            <a:extLst>
              <a:ext uri="{FF2B5EF4-FFF2-40B4-BE49-F238E27FC236}">
                <a16:creationId xmlns:a16="http://schemas.microsoft.com/office/drawing/2014/main" id="{9AE5A6BB-1534-4E4D-A1ED-BEF468487323}"/>
              </a:ext>
            </a:extLst>
          </p:cNvPr>
          <p:cNvPicPr>
            <a:picLocks noChangeAspect="1"/>
          </p:cNvPicPr>
          <p:nvPr/>
        </p:nvPicPr>
        <p:blipFill>
          <a:blip r:embed="rId2"/>
          <a:stretch>
            <a:fillRect/>
          </a:stretch>
        </p:blipFill>
        <p:spPr>
          <a:xfrm>
            <a:off x="49395" y="252663"/>
            <a:ext cx="1028700" cy="457200"/>
          </a:xfrm>
          <a:prstGeom prst="rect">
            <a:avLst/>
          </a:prstGeom>
        </p:spPr>
      </p:pic>
    </p:spTree>
    <p:extLst>
      <p:ext uri="{BB962C8B-B14F-4D97-AF65-F5344CB8AC3E}">
        <p14:creationId xmlns:p14="http://schemas.microsoft.com/office/powerpoint/2010/main" val="63529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ynd 9">
            <a:extLst>
              <a:ext uri="{FF2B5EF4-FFF2-40B4-BE49-F238E27FC236}">
                <a16:creationId xmlns:a16="http://schemas.microsoft.com/office/drawing/2014/main" id="{0474D358-4F97-42EE-B23C-3876F535A4A2}"/>
              </a:ext>
            </a:extLst>
          </p:cNvPr>
          <p:cNvPicPr>
            <a:picLocks noChangeAspect="1"/>
          </p:cNvPicPr>
          <p:nvPr/>
        </p:nvPicPr>
        <p:blipFill>
          <a:blip r:embed="rId2"/>
          <a:stretch>
            <a:fillRect/>
          </a:stretch>
        </p:blipFill>
        <p:spPr>
          <a:xfrm>
            <a:off x="8228956" y="1055852"/>
            <a:ext cx="4195703" cy="4197716"/>
          </a:xfrm>
          <a:prstGeom prst="rect">
            <a:avLst/>
          </a:prstGeom>
        </p:spPr>
      </p:pic>
      <p:sp>
        <p:nvSpPr>
          <p:cNvPr id="5" name="Textarammi 4">
            <a:extLst>
              <a:ext uri="{FF2B5EF4-FFF2-40B4-BE49-F238E27FC236}">
                <a16:creationId xmlns:a16="http://schemas.microsoft.com/office/drawing/2014/main" id="{04EA630F-471A-48C7-805E-5E80D4381143}"/>
              </a:ext>
            </a:extLst>
          </p:cNvPr>
          <p:cNvSpPr txBox="1"/>
          <p:nvPr/>
        </p:nvSpPr>
        <p:spPr>
          <a:xfrm>
            <a:off x="228600" y="485150"/>
            <a:ext cx="9023985" cy="5632311"/>
          </a:xfrm>
          <a:prstGeom prst="rect">
            <a:avLst/>
          </a:prstGeom>
          <a:noFill/>
        </p:spPr>
        <p:txBody>
          <a:bodyPr wrap="square">
            <a:spAutoFit/>
          </a:bodyPr>
          <a:lstStyle/>
          <a:p>
            <a:r>
              <a:rPr lang="is-IS" sz="1800" dirty="0">
                <a:effectLst/>
                <a:latin typeface="Calibri" panose="020F0502020204030204" pitchFamily="34" charset="0"/>
                <a:ea typeface="Calibri" panose="020F0502020204030204" pitchFamily="34" charset="0"/>
              </a:rPr>
              <a:t> </a:t>
            </a:r>
          </a:p>
          <a:p>
            <a:r>
              <a:rPr lang="is-IS" sz="1800" dirty="0">
                <a:effectLst/>
                <a:latin typeface="Calibri" panose="020F0502020204030204" pitchFamily="34" charset="0"/>
                <a:ea typeface="Calibri" panose="020F0502020204030204" pitchFamily="34" charset="0"/>
              </a:rPr>
              <a:t>Í stuttu máli takmarkast möguleikar þeirra sem eru í 49,9% starfi og njóta lífeyris úr B deild, við það að starfshlutfallið sé ekki hærra. Breyting eða frávik frá því eru ekki möguleg enda brýtur það gegn reglum lífeyrissjóðsins. Við sem launagreiðendur, launafólk eða samningsaðilar höfum ekkert um þær að segja og breytum ekki. </a:t>
            </a:r>
          </a:p>
          <a:p>
            <a:r>
              <a:rPr lang="is-IS" sz="1800" dirty="0">
                <a:effectLst/>
                <a:latin typeface="Calibri" panose="020F0502020204030204" pitchFamily="34" charset="0"/>
                <a:ea typeface="Calibri" panose="020F0502020204030204" pitchFamily="34" charset="0"/>
              </a:rPr>
              <a:t> </a:t>
            </a:r>
          </a:p>
          <a:p>
            <a:r>
              <a:rPr lang="is-IS" sz="1800" dirty="0">
                <a:effectLst/>
                <a:latin typeface="Calibri" panose="020F0502020204030204" pitchFamily="34" charset="0"/>
                <a:ea typeface="Calibri" panose="020F0502020204030204" pitchFamily="34" charset="0"/>
              </a:rPr>
              <a:t>(Það væri heldur ekki skynsamt af okkur að opna á þennan möguleika. Fjárhagslegar stærðir þarna á bakvið eru gríðarlegar.)</a:t>
            </a:r>
          </a:p>
          <a:p>
            <a:r>
              <a:rPr lang="is-IS" sz="1800" dirty="0">
                <a:effectLst/>
                <a:latin typeface="Calibri" panose="020F0502020204030204" pitchFamily="34" charset="0"/>
                <a:ea typeface="Calibri" panose="020F0502020204030204" pitchFamily="34" charset="0"/>
              </a:rPr>
              <a:t> </a:t>
            </a:r>
          </a:p>
          <a:p>
            <a:r>
              <a:rPr lang="is-IS" sz="1800" dirty="0">
                <a:effectLst/>
                <a:latin typeface="Calibri" panose="020F0502020204030204" pitchFamily="34" charset="0"/>
                <a:ea typeface="Calibri" panose="020F0502020204030204" pitchFamily="34" charset="0"/>
              </a:rPr>
              <a:t>Niðurstaðan er að hópurinn sem þetta á við um nýtur styttingar vinnutíma án skerðingar á launum eða lífeyri. Þau sem vilja hækka við sig starfshlutfall sem nemur styttingunni á þá ekki möguleika á að taka lífeyri samhliða. </a:t>
            </a:r>
          </a:p>
          <a:p>
            <a:r>
              <a:rPr lang="is-IS" sz="1800" dirty="0">
                <a:effectLst/>
                <a:latin typeface="Calibri" panose="020F0502020204030204" pitchFamily="34" charset="0"/>
                <a:ea typeface="Calibri" panose="020F0502020204030204" pitchFamily="34" charset="0"/>
              </a:rPr>
              <a:t> </a:t>
            </a:r>
          </a:p>
          <a:p>
            <a:r>
              <a:rPr lang="is-IS" sz="1800" dirty="0">
                <a:effectLst/>
                <a:latin typeface="Calibri" panose="020F0502020204030204" pitchFamily="34" charset="0"/>
                <a:ea typeface="Calibri" panose="020F0502020204030204" pitchFamily="34" charset="0"/>
              </a:rPr>
              <a:t>Til okkar gagns þá eru, samkvæmt upplýsingum frá LSR, um 1.000 manns í 49,9% starfi samhliða töku lífeyris hjá opinberum aðilum (ekki bara ríkinu).  Við bætist hópur sem er hjá lífeyrissjóði sveitarfélaga.</a:t>
            </a:r>
          </a:p>
          <a:p>
            <a:r>
              <a:rPr lang="is-IS" sz="1800" dirty="0">
                <a:effectLst/>
                <a:latin typeface="Calibri" panose="020F0502020204030204" pitchFamily="34" charset="0"/>
                <a:ea typeface="Calibri" panose="020F0502020204030204" pitchFamily="34" charset="0"/>
              </a:rPr>
              <a:t> </a:t>
            </a:r>
          </a:p>
          <a:p>
            <a:r>
              <a:rPr lang="is-IS" sz="1800" dirty="0">
                <a:effectLst/>
                <a:latin typeface="Calibri" panose="020F0502020204030204" pitchFamily="34" charset="0"/>
                <a:ea typeface="Calibri" panose="020F0502020204030204" pitchFamily="34" charset="0"/>
              </a:rPr>
              <a:t>Anna getur aðstoðað þig við að móta leiðbeiningar fyrir morgundaginn. Hún benti á að það gæti verið gott að setja þetta inn á spurt og svarað.</a:t>
            </a:r>
          </a:p>
          <a:p>
            <a:r>
              <a:rPr lang="is-I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72945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AD2A4987-3932-45A9-8CD4-B2C76BDFEF0A}"/>
              </a:ext>
            </a:extLst>
          </p:cNvPr>
          <p:cNvSpPr>
            <a:spLocks noGrp="1"/>
          </p:cNvSpPr>
          <p:nvPr>
            <p:ph type="body" sz="quarter" idx="12"/>
          </p:nvPr>
        </p:nvSpPr>
        <p:spPr>
          <a:xfrm>
            <a:off x="1042530" y="480060"/>
            <a:ext cx="9901547" cy="789927"/>
          </a:xfrm>
        </p:spPr>
        <p:txBody>
          <a:bodyPr/>
          <a:lstStyle/>
          <a:p>
            <a:r>
              <a:rPr lang="is-IS">
                <a:solidFill>
                  <a:schemeClr val="tx1"/>
                </a:solidFill>
              </a:rPr>
              <a:t>Hvenær telst hópur lækka í launum? </a:t>
            </a:r>
          </a:p>
        </p:txBody>
      </p:sp>
      <p:sp>
        <p:nvSpPr>
          <p:cNvPr id="3" name="Textastaðgengill 2">
            <a:extLst>
              <a:ext uri="{FF2B5EF4-FFF2-40B4-BE49-F238E27FC236}">
                <a16:creationId xmlns:a16="http://schemas.microsoft.com/office/drawing/2014/main" id="{B996859E-2C62-4FAD-9EE1-9A5ED7B0D4D5}"/>
              </a:ext>
            </a:extLst>
          </p:cNvPr>
          <p:cNvSpPr>
            <a:spLocks noGrp="1"/>
          </p:cNvSpPr>
          <p:nvPr>
            <p:ph type="body" sz="quarter" idx="13"/>
          </p:nvPr>
        </p:nvSpPr>
        <p:spPr>
          <a:xfrm>
            <a:off x="1042530" y="1148953"/>
            <a:ext cx="8505330" cy="1198576"/>
          </a:xfrm>
        </p:spPr>
        <p:txBody>
          <a:bodyPr lIns="91440" tIns="45720" rIns="91440" bIns="45720" anchor="t"/>
          <a:lstStyle/>
          <a:p>
            <a:r>
              <a:rPr lang="is-IS" sz="1800">
                <a:effectLst/>
                <a:latin typeface="Calibri"/>
                <a:ea typeface="Calibri" panose="020F0502020204030204" pitchFamily="34" charset="0"/>
                <a:cs typeface="Arial"/>
              </a:rPr>
              <a:t>Hópur starfsfólks telst lækka í launum ef vinnutímabreytingarnar einar og sér leiða af sér launalækkun þegar </a:t>
            </a:r>
            <a:r>
              <a:rPr lang="is-IS" sz="1800">
                <a:latin typeface="Calibri"/>
                <a:ea typeface="Calibri" panose="020F0502020204030204" pitchFamily="34" charset="0"/>
                <a:cs typeface="Arial"/>
              </a:rPr>
              <a:t>neðangreindra</a:t>
            </a:r>
            <a:r>
              <a:rPr lang="is-IS" sz="1800">
                <a:effectLst/>
                <a:latin typeface="Calibri"/>
                <a:ea typeface="Calibri" panose="020F0502020204030204" pitchFamily="34" charset="0"/>
                <a:cs typeface="Arial"/>
              </a:rPr>
              <a:t> sjónarmiða hefur verið gætt. Í slíkum tilfellum skal stýrihópur fjalla um málið og finna lausn.</a:t>
            </a:r>
            <a:r>
              <a:rPr lang="is-IS" sz="1800">
                <a:latin typeface="Calibri"/>
                <a:ea typeface="Calibri" panose="020F0502020204030204" pitchFamily="34" charset="0"/>
                <a:cs typeface="Arial"/>
              </a:rPr>
              <a:t> Umbótasamtal verður að hafa átt sér stað.</a:t>
            </a:r>
            <a:endParaRPr lang="is-IS" sz="1800">
              <a:effectLst/>
              <a:latin typeface="Calibri"/>
              <a:ea typeface="Calibri" panose="020F0502020204030204" pitchFamily="34" charset="0"/>
              <a:cs typeface="Arial"/>
            </a:endParaRPr>
          </a:p>
          <a:p>
            <a:endParaRPr lang="is-IS"/>
          </a:p>
        </p:txBody>
      </p:sp>
      <p:sp>
        <p:nvSpPr>
          <p:cNvPr id="4" name="Textastaðgengill 2">
            <a:extLst>
              <a:ext uri="{FF2B5EF4-FFF2-40B4-BE49-F238E27FC236}">
                <a16:creationId xmlns:a16="http://schemas.microsoft.com/office/drawing/2014/main" id="{F9A26E13-5BAD-4B26-B8C3-4CB98C6DD35E}"/>
              </a:ext>
            </a:extLst>
          </p:cNvPr>
          <p:cNvSpPr txBox="1">
            <a:spLocks/>
          </p:cNvSpPr>
          <p:nvPr/>
        </p:nvSpPr>
        <p:spPr>
          <a:xfrm>
            <a:off x="1042530" y="2556226"/>
            <a:ext cx="7682547" cy="3908491"/>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is-IS" sz="1800">
                <a:effectLst/>
                <a:latin typeface="Calibri"/>
                <a:ea typeface="Calibri" panose="020F0502020204030204" pitchFamily="34" charset="0"/>
                <a:cs typeface="Arial"/>
              </a:rPr>
              <a:t>Horft er til hópa</a:t>
            </a:r>
          </a:p>
          <a:p>
            <a:pPr marL="342900" lvl="0" indent="-342900">
              <a:lnSpc>
                <a:spcPct val="107000"/>
              </a:lnSpc>
              <a:buFont typeface="Symbol" panose="05050102010706020507" pitchFamily="18" charset="2"/>
              <a:buChar char=""/>
            </a:pPr>
            <a:r>
              <a:rPr lang="is-IS" sz="1800">
                <a:effectLst/>
                <a:latin typeface="Calibri"/>
                <a:ea typeface="Calibri" panose="020F0502020204030204" pitchFamily="34" charset="0"/>
                <a:cs typeface="Arial"/>
              </a:rPr>
              <a:t>Hópurinn vinnur vaktavinnu</a:t>
            </a:r>
          </a:p>
          <a:p>
            <a:pPr marL="342900" indent="-342900">
              <a:lnSpc>
                <a:spcPct val="107000"/>
              </a:lnSpc>
              <a:spcAft>
                <a:spcPts val="800"/>
              </a:spcAft>
              <a:buFont typeface="Symbol" panose="05050102010706020507" pitchFamily="18" charset="2"/>
              <a:buChar char=""/>
            </a:pPr>
            <a:r>
              <a:rPr lang="is-IS" sz="1800">
                <a:effectLst/>
                <a:latin typeface="Calibri"/>
                <a:ea typeface="Calibri" panose="020F0502020204030204" pitchFamily="34" charset="0"/>
                <a:cs typeface="Arial"/>
              </a:rPr>
              <a:t>Farið er eftir forgangsröðun hagsmuna og jafnræði í starfsmannahópnum er tryggt eins og kostur er.</a:t>
            </a:r>
            <a:r>
              <a:rPr lang="is-IS" sz="1800">
                <a:latin typeface="Calibri"/>
                <a:ea typeface="Calibri" panose="020F0502020204030204" pitchFamily="34" charset="0"/>
                <a:cs typeface="Arial"/>
              </a:rPr>
              <a:t> </a:t>
            </a:r>
            <a:r>
              <a:rPr lang="is-IS" sz="1800">
                <a:effectLst/>
                <a:latin typeface="Calibri"/>
                <a:ea typeface="Calibri" panose="020F0502020204030204" pitchFamily="34" charset="0"/>
                <a:cs typeface="Arial"/>
              </a:rPr>
              <a:t> Fyrst skal huga að þörfum starfseminnar, því næst gæta jafnræðis innan starfsmannahópsins og að lokum horfa til óska einstakra starfsmanna sé þess kostur.</a:t>
            </a:r>
            <a:r>
              <a:rPr lang="is-IS" sz="1800">
                <a:latin typeface="Calibri"/>
                <a:ea typeface="Calibri" panose="020F0502020204030204" pitchFamily="34" charset="0"/>
                <a:cs typeface="Arial"/>
              </a:rPr>
              <a:t>  </a:t>
            </a:r>
            <a:endParaRPr lang="is-IS" sz="1800">
              <a:effectLst/>
              <a:latin typeface="Calibri" panose="020F0502020204030204" pitchFamily="34" charset="0"/>
              <a:ea typeface="Calibri" panose="020F0502020204030204" pitchFamily="34" charset="0"/>
              <a:cs typeface="Arial" panose="020B0604020202020204" pitchFamily="34" charset="0"/>
            </a:endParaRPr>
          </a:p>
          <a:p>
            <a:pPr marL="449580" indent="449580">
              <a:lnSpc>
                <a:spcPct val="107000"/>
              </a:lnSpc>
              <a:spcAft>
                <a:spcPts val="800"/>
              </a:spcAft>
            </a:pPr>
            <a:r>
              <a:rPr lang="is-IS" sz="1800">
                <a:effectLst/>
                <a:latin typeface="Calibri"/>
                <a:ea typeface="Calibri" panose="020F0502020204030204" pitchFamily="34" charset="0"/>
                <a:cs typeface="Arial"/>
              </a:rPr>
              <a:t>Starfsemi =&gt; </a:t>
            </a:r>
            <a:r>
              <a:rPr lang="is-IS" sz="1800">
                <a:latin typeface="Calibri"/>
                <a:ea typeface="Calibri" panose="020F0502020204030204" pitchFamily="34" charset="0"/>
                <a:cs typeface="Arial"/>
              </a:rPr>
              <a:t>Jafnræði</a:t>
            </a:r>
            <a:r>
              <a:rPr lang="is-IS" sz="1800">
                <a:effectLst/>
                <a:latin typeface="Calibri"/>
                <a:ea typeface="Calibri" panose="020F0502020204030204" pitchFamily="34" charset="0"/>
                <a:cs typeface="Arial"/>
              </a:rPr>
              <a:t> í starfsmannahópnum =&gt; </a:t>
            </a:r>
            <a:r>
              <a:rPr lang="is-IS" sz="1800">
                <a:latin typeface="Calibri"/>
                <a:ea typeface="Calibri" panose="020F0502020204030204" pitchFamily="34" charset="0"/>
                <a:cs typeface="Arial"/>
              </a:rPr>
              <a:t>Einstaklingur</a:t>
            </a:r>
            <a:endParaRPr lang="is-IS" sz="1800">
              <a:effectLst/>
              <a:latin typeface="Calibri"/>
              <a:ea typeface="Calibri" panose="020F050202020403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is-IS" sz="1800">
                <a:effectLst/>
                <a:latin typeface="Calibri"/>
                <a:ea typeface="Calibri" panose="020F0502020204030204" pitchFamily="34" charset="0"/>
                <a:cs typeface="Arial"/>
              </a:rPr>
              <a:t>Starfsfólki í hlutastarfi hafi verið boðin og þeir þegið að hækka við sig starfshlutfall sem nemur styttingunni og vegna vægis vinnuskyldustunda.</a:t>
            </a:r>
            <a:r>
              <a:rPr lang="is-IS" sz="1800">
                <a:latin typeface="Calibri"/>
                <a:ea typeface="Calibri" panose="020F0502020204030204" pitchFamily="34" charset="0"/>
                <a:cs typeface="Arial"/>
              </a:rPr>
              <a:t> </a:t>
            </a:r>
            <a:endParaRPr lang="is-IS" sz="1800">
              <a:latin typeface="Calibri"/>
              <a:cs typeface="Arial"/>
            </a:endParaRPr>
          </a:p>
        </p:txBody>
      </p:sp>
      <p:pic>
        <p:nvPicPr>
          <p:cNvPr id="10" name="Mynd 9">
            <a:extLst>
              <a:ext uri="{FF2B5EF4-FFF2-40B4-BE49-F238E27FC236}">
                <a16:creationId xmlns:a16="http://schemas.microsoft.com/office/drawing/2014/main" id="{2DE7F663-37D5-4BF9-AEDD-EA83347D7FDA}"/>
              </a:ext>
            </a:extLst>
          </p:cNvPr>
          <p:cNvPicPr>
            <a:picLocks noChangeAspect="1"/>
          </p:cNvPicPr>
          <p:nvPr/>
        </p:nvPicPr>
        <p:blipFill>
          <a:blip r:embed="rId2"/>
          <a:stretch>
            <a:fillRect/>
          </a:stretch>
        </p:blipFill>
        <p:spPr>
          <a:xfrm>
            <a:off x="9666456" y="649643"/>
            <a:ext cx="2368303" cy="2369440"/>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17A49B03-B4CA-4650-87B5-2C2B8A2A16B4}"/>
              </a:ext>
            </a:extLst>
          </p:cNvPr>
          <p:cNvPicPr>
            <a:picLocks noChangeAspect="1"/>
          </p:cNvPicPr>
          <p:nvPr/>
        </p:nvPicPr>
        <p:blipFill>
          <a:blip r:embed="rId3"/>
          <a:stretch>
            <a:fillRect/>
          </a:stretch>
        </p:blipFill>
        <p:spPr>
          <a:xfrm>
            <a:off x="9103680" y="3106988"/>
            <a:ext cx="2649139" cy="3458764"/>
          </a:xfrm>
          <a:prstGeom prst="rect">
            <a:avLst/>
          </a:prstGeom>
        </p:spPr>
      </p:pic>
    </p:spTree>
    <p:extLst>
      <p:ext uri="{BB962C8B-B14F-4D97-AF65-F5344CB8AC3E}">
        <p14:creationId xmlns:p14="http://schemas.microsoft.com/office/powerpoint/2010/main" val="6395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4BAAF1B8-6C5C-4227-BDEB-48C2DF5F80EE}"/>
              </a:ext>
            </a:extLst>
          </p:cNvPr>
          <p:cNvSpPr>
            <a:spLocks noGrp="1"/>
          </p:cNvSpPr>
          <p:nvPr>
            <p:ph type="body" sz="quarter" idx="10"/>
          </p:nvPr>
        </p:nvSpPr>
        <p:spPr>
          <a:xfrm>
            <a:off x="1078095" y="3154770"/>
            <a:ext cx="5943678" cy="1304019"/>
          </a:xfrm>
        </p:spPr>
        <p:txBody>
          <a:bodyPr/>
          <a:lstStyle/>
          <a:p>
            <a:r>
              <a:rPr lang="is-IS" dirty="0"/>
              <a:t>Tilkynning til starfsfólks</a:t>
            </a:r>
          </a:p>
        </p:txBody>
      </p:sp>
      <p:pic>
        <p:nvPicPr>
          <p:cNvPr id="3" name="Picture 2">
            <a:extLst>
              <a:ext uri="{FF2B5EF4-FFF2-40B4-BE49-F238E27FC236}">
                <a16:creationId xmlns:a16="http://schemas.microsoft.com/office/drawing/2014/main" id="{CF082851-69F1-45CB-866F-D12563C0AFFD}"/>
              </a:ext>
            </a:extLst>
          </p:cNvPr>
          <p:cNvPicPr>
            <a:picLocks noChangeAspect="1"/>
          </p:cNvPicPr>
          <p:nvPr/>
        </p:nvPicPr>
        <p:blipFill>
          <a:blip r:embed="rId2"/>
          <a:stretch>
            <a:fillRect/>
          </a:stretch>
        </p:blipFill>
        <p:spPr>
          <a:xfrm>
            <a:off x="49395" y="276727"/>
            <a:ext cx="1028700" cy="457200"/>
          </a:xfrm>
          <a:prstGeom prst="rect">
            <a:avLst/>
          </a:prstGeom>
        </p:spPr>
      </p:pic>
    </p:spTree>
    <p:extLst>
      <p:ext uri="{BB962C8B-B14F-4D97-AF65-F5344CB8AC3E}">
        <p14:creationId xmlns:p14="http://schemas.microsoft.com/office/powerpoint/2010/main" val="26019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F647F0B-0B54-483D-9DC8-1366D1658B59}"/>
              </a:ext>
            </a:extLst>
          </p:cNvPr>
          <p:cNvSpPr>
            <a:spLocks noGrp="1"/>
          </p:cNvSpPr>
          <p:nvPr>
            <p:ph type="body" sz="quarter" idx="12"/>
          </p:nvPr>
        </p:nvSpPr>
        <p:spPr>
          <a:xfrm>
            <a:off x="1141413" y="629066"/>
            <a:ext cx="9901547" cy="789927"/>
          </a:xfrm>
        </p:spPr>
        <p:txBody>
          <a:bodyPr/>
          <a:lstStyle/>
          <a:p>
            <a:r>
              <a:rPr lang="is-IS" dirty="0">
                <a:solidFill>
                  <a:srgbClr val="032742"/>
                </a:solidFill>
              </a:rPr>
              <a:t>Tilkynning um nýtt vinnufyrirkomulag og launamyndunarkerfi í vaktavinnu 1. maí 2021</a:t>
            </a:r>
          </a:p>
        </p:txBody>
      </p:sp>
      <p:sp>
        <p:nvSpPr>
          <p:cNvPr id="3" name="Textastaðgengill 2">
            <a:extLst>
              <a:ext uri="{FF2B5EF4-FFF2-40B4-BE49-F238E27FC236}">
                <a16:creationId xmlns:a16="http://schemas.microsoft.com/office/drawing/2014/main" id="{F02A5E83-B038-4180-9062-A34420BF1277}"/>
              </a:ext>
            </a:extLst>
          </p:cNvPr>
          <p:cNvSpPr>
            <a:spLocks noGrp="1"/>
          </p:cNvSpPr>
          <p:nvPr>
            <p:ph type="body" sz="quarter" idx="13"/>
          </p:nvPr>
        </p:nvSpPr>
        <p:spPr>
          <a:xfrm>
            <a:off x="1141413" y="1838325"/>
            <a:ext cx="5335587" cy="2345055"/>
          </a:xfrm>
        </p:spPr>
        <p:txBody>
          <a:bodyPr/>
          <a:lstStyle/>
          <a:p>
            <a:pPr marL="285750" indent="-285750">
              <a:buFont typeface="Arial" panose="020B0604020202020204" pitchFamily="34" charset="0"/>
              <a:buChar char="•"/>
            </a:pPr>
            <a:r>
              <a:rPr lang="is-IS" dirty="0"/>
              <a:t>Þarf að afhenda starfsmönnum í vaktavinnu fyrir 1. febrúar</a:t>
            </a:r>
          </a:p>
          <a:p>
            <a:pPr marL="285750" indent="-285750">
              <a:buFont typeface="Arial" panose="020B0604020202020204" pitchFamily="34" charset="0"/>
              <a:buChar char="•"/>
            </a:pPr>
            <a:r>
              <a:rPr lang="is-IS" dirty="0"/>
              <a:t>Forstöðumaður þarf að undirrita bréf</a:t>
            </a:r>
          </a:p>
          <a:p>
            <a:pPr marL="285750" indent="-285750">
              <a:buFont typeface="Arial" panose="020B0604020202020204" pitchFamily="34" charset="0"/>
              <a:buChar char="•"/>
            </a:pPr>
            <a:r>
              <a:rPr lang="is-IS" dirty="0"/>
              <a:t>Starfmaður þarf að skrifa undir móttöku</a:t>
            </a:r>
          </a:p>
          <a:p>
            <a:pPr marL="285750" indent="-285750">
              <a:buFont typeface="Arial" panose="020B0604020202020204" pitchFamily="34" charset="0"/>
              <a:buChar char="•"/>
            </a:pPr>
            <a:r>
              <a:rPr lang="is-IS" dirty="0"/>
              <a:t>Ef notaðar eru rafrænar lausnir þarf að fá undirritun eða sönnun um móttöku með fullnægjandi hætti </a:t>
            </a:r>
          </a:p>
          <a:p>
            <a:endParaRPr lang="is-IS" dirty="0">
              <a:effectLst/>
            </a:endParaRPr>
          </a:p>
        </p:txBody>
      </p:sp>
      <p:pic>
        <p:nvPicPr>
          <p:cNvPr id="5" name="Mynd 4">
            <a:extLst>
              <a:ext uri="{FF2B5EF4-FFF2-40B4-BE49-F238E27FC236}">
                <a16:creationId xmlns:a16="http://schemas.microsoft.com/office/drawing/2014/main" id="{80820077-EC39-408E-A84D-8565BE9E8C95}"/>
              </a:ext>
            </a:extLst>
          </p:cNvPr>
          <p:cNvPicPr>
            <a:picLocks noChangeAspect="1"/>
          </p:cNvPicPr>
          <p:nvPr/>
        </p:nvPicPr>
        <p:blipFill rotWithShape="1">
          <a:blip r:embed="rId2"/>
          <a:srcRect b="46370"/>
          <a:stretch/>
        </p:blipFill>
        <p:spPr>
          <a:xfrm>
            <a:off x="1453572" y="4183380"/>
            <a:ext cx="4489357" cy="2401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Mynd 6" descr="Mynd sem inniheldur leikfang&#10;&#10;Lýsing sjálfkrafa búin til">
            <a:extLst>
              <a:ext uri="{FF2B5EF4-FFF2-40B4-BE49-F238E27FC236}">
                <a16:creationId xmlns:a16="http://schemas.microsoft.com/office/drawing/2014/main" id="{DC4BCBF1-BD8D-464C-9C0A-B4ADD7D763A3}"/>
              </a:ext>
            </a:extLst>
          </p:cNvPr>
          <p:cNvPicPr>
            <a:picLocks noChangeAspect="1"/>
          </p:cNvPicPr>
          <p:nvPr/>
        </p:nvPicPr>
        <p:blipFill>
          <a:blip r:embed="rId3"/>
          <a:stretch>
            <a:fillRect/>
          </a:stretch>
        </p:blipFill>
        <p:spPr>
          <a:xfrm>
            <a:off x="7223760" y="1482220"/>
            <a:ext cx="5402319" cy="5402319"/>
          </a:xfrm>
          <a:prstGeom prst="rect">
            <a:avLst/>
          </a:prstGeom>
        </p:spPr>
      </p:pic>
      <p:sp>
        <p:nvSpPr>
          <p:cNvPr id="8" name="Textarammi 7">
            <a:extLst>
              <a:ext uri="{FF2B5EF4-FFF2-40B4-BE49-F238E27FC236}">
                <a16:creationId xmlns:a16="http://schemas.microsoft.com/office/drawing/2014/main" id="{A710DC96-F5A7-4364-AA51-DAB26AC5A50F}"/>
              </a:ext>
            </a:extLst>
          </p:cNvPr>
          <p:cNvSpPr txBox="1"/>
          <p:nvPr/>
        </p:nvSpPr>
        <p:spPr>
          <a:xfrm>
            <a:off x="9486901" y="2468880"/>
            <a:ext cx="2072639" cy="646331"/>
          </a:xfrm>
          <a:prstGeom prst="rect">
            <a:avLst/>
          </a:prstGeom>
          <a:noFill/>
        </p:spPr>
        <p:txBody>
          <a:bodyPr wrap="square" rtlCol="0">
            <a:spAutoFit/>
          </a:bodyPr>
          <a:lstStyle/>
          <a:p>
            <a:r>
              <a:rPr lang="is-IS" sz="3600" b="1" dirty="0">
                <a:solidFill>
                  <a:srgbClr val="032742"/>
                </a:solidFill>
              </a:rPr>
              <a:t>1. febrúar</a:t>
            </a:r>
          </a:p>
        </p:txBody>
      </p:sp>
    </p:spTree>
    <p:extLst>
      <p:ext uri="{BB962C8B-B14F-4D97-AF65-F5344CB8AC3E}">
        <p14:creationId xmlns:p14="http://schemas.microsoft.com/office/powerpoint/2010/main" val="1752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8C7E8F22-5E18-4CA1-B3E5-4CC2A88ED404}"/>
              </a:ext>
            </a:extLst>
          </p:cNvPr>
          <p:cNvSpPr>
            <a:spLocks noGrp="1"/>
          </p:cNvSpPr>
          <p:nvPr>
            <p:ph type="body" sz="quarter" idx="10"/>
          </p:nvPr>
        </p:nvSpPr>
        <p:spPr/>
        <p:txBody>
          <a:bodyPr/>
          <a:lstStyle/>
          <a:p>
            <a:r>
              <a:rPr lang="is-IS"/>
              <a:t>Ferillinn framundan</a:t>
            </a:r>
          </a:p>
          <a:p>
            <a:endParaRPr lang="is-IS"/>
          </a:p>
        </p:txBody>
      </p:sp>
      <p:pic>
        <p:nvPicPr>
          <p:cNvPr id="3" name="Picture 2">
            <a:extLst>
              <a:ext uri="{FF2B5EF4-FFF2-40B4-BE49-F238E27FC236}">
                <a16:creationId xmlns:a16="http://schemas.microsoft.com/office/drawing/2014/main" id="{8324A9E9-EA7D-4544-9123-8749CD2D8513}"/>
              </a:ext>
            </a:extLst>
          </p:cNvPr>
          <p:cNvPicPr>
            <a:picLocks noChangeAspect="1"/>
          </p:cNvPicPr>
          <p:nvPr/>
        </p:nvPicPr>
        <p:blipFill>
          <a:blip r:embed="rId2"/>
          <a:stretch>
            <a:fillRect/>
          </a:stretch>
        </p:blipFill>
        <p:spPr>
          <a:xfrm>
            <a:off x="0" y="240632"/>
            <a:ext cx="1028700" cy="457200"/>
          </a:xfrm>
          <a:prstGeom prst="rect">
            <a:avLst/>
          </a:prstGeom>
        </p:spPr>
      </p:pic>
    </p:spTree>
    <p:extLst>
      <p:ext uri="{BB962C8B-B14F-4D97-AF65-F5344CB8AC3E}">
        <p14:creationId xmlns:p14="http://schemas.microsoft.com/office/powerpoint/2010/main" val="395571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276079" y="461557"/>
            <a:ext cx="10103953" cy="789927"/>
          </a:xfrm>
        </p:spPr>
        <p:txBody>
          <a:bodyPr lIns="91440" tIns="45720" rIns="91440" bIns="45720" anchor="t"/>
          <a:lstStyle/>
          <a:p>
            <a:r>
              <a:rPr lang="is-IS">
                <a:solidFill>
                  <a:srgbClr val="032742"/>
                </a:solidFill>
                <a:latin typeface="FiraGO SemiBold"/>
                <a:hlinkClick r:id="rId2">
                  <a:extLst>
                    <a:ext uri="{A12FA001-AC4F-418D-AE19-62706E023703}">
                      <ahyp:hlinkClr xmlns:ahyp="http://schemas.microsoft.com/office/drawing/2018/hyperlinkcolor" val="tx"/>
                    </a:ext>
                  </a:extLst>
                </a:hlinkClick>
              </a:rPr>
              <a:t>Ferill við innleiðingu betri vinnutíma í vaktavinnu</a:t>
            </a:r>
            <a:endParaRPr lang="is-IS">
              <a:solidFill>
                <a:srgbClr val="032742"/>
              </a:solidFill>
              <a:latin typeface="FiraGO SemiBold"/>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4332995" y="1176982"/>
            <a:ext cx="7211916" cy="5371117"/>
          </a:xfrm>
          <a:prstGeom prst="rect">
            <a:avLst/>
          </a:prstGeom>
        </p:spPr>
      </p:pic>
      <p:sp>
        <p:nvSpPr>
          <p:cNvPr id="6" name="Sporaskja 5">
            <a:extLst>
              <a:ext uri="{FF2B5EF4-FFF2-40B4-BE49-F238E27FC236}">
                <a16:creationId xmlns:a16="http://schemas.microsoft.com/office/drawing/2014/main" id="{C57DB253-392F-4039-A453-B6794A271686}"/>
              </a:ext>
            </a:extLst>
          </p:cNvPr>
          <p:cNvSpPr/>
          <p:nvPr/>
        </p:nvSpPr>
        <p:spPr>
          <a:xfrm>
            <a:off x="587229" y="2189526"/>
            <a:ext cx="3095538" cy="2936147"/>
          </a:xfrm>
          <a:prstGeom prst="ellipse">
            <a:avLst/>
          </a:prstGeom>
          <a:solidFill>
            <a:srgbClr val="85ABCD"/>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600" b="1">
                <a:solidFill>
                  <a:srgbClr val="032742"/>
                </a:solidFill>
              </a:rPr>
              <a:t>Fetum okkur saman í átt að betri vinnutíma!</a:t>
            </a:r>
          </a:p>
        </p:txBody>
      </p:sp>
      <p:sp>
        <p:nvSpPr>
          <p:cNvPr id="4" name="Rétthyrningur: Ávöl horn 3">
            <a:extLst>
              <a:ext uri="{FF2B5EF4-FFF2-40B4-BE49-F238E27FC236}">
                <a16:creationId xmlns:a16="http://schemas.microsoft.com/office/drawing/2014/main" id="{28BA8F3C-077F-4FB5-9195-EED6E1C3E57E}"/>
              </a:ext>
            </a:extLst>
          </p:cNvPr>
          <p:cNvSpPr/>
          <p:nvPr/>
        </p:nvSpPr>
        <p:spPr>
          <a:xfrm>
            <a:off x="4332995" y="2308859"/>
            <a:ext cx="1983985" cy="42392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Rétthyrningur: Ávöl horn 6">
            <a:extLst>
              <a:ext uri="{FF2B5EF4-FFF2-40B4-BE49-F238E27FC236}">
                <a16:creationId xmlns:a16="http://schemas.microsoft.com/office/drawing/2014/main" id="{3C243454-63C8-4483-9B7E-4E1451CBDCB0}"/>
              </a:ext>
            </a:extLst>
          </p:cNvPr>
          <p:cNvSpPr/>
          <p:nvPr/>
        </p:nvSpPr>
        <p:spPr>
          <a:xfrm>
            <a:off x="6739683" y="1780172"/>
            <a:ext cx="1983985" cy="4239239"/>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06891612"/>
      </p:ext>
    </p:extLst>
  </p:cSld>
  <p:clrMapOvr>
    <a:masterClrMapping/>
  </p:clrMapOvr>
</p:sld>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3.xml><?xml version="1.0" encoding="utf-8"?>
<ds:datastoreItem xmlns:ds="http://schemas.openxmlformats.org/officeDocument/2006/customXml" ds:itemID="{52860351-1DE2-41D5-AA16-62943ABFC54A}">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TotalTime>108</TotalTime>
  <Words>862</Words>
  <Application>Microsoft Office PowerPoint</Application>
  <PresentationFormat>Víðskjár</PresentationFormat>
  <Paragraphs>134</Paragraphs>
  <Slides>26</Slides>
  <Notes>2</Notes>
  <HiddenSlides>0</HiddenSlides>
  <MMClips>0</MMClips>
  <ScaleCrop>false</ScaleCrop>
  <HeadingPairs>
    <vt:vector size="6" baseType="variant">
      <vt:variant>
        <vt:lpstr>Notaðar leturgerðir</vt:lpstr>
      </vt:variant>
      <vt:variant>
        <vt:i4>7</vt:i4>
      </vt:variant>
      <vt:variant>
        <vt:lpstr>Þema</vt:lpstr>
      </vt:variant>
      <vt:variant>
        <vt:i4>4</vt:i4>
      </vt:variant>
      <vt:variant>
        <vt:lpstr>Skyggnutitlar</vt:lpstr>
      </vt:variant>
      <vt:variant>
        <vt:i4>26</vt:i4>
      </vt:variant>
    </vt:vector>
  </HeadingPairs>
  <TitlesOfParts>
    <vt:vector size="37" baseType="lpstr">
      <vt:lpstr>Arial</vt:lpstr>
      <vt:lpstr>Calibri</vt:lpstr>
      <vt:lpstr>Calibri Light</vt:lpstr>
      <vt:lpstr>FiraGO Book</vt:lpstr>
      <vt:lpstr>FiraGO SemiBold</vt:lpstr>
      <vt:lpstr>Symbol</vt:lpstr>
      <vt:lpstr>Wingdings</vt:lpstr>
      <vt:lpstr>2_Office Theme</vt:lpstr>
      <vt:lpstr>3_Office Theme</vt:lpstr>
      <vt:lpstr>1_Office Theme</vt:lpstr>
      <vt:lpstr>Office Theme</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lastModifiedBy>Bára Hildur Jóhannsdóttir</cp:lastModifiedBy>
  <cp:revision>4</cp:revision>
  <dcterms:created xsi:type="dcterms:W3CDTF">2020-10-30T12:19:32Z</dcterms:created>
  <dcterms:modified xsi:type="dcterms:W3CDTF">2021-01-26T22:46:26Z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