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29"/>
  </p:notesMasterIdLst>
  <p:sldIdLst>
    <p:sldId id="257" r:id="rId8"/>
    <p:sldId id="835" r:id="rId9"/>
    <p:sldId id="836" r:id="rId10"/>
    <p:sldId id="839" r:id="rId11"/>
    <p:sldId id="845" r:id="rId12"/>
    <p:sldId id="830" r:id="rId13"/>
    <p:sldId id="831" r:id="rId14"/>
    <p:sldId id="832" r:id="rId15"/>
    <p:sldId id="833" r:id="rId16"/>
    <p:sldId id="834" r:id="rId17"/>
    <p:sldId id="829" r:id="rId18"/>
    <p:sldId id="841" r:id="rId19"/>
    <p:sldId id="288" r:id="rId20"/>
    <p:sldId id="842" r:id="rId21"/>
    <p:sldId id="843" r:id="rId22"/>
    <p:sldId id="844" r:id="rId23"/>
    <p:sldId id="822" r:id="rId24"/>
    <p:sldId id="805" r:id="rId25"/>
    <p:sldId id="821" r:id="rId26"/>
    <p:sldId id="818" r:id="rId27"/>
    <p:sldId id="290" r:id="rId28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ný Aradóttir Pind" initials="DAP" lastIdx="1" clrIdx="0">
    <p:extLst>
      <p:ext uri="{19B8F6BF-5375-455C-9EA6-DF929625EA0E}">
        <p15:presenceInfo xmlns:p15="http://schemas.microsoft.com/office/powerpoint/2012/main" userId="S::dagny@bsrb.is::779632e3-4e8e-454d-a833-29931627e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01E"/>
    <a:srgbClr val="032742"/>
    <a:srgbClr val="85ABCD"/>
    <a:srgbClr val="60986E"/>
    <a:srgbClr val="CBE4CE"/>
    <a:srgbClr val="E4F8E7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05FBD-6248-45C2-B3F6-A5CA639C4DB5}" v="24" dt="2020-11-24T11:15:18.749"/>
    <p1510:client id="{D5813A49-818E-40A7-930C-ED1BA72AF644}" v="2" dt="2020-11-24T22:57:25.671"/>
    <p1510:client id="{D6F3EE09-D65E-441B-BF53-36A293FE7B66}" v="18" dt="2020-11-24T09:59:16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" userId="418bbdc2-a87c-4c4b-863d-86eeefff96ea" providerId="ADAL" clId="{D5813A49-818E-40A7-930C-ED1BA72AF644}"/>
    <pc:docChg chg="custSel modSld">
      <pc:chgData name="Bára Hildur Jóhannsdóttir" userId="418bbdc2-a87c-4c4b-863d-86eeefff96ea" providerId="ADAL" clId="{D5813A49-818E-40A7-930C-ED1BA72AF644}" dt="2020-11-25T09:49:21.879" v="313" actId="14100"/>
      <pc:docMkLst>
        <pc:docMk/>
      </pc:docMkLst>
      <pc:sldChg chg="addSp delSp modSp mod">
        <pc:chgData name="Bára Hildur Jóhannsdóttir" userId="418bbdc2-a87c-4c4b-863d-86eeefff96ea" providerId="ADAL" clId="{D5813A49-818E-40A7-930C-ED1BA72AF644}" dt="2020-11-25T09:49:21.879" v="313" actId="14100"/>
        <pc:sldMkLst>
          <pc:docMk/>
          <pc:sldMk cId="1147967447" sldId="821"/>
        </pc:sldMkLst>
        <pc:spChg chg="del">
          <ac:chgData name="Bára Hildur Jóhannsdóttir" userId="418bbdc2-a87c-4c4b-863d-86eeefff96ea" providerId="ADAL" clId="{D5813A49-818E-40A7-930C-ED1BA72AF644}" dt="2020-11-24T23:15:07.603" v="222" actId="478"/>
          <ac:spMkLst>
            <pc:docMk/>
            <pc:sldMk cId="1147967447" sldId="821"/>
            <ac:spMk id="3" creationId="{7A64CB28-FA26-4E62-BC02-A96C606E9CF3}"/>
          </ac:spMkLst>
        </pc:spChg>
        <pc:spChg chg="mod">
          <ac:chgData name="Bára Hildur Jóhannsdóttir" userId="418bbdc2-a87c-4c4b-863d-86eeefff96ea" providerId="ADAL" clId="{D5813A49-818E-40A7-930C-ED1BA72AF644}" dt="2020-11-25T09:49:21.879" v="313" actId="14100"/>
          <ac:spMkLst>
            <pc:docMk/>
            <pc:sldMk cId="1147967447" sldId="821"/>
            <ac:spMk id="5" creationId="{C50CAA1C-750E-4FEA-AEA3-18418EB815F5}"/>
          </ac:spMkLst>
        </pc:spChg>
        <pc:spChg chg="add del mod">
          <ac:chgData name="Bára Hildur Jóhannsdóttir" userId="418bbdc2-a87c-4c4b-863d-86eeefff96ea" providerId="ADAL" clId="{D5813A49-818E-40A7-930C-ED1BA72AF644}" dt="2020-11-24T23:15:14.183" v="224" actId="478"/>
          <ac:spMkLst>
            <pc:docMk/>
            <pc:sldMk cId="1147967447" sldId="821"/>
            <ac:spMk id="9" creationId="{3522D6D0-0469-4D7B-A651-7E0885EE6442}"/>
          </ac:spMkLst>
        </pc:spChg>
        <pc:picChg chg="mod">
          <ac:chgData name="Bára Hildur Jóhannsdóttir" userId="418bbdc2-a87c-4c4b-863d-86eeefff96ea" providerId="ADAL" clId="{D5813A49-818E-40A7-930C-ED1BA72AF644}" dt="2020-11-25T09:49:09.784" v="312" actId="1076"/>
          <ac:picMkLst>
            <pc:docMk/>
            <pc:sldMk cId="1147967447" sldId="821"/>
            <ac:picMk id="6" creationId="{A577F6DD-85B5-4767-A27D-0F47D686C2F6}"/>
          </ac:picMkLst>
        </pc:picChg>
      </pc:sldChg>
      <pc:sldChg chg="modSp mod">
        <pc:chgData name="Bára Hildur Jóhannsdóttir" userId="418bbdc2-a87c-4c4b-863d-86eeefff96ea" providerId="ADAL" clId="{D5813A49-818E-40A7-930C-ED1BA72AF644}" dt="2020-11-25T08:55:53.945" v="307" actId="1076"/>
        <pc:sldMkLst>
          <pc:docMk/>
          <pc:sldMk cId="3647746323" sldId="832"/>
        </pc:sldMkLst>
        <pc:picChg chg="mod">
          <ac:chgData name="Bára Hildur Jóhannsdóttir" userId="418bbdc2-a87c-4c4b-863d-86eeefff96ea" providerId="ADAL" clId="{D5813A49-818E-40A7-930C-ED1BA72AF644}" dt="2020-11-25T08:55:53.945" v="307" actId="1076"/>
          <ac:picMkLst>
            <pc:docMk/>
            <pc:sldMk cId="3647746323" sldId="832"/>
            <ac:picMk id="3" creationId="{07A25209-7B7D-44F6-A67E-B64C27BA025A}"/>
          </ac:picMkLst>
        </pc:picChg>
      </pc:sldChg>
      <pc:sldChg chg="modSp mod">
        <pc:chgData name="Bára Hildur Jóhannsdóttir" userId="418bbdc2-a87c-4c4b-863d-86eeefff96ea" providerId="ADAL" clId="{D5813A49-818E-40A7-930C-ED1BA72AF644}" dt="2020-11-24T23:16:06.035" v="232" actId="1076"/>
        <pc:sldMkLst>
          <pc:docMk/>
          <pc:sldMk cId="3457657757" sldId="839"/>
        </pc:sldMkLst>
        <pc:spChg chg="mod">
          <ac:chgData name="Bára Hildur Jóhannsdóttir" userId="418bbdc2-a87c-4c4b-863d-86eeefff96ea" providerId="ADAL" clId="{D5813A49-818E-40A7-930C-ED1BA72AF644}" dt="2020-11-24T23:15:59.480" v="231" actId="207"/>
          <ac:spMkLst>
            <pc:docMk/>
            <pc:sldMk cId="3457657757" sldId="839"/>
            <ac:spMk id="4" creationId="{25B4C649-74D6-41B7-8240-6DD325F8D3A8}"/>
          </ac:spMkLst>
        </pc:spChg>
        <pc:graphicFrameChg chg="mod">
          <ac:chgData name="Bára Hildur Jóhannsdóttir" userId="418bbdc2-a87c-4c4b-863d-86eeefff96ea" providerId="ADAL" clId="{D5813A49-818E-40A7-930C-ED1BA72AF644}" dt="2020-11-24T23:16:06.035" v="232" actId="1076"/>
          <ac:graphicFrameMkLst>
            <pc:docMk/>
            <pc:sldMk cId="3457657757" sldId="839"/>
            <ac:graphicFrameMk id="9" creationId="{8538C9D5-E72D-4076-96C2-75563CC72997}"/>
          </ac:graphicFrameMkLst>
        </pc:graphicFrameChg>
      </pc:sldChg>
      <pc:sldChg chg="addSp modSp mod">
        <pc:chgData name="Bára Hildur Jóhannsdóttir" userId="418bbdc2-a87c-4c4b-863d-86eeefff96ea" providerId="ADAL" clId="{D5813A49-818E-40A7-930C-ED1BA72AF644}" dt="2020-11-24T23:20:29.455" v="296" actId="207"/>
        <pc:sldMkLst>
          <pc:docMk/>
          <pc:sldMk cId="1789668181" sldId="841"/>
        </pc:sldMkLst>
        <pc:spChg chg="mod">
          <ac:chgData name="Bára Hildur Jóhannsdóttir" userId="418bbdc2-a87c-4c4b-863d-86eeefff96ea" providerId="ADAL" clId="{D5813A49-818E-40A7-930C-ED1BA72AF644}" dt="2020-11-24T23:20:22.159" v="295" actId="207"/>
          <ac:spMkLst>
            <pc:docMk/>
            <pc:sldMk cId="1789668181" sldId="841"/>
            <ac:spMk id="2" creationId="{99671247-118B-4101-B2FF-E028165BAFCB}"/>
          </ac:spMkLst>
        </pc:spChg>
        <pc:spChg chg="mod">
          <ac:chgData name="Bára Hildur Jóhannsdóttir" userId="418bbdc2-a87c-4c4b-863d-86eeefff96ea" providerId="ADAL" clId="{D5813A49-818E-40A7-930C-ED1BA72AF644}" dt="2020-11-24T23:11:44.777" v="221" actId="20577"/>
          <ac:spMkLst>
            <pc:docMk/>
            <pc:sldMk cId="1789668181" sldId="841"/>
            <ac:spMk id="3" creationId="{E90C45E3-0186-4CA6-961A-17062E04943B}"/>
          </ac:spMkLst>
        </pc:spChg>
        <pc:spChg chg="add mod">
          <ac:chgData name="Bára Hildur Jóhannsdóttir" userId="418bbdc2-a87c-4c4b-863d-86eeefff96ea" providerId="ADAL" clId="{D5813A49-818E-40A7-930C-ED1BA72AF644}" dt="2020-11-24T23:20:29.455" v="296" actId="207"/>
          <ac:spMkLst>
            <pc:docMk/>
            <pc:sldMk cId="1789668181" sldId="841"/>
            <ac:spMk id="5" creationId="{528BE7C9-7529-42FE-B4A8-D381596346FC}"/>
          </ac:spMkLst>
        </pc:spChg>
        <pc:picChg chg="mod">
          <ac:chgData name="Bára Hildur Jóhannsdóttir" userId="418bbdc2-a87c-4c4b-863d-86eeefff96ea" providerId="ADAL" clId="{D5813A49-818E-40A7-930C-ED1BA72AF644}" dt="2020-11-24T15:45:01.555" v="202" actId="1076"/>
          <ac:picMkLst>
            <pc:docMk/>
            <pc:sldMk cId="1789668181" sldId="841"/>
            <ac:picMk id="4" creationId="{8C22274F-4E63-4FC2-AA40-F3078324E22D}"/>
          </ac:picMkLst>
        </pc:picChg>
      </pc:sldChg>
      <pc:sldChg chg="addSp delSp modSp mod">
        <pc:chgData name="Bára Hildur Jóhannsdóttir" userId="418bbdc2-a87c-4c4b-863d-86eeefff96ea" providerId="ADAL" clId="{D5813A49-818E-40A7-930C-ED1BA72AF644}" dt="2020-11-25T08:52:26.040" v="304" actId="20577"/>
        <pc:sldMkLst>
          <pc:docMk/>
          <pc:sldMk cId="3542581704" sldId="845"/>
        </pc:sldMkLst>
        <pc:spChg chg="mod">
          <ac:chgData name="Bára Hildur Jóhannsdóttir" userId="418bbdc2-a87c-4c4b-863d-86eeefff96ea" providerId="ADAL" clId="{D5813A49-818E-40A7-930C-ED1BA72AF644}" dt="2020-11-24T22:57:37.649" v="210" actId="1076"/>
          <ac:spMkLst>
            <pc:docMk/>
            <pc:sldMk cId="3542581704" sldId="845"/>
            <ac:spMk id="2" creationId="{A6FDC685-FAAF-4AF8-B6CF-21F1E9B7A5B7}"/>
          </ac:spMkLst>
        </pc:spChg>
        <pc:spChg chg="mod">
          <ac:chgData name="Bára Hildur Jóhannsdóttir" userId="418bbdc2-a87c-4c4b-863d-86eeefff96ea" providerId="ADAL" clId="{D5813A49-818E-40A7-930C-ED1BA72AF644}" dt="2020-11-25T08:52:26.040" v="304" actId="20577"/>
          <ac:spMkLst>
            <pc:docMk/>
            <pc:sldMk cId="3542581704" sldId="845"/>
            <ac:spMk id="3" creationId="{A9468727-5E44-4943-BACE-29A3DC2553A8}"/>
          </ac:spMkLst>
        </pc:spChg>
        <pc:spChg chg="del">
          <ac:chgData name="Bára Hildur Jóhannsdóttir" userId="418bbdc2-a87c-4c4b-863d-86eeefff96ea" providerId="ADAL" clId="{D5813A49-818E-40A7-930C-ED1BA72AF644}" dt="2020-11-24T22:57:24.816" v="203" actId="478"/>
          <ac:spMkLst>
            <pc:docMk/>
            <pc:sldMk cId="3542581704" sldId="845"/>
            <ac:spMk id="4" creationId="{4851741E-A33C-4B91-B107-8AD22C96A2A8}"/>
          </ac:spMkLst>
        </pc:spChg>
        <pc:picChg chg="add mod">
          <ac:chgData name="Bára Hildur Jóhannsdóttir" userId="418bbdc2-a87c-4c4b-863d-86eeefff96ea" providerId="ADAL" clId="{D5813A49-818E-40A7-930C-ED1BA72AF644}" dt="2020-11-24T22:57:46.729" v="213" actId="1076"/>
          <ac:picMkLst>
            <pc:docMk/>
            <pc:sldMk cId="3542581704" sldId="845"/>
            <ac:picMk id="6" creationId="{AF46C9B1-A917-448D-8D9C-BBF83338E24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310BC-6962-4E0F-A68F-4F33F5732AC7}" type="doc">
      <dgm:prSet loTypeId="urn:microsoft.com/office/officeart/2005/8/layout/hProcess9" loCatId="process" qsTypeId="urn:microsoft.com/office/officeart/2005/8/quickstyle/simple3" qsCatId="simple" csTypeId="urn:microsoft.com/office/officeart/2005/8/colors/accent1_4" csCatId="accent1" phldr="1"/>
      <dgm:spPr/>
    </dgm:pt>
    <dgm:pt modelId="{36C29929-B472-47A0-BEC9-5338CE5DD80E}">
      <dgm:prSet phldrT="[Texti]" custT="1"/>
      <dgm:spPr/>
      <dgm:t>
        <a:bodyPr/>
        <a:lstStyle/>
        <a:p>
          <a:r>
            <a:rPr lang="is-IS" sz="2000" noProof="1"/>
            <a:t>Núverandi staða mönnunar</a:t>
          </a:r>
        </a:p>
      </dgm:t>
    </dgm:pt>
    <dgm:pt modelId="{9452532F-07EA-456C-B840-B2F429C732F1}" type="parTrans" cxnId="{88021DD0-C6BC-4071-A967-CD73D15E5DA2}">
      <dgm:prSet/>
      <dgm:spPr/>
      <dgm:t>
        <a:bodyPr/>
        <a:lstStyle/>
        <a:p>
          <a:endParaRPr lang="is-IS"/>
        </a:p>
      </dgm:t>
    </dgm:pt>
    <dgm:pt modelId="{98965283-3B6D-4428-A887-71682A83FF1F}" type="sibTrans" cxnId="{88021DD0-C6BC-4071-A967-CD73D15E5DA2}">
      <dgm:prSet/>
      <dgm:spPr/>
      <dgm:t>
        <a:bodyPr/>
        <a:lstStyle/>
        <a:p>
          <a:endParaRPr lang="is-IS"/>
        </a:p>
      </dgm:t>
    </dgm:pt>
    <dgm:pt modelId="{C06F1E8B-EB8A-4A05-B823-FBD70416047F}">
      <dgm:prSet phldrT="[Texti]" custT="1"/>
      <dgm:spPr/>
      <dgm:t>
        <a:bodyPr/>
        <a:lstStyle/>
        <a:p>
          <a:r>
            <a:rPr lang="is-IS" sz="2000" noProof="1"/>
            <a:t>Kjörstaða mönnunar eftir umbótasamtal</a:t>
          </a:r>
        </a:p>
      </dgm:t>
    </dgm:pt>
    <dgm:pt modelId="{6B9B81BC-6354-4F2C-ADD3-60E4F6B58B0D}" type="parTrans" cxnId="{68FF2D21-D0CC-48D1-977D-CC9A8C7E2A08}">
      <dgm:prSet/>
      <dgm:spPr/>
      <dgm:t>
        <a:bodyPr/>
        <a:lstStyle/>
        <a:p>
          <a:endParaRPr lang="is-IS"/>
        </a:p>
      </dgm:t>
    </dgm:pt>
    <dgm:pt modelId="{073FDDF8-949E-4C33-81E0-E2E687575567}" type="sibTrans" cxnId="{68FF2D21-D0CC-48D1-977D-CC9A8C7E2A08}">
      <dgm:prSet/>
      <dgm:spPr/>
      <dgm:t>
        <a:bodyPr/>
        <a:lstStyle/>
        <a:p>
          <a:endParaRPr lang="is-IS"/>
        </a:p>
      </dgm:t>
    </dgm:pt>
    <dgm:pt modelId="{C17821A8-E893-4B21-BCBF-76125CCB5EB3}">
      <dgm:prSet phldrT="[Texti]" custT="1"/>
      <dgm:spPr/>
      <dgm:t>
        <a:bodyPr/>
        <a:lstStyle/>
        <a:p>
          <a:r>
            <a:rPr lang="is-IS" sz="2000" noProof="1"/>
            <a:t>Áhrif á starfsmanna-hópinn</a:t>
          </a:r>
        </a:p>
      </dgm:t>
    </dgm:pt>
    <dgm:pt modelId="{E662F7F1-E69D-4F01-A112-90ACA80D062F}" type="parTrans" cxnId="{B8DAA589-983E-42DC-9C92-0FF3EC38006E}">
      <dgm:prSet/>
      <dgm:spPr/>
      <dgm:t>
        <a:bodyPr/>
        <a:lstStyle/>
        <a:p>
          <a:endParaRPr lang="is-IS"/>
        </a:p>
      </dgm:t>
    </dgm:pt>
    <dgm:pt modelId="{B2CE8A76-557B-4BE9-AD2D-15DB99BF8A05}" type="sibTrans" cxnId="{B8DAA589-983E-42DC-9C92-0FF3EC38006E}">
      <dgm:prSet/>
      <dgm:spPr/>
      <dgm:t>
        <a:bodyPr/>
        <a:lstStyle/>
        <a:p>
          <a:endParaRPr lang="is-IS"/>
        </a:p>
      </dgm:t>
    </dgm:pt>
    <dgm:pt modelId="{515553B0-3828-4CA5-899A-E62EAF9A6EA4}">
      <dgm:prSet phldrT="[Texti]" custT="1"/>
      <dgm:spPr/>
      <dgm:t>
        <a:bodyPr/>
        <a:lstStyle/>
        <a:p>
          <a:r>
            <a:rPr lang="is-IS" sz="2400" b="1" noProof="1"/>
            <a:t>Niðurstaða </a:t>
          </a:r>
          <a:r>
            <a:rPr lang="is-IS" sz="2000" b="0" noProof="1"/>
            <a:t>betri vinnutíma í vaktavinnu </a:t>
          </a:r>
        </a:p>
        <a:p>
          <a:r>
            <a:rPr lang="is-IS" sz="2000" b="0" noProof="1"/>
            <a:t>1. maí 2021 </a:t>
          </a:r>
        </a:p>
      </dgm:t>
    </dgm:pt>
    <dgm:pt modelId="{6A72F1C3-A52C-44DD-A0E0-13CBFDC0C4CB}" type="parTrans" cxnId="{42B8CA6F-040A-48AA-B44D-9C7B73AA1179}">
      <dgm:prSet/>
      <dgm:spPr/>
      <dgm:t>
        <a:bodyPr/>
        <a:lstStyle/>
        <a:p>
          <a:endParaRPr lang="is-IS"/>
        </a:p>
      </dgm:t>
    </dgm:pt>
    <dgm:pt modelId="{D46C7BDB-747F-489B-B625-F45C38995D5A}" type="sibTrans" cxnId="{42B8CA6F-040A-48AA-B44D-9C7B73AA1179}">
      <dgm:prSet/>
      <dgm:spPr/>
      <dgm:t>
        <a:bodyPr/>
        <a:lstStyle/>
        <a:p>
          <a:endParaRPr lang="is-IS"/>
        </a:p>
      </dgm:t>
    </dgm:pt>
    <dgm:pt modelId="{45DCA826-4856-44FD-9B37-AAF7287E671F}" type="pres">
      <dgm:prSet presAssocID="{CBA310BC-6962-4E0F-A68F-4F33F5732AC7}" presName="CompostProcess" presStyleCnt="0">
        <dgm:presLayoutVars>
          <dgm:dir/>
          <dgm:resizeHandles val="exact"/>
        </dgm:presLayoutVars>
      </dgm:prSet>
      <dgm:spPr/>
    </dgm:pt>
    <dgm:pt modelId="{C6F6BB31-B0FB-4A6E-9631-DEC5B8387A01}" type="pres">
      <dgm:prSet presAssocID="{CBA310BC-6962-4E0F-A68F-4F33F5732AC7}" presName="arrow" presStyleLbl="bgShp" presStyleIdx="0" presStyleCnt="1" custLinFactNeighborX="888" custLinFactNeighborY="-2914"/>
      <dgm:spPr/>
    </dgm:pt>
    <dgm:pt modelId="{14FF518B-3D69-4EA5-9DAC-C97E0C69E421}" type="pres">
      <dgm:prSet presAssocID="{CBA310BC-6962-4E0F-A68F-4F33F5732AC7}" presName="linearProcess" presStyleCnt="0"/>
      <dgm:spPr/>
    </dgm:pt>
    <dgm:pt modelId="{4A645831-1E97-47A1-B208-A72193359D46}" type="pres">
      <dgm:prSet presAssocID="{36C29929-B472-47A0-BEC9-5338CE5DD80E}" presName="textNode" presStyleLbl="node1" presStyleIdx="0" presStyleCnt="4">
        <dgm:presLayoutVars>
          <dgm:bulletEnabled val="1"/>
        </dgm:presLayoutVars>
      </dgm:prSet>
      <dgm:spPr/>
    </dgm:pt>
    <dgm:pt modelId="{D09D9E4A-CA4C-47E4-9033-DB856FADB13E}" type="pres">
      <dgm:prSet presAssocID="{98965283-3B6D-4428-A887-71682A83FF1F}" presName="sibTrans" presStyleCnt="0"/>
      <dgm:spPr/>
    </dgm:pt>
    <dgm:pt modelId="{30CB1160-0763-4F76-9A67-B96C94993491}" type="pres">
      <dgm:prSet presAssocID="{C06F1E8B-EB8A-4A05-B823-FBD70416047F}" presName="textNode" presStyleLbl="node1" presStyleIdx="1" presStyleCnt="4">
        <dgm:presLayoutVars>
          <dgm:bulletEnabled val="1"/>
        </dgm:presLayoutVars>
      </dgm:prSet>
      <dgm:spPr/>
    </dgm:pt>
    <dgm:pt modelId="{84A04DE0-7888-4FC3-98E8-343883227BD1}" type="pres">
      <dgm:prSet presAssocID="{073FDDF8-949E-4C33-81E0-E2E687575567}" presName="sibTrans" presStyleCnt="0"/>
      <dgm:spPr/>
    </dgm:pt>
    <dgm:pt modelId="{E717A3FD-F7AA-4F54-BCC3-2C40524FB470}" type="pres">
      <dgm:prSet presAssocID="{C17821A8-E893-4B21-BCBF-76125CCB5EB3}" presName="textNode" presStyleLbl="node1" presStyleIdx="2" presStyleCnt="4">
        <dgm:presLayoutVars>
          <dgm:bulletEnabled val="1"/>
        </dgm:presLayoutVars>
      </dgm:prSet>
      <dgm:spPr/>
    </dgm:pt>
    <dgm:pt modelId="{79660D55-BDE2-45AB-91FE-86E52F865775}" type="pres">
      <dgm:prSet presAssocID="{B2CE8A76-557B-4BE9-AD2D-15DB99BF8A05}" presName="sibTrans" presStyleCnt="0"/>
      <dgm:spPr/>
    </dgm:pt>
    <dgm:pt modelId="{9E43AFC0-3C6D-44C3-8F34-4C31C0B94149}" type="pres">
      <dgm:prSet presAssocID="{515553B0-3828-4CA5-899A-E62EAF9A6EA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22A0D04-7CF3-4724-8201-AC7F305A7F59}" type="presOf" srcId="{CBA310BC-6962-4E0F-A68F-4F33F5732AC7}" destId="{45DCA826-4856-44FD-9B37-AAF7287E671F}" srcOrd="0" destOrd="0" presId="urn:microsoft.com/office/officeart/2005/8/layout/hProcess9"/>
    <dgm:cxn modelId="{68FF2D21-D0CC-48D1-977D-CC9A8C7E2A08}" srcId="{CBA310BC-6962-4E0F-A68F-4F33F5732AC7}" destId="{C06F1E8B-EB8A-4A05-B823-FBD70416047F}" srcOrd="1" destOrd="0" parTransId="{6B9B81BC-6354-4F2C-ADD3-60E4F6B58B0D}" sibTransId="{073FDDF8-949E-4C33-81E0-E2E687575567}"/>
    <dgm:cxn modelId="{F1E4D739-AF52-4AE4-B9CB-9AA6545DF68E}" type="presOf" srcId="{36C29929-B472-47A0-BEC9-5338CE5DD80E}" destId="{4A645831-1E97-47A1-B208-A72193359D46}" srcOrd="0" destOrd="0" presId="urn:microsoft.com/office/officeart/2005/8/layout/hProcess9"/>
    <dgm:cxn modelId="{AEC5523A-BF42-4129-8A0E-C276E4B2D4B3}" type="presOf" srcId="{C06F1E8B-EB8A-4A05-B823-FBD70416047F}" destId="{30CB1160-0763-4F76-9A67-B96C94993491}" srcOrd="0" destOrd="0" presId="urn:microsoft.com/office/officeart/2005/8/layout/hProcess9"/>
    <dgm:cxn modelId="{42B8CA6F-040A-48AA-B44D-9C7B73AA1179}" srcId="{CBA310BC-6962-4E0F-A68F-4F33F5732AC7}" destId="{515553B0-3828-4CA5-899A-E62EAF9A6EA4}" srcOrd="3" destOrd="0" parTransId="{6A72F1C3-A52C-44DD-A0E0-13CBFDC0C4CB}" sibTransId="{D46C7BDB-747F-489B-B625-F45C38995D5A}"/>
    <dgm:cxn modelId="{B8DAA589-983E-42DC-9C92-0FF3EC38006E}" srcId="{CBA310BC-6962-4E0F-A68F-4F33F5732AC7}" destId="{C17821A8-E893-4B21-BCBF-76125CCB5EB3}" srcOrd="2" destOrd="0" parTransId="{E662F7F1-E69D-4F01-A112-90ACA80D062F}" sibTransId="{B2CE8A76-557B-4BE9-AD2D-15DB99BF8A05}"/>
    <dgm:cxn modelId="{E98956AC-0F90-47DD-A5DD-85289921EE39}" type="presOf" srcId="{C17821A8-E893-4B21-BCBF-76125CCB5EB3}" destId="{E717A3FD-F7AA-4F54-BCC3-2C40524FB470}" srcOrd="0" destOrd="0" presId="urn:microsoft.com/office/officeart/2005/8/layout/hProcess9"/>
    <dgm:cxn modelId="{88021DD0-C6BC-4071-A967-CD73D15E5DA2}" srcId="{CBA310BC-6962-4E0F-A68F-4F33F5732AC7}" destId="{36C29929-B472-47A0-BEC9-5338CE5DD80E}" srcOrd="0" destOrd="0" parTransId="{9452532F-07EA-456C-B840-B2F429C732F1}" sibTransId="{98965283-3B6D-4428-A887-71682A83FF1F}"/>
    <dgm:cxn modelId="{A69953E2-C745-43AF-BEBC-C862582FF2C3}" type="presOf" srcId="{515553B0-3828-4CA5-899A-E62EAF9A6EA4}" destId="{9E43AFC0-3C6D-44C3-8F34-4C31C0B94149}" srcOrd="0" destOrd="0" presId="urn:microsoft.com/office/officeart/2005/8/layout/hProcess9"/>
    <dgm:cxn modelId="{A88DCD37-88F0-4CFC-9E71-C16A98706DF0}" type="presParOf" srcId="{45DCA826-4856-44FD-9B37-AAF7287E671F}" destId="{C6F6BB31-B0FB-4A6E-9631-DEC5B8387A01}" srcOrd="0" destOrd="0" presId="urn:microsoft.com/office/officeart/2005/8/layout/hProcess9"/>
    <dgm:cxn modelId="{00128706-5B18-4DD6-9246-72F580FEA465}" type="presParOf" srcId="{45DCA826-4856-44FD-9B37-AAF7287E671F}" destId="{14FF518B-3D69-4EA5-9DAC-C97E0C69E421}" srcOrd="1" destOrd="0" presId="urn:microsoft.com/office/officeart/2005/8/layout/hProcess9"/>
    <dgm:cxn modelId="{02C75E5B-2C65-442D-B087-B320A3C27B32}" type="presParOf" srcId="{14FF518B-3D69-4EA5-9DAC-C97E0C69E421}" destId="{4A645831-1E97-47A1-B208-A72193359D46}" srcOrd="0" destOrd="0" presId="urn:microsoft.com/office/officeart/2005/8/layout/hProcess9"/>
    <dgm:cxn modelId="{298A3591-EDD7-4D96-A3E5-8CBAEDAE120C}" type="presParOf" srcId="{14FF518B-3D69-4EA5-9DAC-C97E0C69E421}" destId="{D09D9E4A-CA4C-47E4-9033-DB856FADB13E}" srcOrd="1" destOrd="0" presId="urn:microsoft.com/office/officeart/2005/8/layout/hProcess9"/>
    <dgm:cxn modelId="{CAA1A37D-3D9F-416E-AA5B-8A1DB7F98F75}" type="presParOf" srcId="{14FF518B-3D69-4EA5-9DAC-C97E0C69E421}" destId="{30CB1160-0763-4F76-9A67-B96C94993491}" srcOrd="2" destOrd="0" presId="urn:microsoft.com/office/officeart/2005/8/layout/hProcess9"/>
    <dgm:cxn modelId="{DC8B7AC3-C74A-4226-8CEF-43A0D81BEB7D}" type="presParOf" srcId="{14FF518B-3D69-4EA5-9DAC-C97E0C69E421}" destId="{84A04DE0-7888-4FC3-98E8-343883227BD1}" srcOrd="3" destOrd="0" presId="urn:microsoft.com/office/officeart/2005/8/layout/hProcess9"/>
    <dgm:cxn modelId="{0F002812-9460-4DFD-B415-6EC495E9058F}" type="presParOf" srcId="{14FF518B-3D69-4EA5-9DAC-C97E0C69E421}" destId="{E717A3FD-F7AA-4F54-BCC3-2C40524FB470}" srcOrd="4" destOrd="0" presId="urn:microsoft.com/office/officeart/2005/8/layout/hProcess9"/>
    <dgm:cxn modelId="{0E28F32E-5E86-45D9-9718-20923500B8CF}" type="presParOf" srcId="{14FF518B-3D69-4EA5-9DAC-C97E0C69E421}" destId="{79660D55-BDE2-45AB-91FE-86E52F865775}" srcOrd="5" destOrd="0" presId="urn:microsoft.com/office/officeart/2005/8/layout/hProcess9"/>
    <dgm:cxn modelId="{5ECFB5F9-EB80-40E5-9E03-860AEDABFADF}" type="presParOf" srcId="{14FF518B-3D69-4EA5-9DAC-C97E0C69E421}" destId="{9E43AFC0-3C6D-44C3-8F34-4C31C0B9414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2800">
              <a:solidFill>
                <a:schemeClr val="accent3"/>
              </a:solidFill>
            </a:rPr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>
              <a:solidFill>
                <a:schemeClr val="accent3"/>
              </a:solidFill>
            </a:rPr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4000">
              <a:solidFill>
                <a:schemeClr val="accent3"/>
              </a:solidFill>
            </a:rPr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>
              <a:solidFill>
                <a:schemeClr val="accent3"/>
              </a:solidFill>
            </a:rPr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4000">
              <a:solidFill>
                <a:schemeClr val="accent3"/>
              </a:solidFill>
            </a:rPr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s-IS" sz="2800">
              <a:solidFill>
                <a:schemeClr val="accent3"/>
              </a:solidFill>
            </a:rPr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6BB31-B0FB-4A6E-9631-DEC5B8387A01}">
      <dsp:nvSpPr>
        <dsp:cNvPr id="0" name=""/>
        <dsp:cNvSpPr/>
      </dsp:nvSpPr>
      <dsp:spPr>
        <a:xfrm>
          <a:off x="733890" y="0"/>
          <a:ext cx="7556896" cy="5763236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645831-1E97-47A1-B208-A72193359D46}">
      <dsp:nvSpPr>
        <dsp:cNvPr id="0" name=""/>
        <dsp:cNvSpPr/>
      </dsp:nvSpPr>
      <dsp:spPr>
        <a:xfrm>
          <a:off x="3038" y="1728971"/>
          <a:ext cx="1974308" cy="230529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 noProof="1"/>
            <a:t>Núverandi staða mönnunar</a:t>
          </a:r>
        </a:p>
      </dsp:txBody>
      <dsp:txXfrm>
        <a:off x="99416" y="1825349"/>
        <a:ext cx="1781552" cy="2112538"/>
      </dsp:txXfrm>
    </dsp:sp>
    <dsp:sp modelId="{30CB1160-0763-4F76-9A67-B96C94993491}">
      <dsp:nvSpPr>
        <dsp:cNvPr id="0" name=""/>
        <dsp:cNvSpPr/>
      </dsp:nvSpPr>
      <dsp:spPr>
        <a:xfrm>
          <a:off x="2306398" y="1728971"/>
          <a:ext cx="1974308" cy="230529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 noProof="1"/>
            <a:t>Kjörstaða mönnunar eftir umbótasamtal</a:t>
          </a:r>
        </a:p>
      </dsp:txBody>
      <dsp:txXfrm>
        <a:off x="2402776" y="1825349"/>
        <a:ext cx="1781552" cy="2112538"/>
      </dsp:txXfrm>
    </dsp:sp>
    <dsp:sp modelId="{E717A3FD-F7AA-4F54-BCC3-2C40524FB470}">
      <dsp:nvSpPr>
        <dsp:cNvPr id="0" name=""/>
        <dsp:cNvSpPr/>
      </dsp:nvSpPr>
      <dsp:spPr>
        <a:xfrm>
          <a:off x="4609758" y="1728971"/>
          <a:ext cx="1974308" cy="230529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 noProof="1"/>
            <a:t>Áhrif á starfsmanna-hópinn</a:t>
          </a:r>
        </a:p>
      </dsp:txBody>
      <dsp:txXfrm>
        <a:off x="4706136" y="1825349"/>
        <a:ext cx="1781552" cy="2112538"/>
      </dsp:txXfrm>
    </dsp:sp>
    <dsp:sp modelId="{9E43AFC0-3C6D-44C3-8F34-4C31C0B94149}">
      <dsp:nvSpPr>
        <dsp:cNvPr id="0" name=""/>
        <dsp:cNvSpPr/>
      </dsp:nvSpPr>
      <dsp:spPr>
        <a:xfrm>
          <a:off x="6913118" y="1728971"/>
          <a:ext cx="1974308" cy="230529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b="1" kern="1200" noProof="1"/>
            <a:t>Niðurstaða </a:t>
          </a:r>
          <a:r>
            <a:rPr lang="is-IS" sz="2000" b="0" kern="1200" noProof="1"/>
            <a:t>betri vinnutíma í vaktavinnu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0" kern="1200" noProof="1"/>
            <a:t>1. maí 2021 </a:t>
          </a:r>
        </a:p>
      </dsp:txBody>
      <dsp:txXfrm>
        <a:off x="7009496" y="1825349"/>
        <a:ext cx="1781552" cy="2112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>
              <a:solidFill>
                <a:schemeClr val="accent3"/>
              </a:solidFill>
            </a:rPr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>
              <a:solidFill>
                <a:schemeClr val="accent3"/>
              </a:solidFill>
            </a:rPr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>
              <a:solidFill>
                <a:schemeClr val="accent3"/>
              </a:solidFill>
            </a:rPr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>
              <a:solidFill>
                <a:schemeClr val="accent3"/>
              </a:solidFill>
            </a:rPr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>
              <a:solidFill>
                <a:schemeClr val="accent3"/>
              </a:solidFill>
            </a:rPr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>
              <a:solidFill>
                <a:schemeClr val="accent3"/>
              </a:solidFill>
            </a:rPr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25.11.2020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398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Tökum upp fyrirlesturinn 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Umbótasamtal er mikilvægur hluti innleiðingar betri vinnutíma í vaktavinnu á vinnustöðum. Í samtalinu vinna starfsfólk og stjórnendur saman að því að skilgreina tilgang og markmið þjónustu á hverjum vinnustað og leiðir til þess að bæta vinnustaðamenningu, starfsumhverfi og betri nýtingu vinnutíma með styttingu í huga. Aðkoma starfsfólks er nauðsynleg því það þekkir störfin best og veit hvað má gera öðruvísi, hverju þarf helst að breyta og hverju má hætta. </a:t>
            </a:r>
            <a:endParaRPr lang="is-I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Það eru sameiginlegir hagsmunir okkar allra að bæta vinnustaðamenningu og skilvirkni í störfum og starfsemi. Fundir sem þessir eru mikilvægir í því ljósi. Þeir gefa tækifæri til að fá sameiginlega sýn á tilgangi og markmiðum þjónustunnar og með þátttöku allra búum við okkur starfsumhverfi þar sem stöðugar umbætur eru eðlilegur hluti af daglegum störfum. </a:t>
            </a:r>
            <a:endParaRPr lang="is-I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þessu handriti er leitast við að skýra skref fyrir skref undirbúning fundar, skipulag fundarins og hvað þarf að gerast eftir fundinn. </a:t>
            </a:r>
            <a:endParaRPr lang="is-I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791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395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441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library/Skrar/umbotasamtal_handrit_fyrir_stjornendur_okt_202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etrivinnutimi.is/vaktavinna/ferli-innleidingar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arahildur@rikissattasemjari.is" TargetMode="External"/><Relationship Id="rId2" Type="http://schemas.openxmlformats.org/officeDocument/2006/relationships/hyperlink" Target="mailto:betrivinnutimi@rikissattasemjari.i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hyperlink" Target="mailto:dagny@bsrb.is" TargetMode="External"/><Relationship Id="rId4" Type="http://schemas.openxmlformats.org/officeDocument/2006/relationships/hyperlink" Target="mailto:aldis.magnusdottir@fjr.i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rivinnutimi.i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acebook.com/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etrivinnutimi.is/vaktavinn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4" y="4093828"/>
            <a:ext cx="4500585" cy="2055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2600" b="0" noProof="1">
                <a:latin typeface="FiraGO SemiBold"/>
              </a:rPr>
              <a:t>Fjórði fundur verkefnastjórnar og fulltrúa launagreiðenda</a:t>
            </a:r>
          </a:p>
          <a:p>
            <a:endParaRPr lang="en-GB" sz="2400" b="0" noProof="1"/>
          </a:p>
          <a:p>
            <a:r>
              <a:rPr lang="en-GB" sz="2400" b="0"/>
              <a:t>25. </a:t>
            </a:r>
            <a:r>
              <a:rPr lang="en-GB" sz="2400" b="0" err="1"/>
              <a:t>nóvember</a:t>
            </a:r>
            <a:r>
              <a:rPr lang="en-GB" sz="2400" b="0"/>
              <a:t> 2020</a:t>
            </a:r>
            <a:endParaRPr lang="en-IS" sz="2400" b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9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1B46AD01-443E-42D8-A28C-A8C376334E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508" y="483484"/>
            <a:ext cx="9901547" cy="789927"/>
          </a:xfrm>
        </p:spPr>
        <p:txBody>
          <a:bodyPr/>
          <a:lstStyle/>
          <a:p>
            <a:r>
              <a:rPr lang="is-IS" err="1">
                <a:solidFill>
                  <a:srgbClr val="032742"/>
                </a:solidFill>
              </a:rPr>
              <a:t>Mönnunarlíkan</a:t>
            </a:r>
            <a:endParaRPr lang="is-IS">
              <a:solidFill>
                <a:srgbClr val="032742"/>
              </a:solidFill>
            </a:endParaRPr>
          </a:p>
          <a:p>
            <a:r>
              <a:rPr lang="is-IS">
                <a:solidFill>
                  <a:srgbClr val="032742"/>
                </a:solidFill>
              </a:rPr>
              <a:t>Skref 5 – Sýn starfsfólks</a:t>
            </a:r>
          </a:p>
        </p:txBody>
      </p:sp>
      <p:pic>
        <p:nvPicPr>
          <p:cNvPr id="5" name="Picture 5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F350D782-91A2-4CA7-A739-BE546DC2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29521"/>
            <a:ext cx="4114800" cy="1289072"/>
          </a:xfrm>
          <a:prstGeom prst="rect">
            <a:avLst/>
          </a:prstGeom>
        </p:spPr>
      </p:pic>
      <p:pic>
        <p:nvPicPr>
          <p:cNvPr id="6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17C42A6-8772-453A-A06E-3ECA053F4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" y="1910748"/>
            <a:ext cx="10493828" cy="46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09969696-3886-4B01-ABC3-D97F9E578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53254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Umbótasamtal 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1525287E-08E2-4063-A176-8BEC55B81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is-IS" sz="2400" b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Handrit fyrir stjórnendur</a:t>
            </a:r>
            <a:endParaRPr lang="is-I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s-I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Greining gagna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>
                <a:latin typeface="Arial" panose="020B0604020202020204" pitchFamily="34" charset="0"/>
                <a:cs typeface="Arial" panose="020B0604020202020204" pitchFamily="34" charset="0"/>
              </a:rPr>
              <a:t>Boða fund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>
                <a:latin typeface="Arial" panose="020B0604020202020204" pitchFamily="34" charset="0"/>
                <a:cs typeface="Arial" panose="020B0604020202020204" pitchFamily="34" charset="0"/>
              </a:rPr>
              <a:t>Fundurinn sjálfur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>
                <a:latin typeface="Arial" panose="020B0604020202020204" pitchFamily="34" charset="0"/>
                <a:cs typeface="Arial" panose="020B0604020202020204" pitchFamily="34" charset="0"/>
              </a:rPr>
              <a:t>Eftir fundinn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sz="2000">
                <a:latin typeface="Arial" panose="020B0604020202020204" pitchFamily="34" charset="0"/>
                <a:cs typeface="Arial" panose="020B0604020202020204" pitchFamily="34" charset="0"/>
              </a:rPr>
              <a:t>Næstu skref</a:t>
            </a: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A86641B3-978D-45D3-9A2E-273596FB6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12" y="465786"/>
            <a:ext cx="6620720" cy="66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99671247-118B-4101-B2FF-E028165BA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773" y="427037"/>
            <a:ext cx="7308242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Ráðleggingar til stjórnenda</a:t>
            </a:r>
          </a:p>
          <a:p>
            <a:r>
              <a:rPr lang="is-IS" dirty="0">
                <a:solidFill>
                  <a:srgbClr val="60986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innleiðingar – skref fyrir skref</a:t>
            </a:r>
            <a:endParaRPr lang="is-IS" dirty="0">
              <a:solidFill>
                <a:srgbClr val="60986E"/>
              </a:solidFill>
            </a:endParaRPr>
          </a:p>
          <a:p>
            <a:endParaRPr lang="is-IS" dirty="0"/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E90C45E3-0186-4CA6-961A-17062E049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155" y="1838324"/>
            <a:ext cx="6716899" cy="4920615"/>
          </a:xfrm>
        </p:spPr>
        <p:txBody>
          <a:bodyPr lIns="91440" tIns="45720" rIns="91440" bIns="45720" anchor="t"/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is-IS" sz="1800" b="1" dirty="0">
                <a:latin typeface="FiraGO Book"/>
              </a:rPr>
              <a:t>Greining gagna – lykillinn</a:t>
            </a:r>
            <a:endParaRPr lang="is-IS" sz="1800" b="1" dirty="0"/>
          </a:p>
          <a:p>
            <a:pPr marL="8001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/>
              <a:t>Greina skref fyrir skref </a:t>
            </a:r>
          </a:p>
          <a:p>
            <a:pPr marL="8001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/>
              <a:t>Skrifa niður og skrásetja 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is-IS" sz="1800" b="1" dirty="0"/>
              <a:t>Umbótasamtal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/>
              <a:t>Fara með opnum hug í samtalið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/>
              <a:t>Leggja fram greiningar á starfsemi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is-IS" sz="1800" b="1" dirty="0"/>
              <a:t>Niðurstaða eftir greiningu og umbótasamtal – forgangsröðun hagsmuna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FiraGO Book"/>
              </a:rPr>
              <a:t>Starfsemin nr. 1 </a:t>
            </a:r>
            <a:br>
              <a:rPr lang="is-IS" dirty="0">
                <a:latin typeface="FiraGO Book"/>
              </a:rPr>
            </a:br>
            <a:r>
              <a:rPr lang="is-IS" dirty="0">
                <a:latin typeface="FiraGO Book"/>
              </a:rPr>
              <a:t>Sveiflur í starfsemi stýra </a:t>
            </a:r>
            <a:r>
              <a:rPr lang="is-IS" dirty="0" err="1">
                <a:latin typeface="FiraGO Book"/>
              </a:rPr>
              <a:t>mönnunarþörf</a:t>
            </a:r>
            <a:endParaRPr lang="is-IS" dirty="0">
              <a:latin typeface="FiraGO Book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FiraGO Book"/>
              </a:rPr>
              <a:t>Starfsmannahópurinn nr. 2 </a:t>
            </a:r>
            <a:br>
              <a:rPr lang="is-IS" dirty="0">
                <a:latin typeface="FiraGO Book"/>
              </a:rPr>
            </a:br>
            <a:r>
              <a:rPr lang="is-IS" dirty="0">
                <a:latin typeface="FiraGO Book"/>
              </a:rPr>
              <a:t>Jafnræði m.t.t. vaktahvata og vægi vinnuskyldustunda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FiraGO Book"/>
              </a:rPr>
              <a:t>Þarfir einstaklinga nr. 3 </a:t>
            </a:r>
            <a:br>
              <a:rPr lang="is-IS" dirty="0">
                <a:latin typeface="FiraGO Book"/>
              </a:rPr>
            </a:br>
            <a:r>
              <a:rPr lang="is-IS" dirty="0">
                <a:latin typeface="FiraGO Book"/>
              </a:rPr>
              <a:t>Að uppfylltum skilyrðum 1 og 2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s-I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s-IS" sz="1600" dirty="0"/>
          </a:p>
        </p:txBody>
      </p:sp>
      <p:pic>
        <p:nvPicPr>
          <p:cNvPr id="4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C22274F-4E63-4FC2-AA40-F3078324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222" y="822000"/>
            <a:ext cx="4374356" cy="4374356"/>
          </a:xfrm>
          <a:prstGeom prst="rect">
            <a:avLst/>
          </a:prstGeom>
        </p:spPr>
      </p:pic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528BE7C9-7529-42FE-B4A8-D381596346FC}"/>
              </a:ext>
            </a:extLst>
          </p:cNvPr>
          <p:cNvSpPr txBox="1">
            <a:spLocks/>
          </p:cNvSpPr>
          <p:nvPr/>
        </p:nvSpPr>
        <p:spPr>
          <a:xfrm>
            <a:off x="8149528" y="5330907"/>
            <a:ext cx="3075745" cy="13365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lang="is-IS" sz="2000" b="1" dirty="0">
                <a:solidFill>
                  <a:srgbClr val="09501E"/>
                </a:solidFill>
                <a:latin typeface="FiraGO Book"/>
              </a:rPr>
              <a:t>Stjórnendur leggja fram vaktafyrirkomulag frá og með 1. maí 2021 = EKKI kosið</a:t>
            </a:r>
            <a:endParaRPr lang="is-IS" sz="2000" b="1" dirty="0">
              <a:solidFill>
                <a:srgbClr val="09501E"/>
              </a:solidFill>
            </a:endParaRP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s-IS" sz="1800" dirty="0"/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8966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515665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Forgangsröðun hagsmuna - Umbótasamtal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554530"/>
              </p:ext>
            </p:extLst>
          </p:nvPr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ynd 5" descr="Mynd sem inniheldur stendur, heldur, uppstilling, brimbretti&#10;&#10;Lýsing sjálfkrafa búin til">
            <a:extLst>
              <a:ext uri="{FF2B5EF4-FFF2-40B4-BE49-F238E27FC236}">
                <a16:creationId xmlns:a16="http://schemas.microsoft.com/office/drawing/2014/main" id="{DFDF3ACC-EC47-4731-B679-687B2FB67C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04" r="21238"/>
          <a:stretch/>
        </p:blipFill>
        <p:spPr>
          <a:xfrm>
            <a:off x="8369300" y="910628"/>
            <a:ext cx="3474720" cy="58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3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515665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1. Starfsemin = </a:t>
            </a:r>
            <a:r>
              <a:rPr lang="is-IS" err="1">
                <a:solidFill>
                  <a:schemeClr val="tx1"/>
                </a:solidFill>
              </a:rPr>
              <a:t>mönnunarþörf</a:t>
            </a:r>
            <a:endParaRPr lang="is-IS">
              <a:solidFill>
                <a:schemeClr val="tx1"/>
              </a:solidFill>
            </a:endParaRP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598489"/>
              </p:ext>
            </p:extLst>
          </p:nvPr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arammi 2">
            <a:extLst>
              <a:ext uri="{FF2B5EF4-FFF2-40B4-BE49-F238E27FC236}">
                <a16:creationId xmlns:a16="http://schemas.microsoft.com/office/drawing/2014/main" id="{8ABCC09E-F270-4761-AFB8-EBEB8FF8562C}"/>
              </a:ext>
            </a:extLst>
          </p:cNvPr>
          <p:cNvSpPr txBox="1"/>
          <p:nvPr/>
        </p:nvSpPr>
        <p:spPr>
          <a:xfrm>
            <a:off x="7831156" y="433574"/>
            <a:ext cx="4221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Starfsemin og þörf á </a:t>
            </a:r>
            <a:r>
              <a:rPr lang="is-IS" sz="2800" err="1"/>
              <a:t>mönnun</a:t>
            </a:r>
            <a:r>
              <a:rPr lang="is-IS" sz="2800"/>
              <a:t> er ráðandi þáttur </a:t>
            </a:r>
          </a:p>
        </p:txBody>
      </p:sp>
      <p:sp>
        <p:nvSpPr>
          <p:cNvPr id="5" name="Textarammi 4">
            <a:extLst>
              <a:ext uri="{FF2B5EF4-FFF2-40B4-BE49-F238E27FC236}">
                <a16:creationId xmlns:a16="http://schemas.microsoft.com/office/drawing/2014/main" id="{836F1399-41C8-4265-A7DE-82369DF89529}"/>
              </a:ext>
            </a:extLst>
          </p:cNvPr>
          <p:cNvSpPr txBox="1"/>
          <p:nvPr/>
        </p:nvSpPr>
        <p:spPr>
          <a:xfrm>
            <a:off x="9210675" y="1658433"/>
            <a:ext cx="263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Greining gagna lykilatriði</a:t>
            </a:r>
          </a:p>
        </p:txBody>
      </p:sp>
      <p:sp>
        <p:nvSpPr>
          <p:cNvPr id="7" name="Textarammi 6">
            <a:extLst>
              <a:ext uri="{FF2B5EF4-FFF2-40B4-BE49-F238E27FC236}">
                <a16:creationId xmlns:a16="http://schemas.microsoft.com/office/drawing/2014/main" id="{3FD11121-82A8-42A6-8801-9AB39DBBE15C}"/>
              </a:ext>
            </a:extLst>
          </p:cNvPr>
          <p:cNvSpPr txBox="1"/>
          <p:nvPr/>
        </p:nvSpPr>
        <p:spPr>
          <a:xfrm>
            <a:off x="9048432" y="2760182"/>
            <a:ext cx="304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Forðast að vera búin/n að gefa sér niðurstöðu</a:t>
            </a:r>
          </a:p>
        </p:txBody>
      </p:sp>
      <p:sp>
        <p:nvSpPr>
          <p:cNvPr id="8" name="Textarammi 7">
            <a:extLst>
              <a:ext uri="{FF2B5EF4-FFF2-40B4-BE49-F238E27FC236}">
                <a16:creationId xmlns:a16="http://schemas.microsoft.com/office/drawing/2014/main" id="{F88A8804-102C-41E6-BA3F-C0A3D989E997}"/>
              </a:ext>
            </a:extLst>
          </p:cNvPr>
          <p:cNvSpPr txBox="1"/>
          <p:nvPr/>
        </p:nvSpPr>
        <p:spPr>
          <a:xfrm>
            <a:off x="9060338" y="3861931"/>
            <a:ext cx="302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Fara í umbótasamtalið með opnum hug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4C19968A-665B-416F-9A49-1A71DD592D81}"/>
              </a:ext>
            </a:extLst>
          </p:cNvPr>
          <p:cNvSpPr txBox="1"/>
          <p:nvPr/>
        </p:nvSpPr>
        <p:spPr>
          <a:xfrm>
            <a:off x="8428565" y="5153724"/>
            <a:ext cx="39731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2800"/>
              <a:t>Leiðarljós:</a:t>
            </a:r>
            <a:br>
              <a:rPr lang="is-IS" sz="2800"/>
            </a:br>
            <a:endParaRPr lang="is-IS" sz="280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EDC28-46D5-4D52-845E-F74240811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7246" y="5616379"/>
            <a:ext cx="1306858" cy="1138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3B46B4-B70B-4240-939C-4BC7D7BD16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84"/>
          <a:stretch/>
        </p:blipFill>
        <p:spPr>
          <a:xfrm>
            <a:off x="9849631" y="5665090"/>
            <a:ext cx="1131065" cy="106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5978E-9198-435B-8A69-8087D7793E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6997" y="5665090"/>
            <a:ext cx="113106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0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515665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2. Starfsmannahópurinn = jafnræði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262190"/>
              </p:ext>
            </p:extLst>
          </p:nvPr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arammi 4">
            <a:extLst>
              <a:ext uri="{FF2B5EF4-FFF2-40B4-BE49-F238E27FC236}">
                <a16:creationId xmlns:a16="http://schemas.microsoft.com/office/drawing/2014/main" id="{35263830-91AF-490E-9A1E-84551D164075}"/>
              </a:ext>
            </a:extLst>
          </p:cNvPr>
          <p:cNvSpPr txBox="1"/>
          <p:nvPr/>
        </p:nvSpPr>
        <p:spPr>
          <a:xfrm>
            <a:off x="8569638" y="433574"/>
            <a:ext cx="3361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Jafnir möguleikar allra í starfsmannahópi</a:t>
            </a:r>
          </a:p>
        </p:txBody>
      </p:sp>
      <p:sp>
        <p:nvSpPr>
          <p:cNvPr id="7" name="Textarammi 6">
            <a:extLst>
              <a:ext uri="{FF2B5EF4-FFF2-40B4-BE49-F238E27FC236}">
                <a16:creationId xmlns:a16="http://schemas.microsoft.com/office/drawing/2014/main" id="{AFD799FF-8716-48A0-A39B-816642C4BEA7}"/>
              </a:ext>
            </a:extLst>
          </p:cNvPr>
          <p:cNvSpPr txBox="1"/>
          <p:nvPr/>
        </p:nvSpPr>
        <p:spPr>
          <a:xfrm>
            <a:off x="7929052" y="1845792"/>
            <a:ext cx="4262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Endurskoða allar vaktarúllur með hagsmuni starfsmannahópsins að leiðarljósi</a:t>
            </a:r>
          </a:p>
        </p:txBody>
      </p:sp>
      <p:sp>
        <p:nvSpPr>
          <p:cNvPr id="8" name="Textarammi 7">
            <a:extLst>
              <a:ext uri="{FF2B5EF4-FFF2-40B4-BE49-F238E27FC236}">
                <a16:creationId xmlns:a16="http://schemas.microsoft.com/office/drawing/2014/main" id="{CAC8C251-54EA-4FAF-ACDA-15A09A0290FA}"/>
              </a:ext>
            </a:extLst>
          </p:cNvPr>
          <p:cNvSpPr txBox="1"/>
          <p:nvPr/>
        </p:nvSpPr>
        <p:spPr>
          <a:xfrm>
            <a:off x="9750690" y="3504232"/>
            <a:ext cx="233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Jafn aðgangur að vaktahvata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F0EB0C96-D902-444A-9918-8085AAFEE9E7}"/>
              </a:ext>
            </a:extLst>
          </p:cNvPr>
          <p:cNvSpPr txBox="1"/>
          <p:nvPr/>
        </p:nvSpPr>
        <p:spPr>
          <a:xfrm>
            <a:off x="8926842" y="4874480"/>
            <a:ext cx="3155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Jafn aðgangur að vægi vinnuskyldustunda</a:t>
            </a:r>
          </a:p>
        </p:txBody>
      </p:sp>
      <p:sp>
        <p:nvSpPr>
          <p:cNvPr id="10" name="Textarammi 9">
            <a:extLst>
              <a:ext uri="{FF2B5EF4-FFF2-40B4-BE49-F238E27FC236}">
                <a16:creationId xmlns:a16="http://schemas.microsoft.com/office/drawing/2014/main" id="{E3888BD7-1A8E-4D86-A0C8-54B5E058D598}"/>
              </a:ext>
            </a:extLst>
          </p:cNvPr>
          <p:cNvSpPr txBox="1"/>
          <p:nvPr/>
        </p:nvSpPr>
        <p:spPr>
          <a:xfrm>
            <a:off x="7856305" y="6132146"/>
            <a:ext cx="433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Jafnræði í starfsmannahópi</a:t>
            </a:r>
          </a:p>
        </p:txBody>
      </p:sp>
    </p:spTree>
    <p:extLst>
      <p:ext uri="{BB962C8B-B14F-4D97-AF65-F5344CB8AC3E}">
        <p14:creationId xmlns:p14="http://schemas.microsoft.com/office/powerpoint/2010/main" val="314698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604" y="483871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3. Hagsmunir einstaklinga í starfsmannahópi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781809"/>
              </p:ext>
            </p:extLst>
          </p:nvPr>
        </p:nvGraphicFramePr>
        <p:xfrm>
          <a:off x="347980" y="1335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arammi 7">
            <a:extLst>
              <a:ext uri="{FF2B5EF4-FFF2-40B4-BE49-F238E27FC236}">
                <a16:creationId xmlns:a16="http://schemas.microsoft.com/office/drawing/2014/main" id="{35ADC624-6472-4C82-9D9D-EA22077BA9F6}"/>
              </a:ext>
            </a:extLst>
          </p:cNvPr>
          <p:cNvSpPr txBox="1"/>
          <p:nvPr/>
        </p:nvSpPr>
        <p:spPr>
          <a:xfrm>
            <a:off x="8837734" y="4412340"/>
            <a:ext cx="3200328" cy="122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Kerfisvirkni til að hjálpa einstaklingum að leggja fram óskir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18EAE698-92A9-436C-AFF3-5A7701D162F7}"/>
              </a:ext>
            </a:extLst>
          </p:cNvPr>
          <p:cNvSpPr txBox="1"/>
          <p:nvPr/>
        </p:nvSpPr>
        <p:spPr>
          <a:xfrm>
            <a:off x="9474315" y="2462696"/>
            <a:ext cx="256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Jafnræði starfsfólks</a:t>
            </a:r>
          </a:p>
        </p:txBody>
      </p:sp>
      <p:sp>
        <p:nvSpPr>
          <p:cNvPr id="10" name="Textarammi 9">
            <a:extLst>
              <a:ext uri="{FF2B5EF4-FFF2-40B4-BE49-F238E27FC236}">
                <a16:creationId xmlns:a16="http://schemas.microsoft.com/office/drawing/2014/main" id="{59DF3CEF-0CC8-49D3-8D53-B5D5F6E64C70}"/>
              </a:ext>
            </a:extLst>
          </p:cNvPr>
          <p:cNvSpPr txBox="1"/>
          <p:nvPr/>
        </p:nvSpPr>
        <p:spPr>
          <a:xfrm>
            <a:off x="8183108" y="5765906"/>
            <a:ext cx="3854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/>
              <a:t>Starfsemin og jafnræði í starfsmannahópi ráða för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D3D6E7EC-DEB2-4D46-BAD9-AD33C7117210}"/>
              </a:ext>
            </a:extLst>
          </p:cNvPr>
          <p:cNvSpPr txBox="1"/>
          <p:nvPr/>
        </p:nvSpPr>
        <p:spPr>
          <a:xfrm>
            <a:off x="8636753" y="3103874"/>
            <a:ext cx="3555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Hægt að koma til móts við starfsfólk ef ofangreint er uppfyllt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750176-A3AB-46BD-845B-7841C91B1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7246" y="1167672"/>
            <a:ext cx="1306858" cy="1138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CDEC83-D5C6-4247-81D2-C15CDC3F92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184"/>
          <a:stretch/>
        </p:blipFill>
        <p:spPr>
          <a:xfrm>
            <a:off x="9849631" y="1216383"/>
            <a:ext cx="1131065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54E69-B6DB-4283-96FC-D7C81BBED1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6997" y="1216383"/>
            <a:ext cx="1131065" cy="1066800"/>
          </a:xfrm>
          <a:prstGeom prst="rect">
            <a:avLst/>
          </a:prstGeom>
        </p:spPr>
      </p:pic>
      <p:sp>
        <p:nvSpPr>
          <p:cNvPr id="15" name="Textarammi 8">
            <a:extLst>
              <a:ext uri="{FF2B5EF4-FFF2-40B4-BE49-F238E27FC236}">
                <a16:creationId xmlns:a16="http://schemas.microsoft.com/office/drawing/2014/main" id="{1B981E95-B006-446E-A35D-F36403B55A19}"/>
              </a:ext>
            </a:extLst>
          </p:cNvPr>
          <p:cNvSpPr txBox="1"/>
          <p:nvPr/>
        </p:nvSpPr>
        <p:spPr>
          <a:xfrm>
            <a:off x="8427778" y="690618"/>
            <a:ext cx="39731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2800"/>
              <a:t>Leiðarljós:</a:t>
            </a:r>
            <a:br>
              <a:rPr lang="is-IS" sz="2800"/>
            </a:br>
            <a:endParaRPr lang="is-I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48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26FE6C0-7F06-4081-8AD0-80C4FBA8A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623" y="535505"/>
            <a:ext cx="5900729" cy="789927"/>
          </a:xfrm>
        </p:spPr>
        <p:txBody>
          <a:bodyPr/>
          <a:lstStyle/>
          <a:p>
            <a:r>
              <a:rPr lang="is-IS" sz="2800">
                <a:solidFill>
                  <a:srgbClr val="032742"/>
                </a:solidFill>
              </a:rPr>
              <a:t>Tengiliðir utan vinnustaða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C62822A8-DB11-4999-9706-8C34E3C7FB2E}"/>
              </a:ext>
            </a:extLst>
          </p:cNvPr>
          <p:cNvSpPr txBox="1"/>
          <p:nvPr/>
        </p:nvSpPr>
        <p:spPr>
          <a:xfrm>
            <a:off x="269623" y="1094794"/>
            <a:ext cx="4607252" cy="3047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endParaRPr lang="is-IS" sz="1600" b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betrivinnutimi@rikissattasemjari.is</a:t>
            </a: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Bára Hildur Jóhannsdóttir verkefnastjóri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barahildur@rikissattasemjari.is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s. 6952490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Aldís Magnúsdóttir sérfræðingur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aldis.magnusdottir@fjr.is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8474672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Dagný Aradóttir Pind lögfræðingur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dagny@bsrb.is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s. 6946843</a:t>
            </a:r>
          </a:p>
        </p:txBody>
      </p:sp>
      <p:sp>
        <p:nvSpPr>
          <p:cNvPr id="6" name="Textarammi 5">
            <a:extLst>
              <a:ext uri="{FF2B5EF4-FFF2-40B4-BE49-F238E27FC236}">
                <a16:creationId xmlns:a16="http://schemas.microsoft.com/office/drawing/2014/main" id="{8DAB5937-1904-486A-9D0F-09CFC7AC6838}"/>
              </a:ext>
            </a:extLst>
          </p:cNvPr>
          <p:cNvSpPr txBox="1"/>
          <p:nvPr/>
        </p:nvSpPr>
        <p:spPr>
          <a:xfrm>
            <a:off x="686277" y="4462557"/>
            <a:ext cx="347466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s-I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Hlutverk verkefnastjórnar og innleiðingarhópa</a:t>
            </a:r>
          </a:p>
          <a:p>
            <a:pPr>
              <a:spcBef>
                <a:spcPts val="0"/>
              </a:spcBef>
            </a:pPr>
            <a:endParaRPr lang="is-I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Útbúa allt efni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Upplýsingagjöf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Kynningar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</a:t>
            </a:r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E9D54100-5986-4FF7-88A6-198E9A8A22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39" b="974"/>
          <a:stretch/>
        </p:blipFill>
        <p:spPr>
          <a:xfrm>
            <a:off x="4583260" y="1076881"/>
            <a:ext cx="7339118" cy="483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637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astaðgengill 21">
            <a:extLst>
              <a:ext uri="{FF2B5EF4-FFF2-40B4-BE49-F238E27FC236}">
                <a16:creationId xmlns:a16="http://schemas.microsoft.com/office/drawing/2014/main" id="{CAF8178E-AF7A-40FE-A278-382359B7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466" y="355543"/>
            <a:ext cx="6677614" cy="3412556"/>
          </a:xfrm>
        </p:spPr>
        <p:txBody>
          <a:bodyPr lIns="91440" tIns="45720" rIns="91440" bIns="45720" anchor="t"/>
          <a:lstStyle/>
          <a:p>
            <a:r>
              <a:rPr lang="is-IS" sz="2000" b="1" dirty="0">
                <a:latin typeface="Arial" panose="020B0604020202020204" pitchFamily="34" charset="0"/>
                <a:cs typeface="Arial" panose="020B0604020202020204" pitchFamily="34" charset="0"/>
              </a:rPr>
              <a:t>Á </a:t>
            </a:r>
            <a:r>
              <a:rPr lang="is-I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döfunni</a:t>
            </a:r>
            <a:r>
              <a:rPr lang="is-I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rial"/>
                <a:cs typeface="Arial"/>
              </a:rPr>
              <a:t>Myndskeið um breytingar, vinnustaðamenningu o.fl.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b="1" dirty="0">
                <a:solidFill>
                  <a:srgbClr val="60986E"/>
                </a:solidFill>
                <a:latin typeface="Arial"/>
                <a:cs typeface="Arial"/>
              </a:rPr>
              <a:t>Koma inn 4-5 fyrirlestrar á vef 1. desember næstkomandi</a:t>
            </a:r>
            <a:endParaRPr lang="is-IS" sz="1600" b="1" dirty="0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Námskeið fyrir stjórnendur – breytingar, vinnustaðamenning o.fl.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b="1" dirty="0">
                <a:solidFill>
                  <a:srgbClr val="609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námskeið í boði fyrir stjórnendur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b="1" dirty="0">
                <a:solidFill>
                  <a:srgbClr val="609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Hefjast 7.-15. desember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b="1" dirty="0">
                <a:solidFill>
                  <a:srgbClr val="609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Áframhald í byrjun janúar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609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stjórnendur – </a:t>
            </a:r>
            <a:r>
              <a:rPr lang="is-IS" b="1" dirty="0" err="1">
                <a:solidFill>
                  <a:srgbClr val="609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mönnunarlíkan</a:t>
            </a:r>
            <a:endParaRPr lang="is-IS" b="1" dirty="0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400" dirty="0">
                <a:latin typeface="Arial" panose="020B0604020202020204" pitchFamily="34" charset="0"/>
                <a:cs typeface="Arial" panose="020B0604020202020204" pitchFamily="34" charset="0"/>
              </a:rPr>
              <a:t>Óskavaktir/valfrjálst vaktakerfi </a:t>
            </a:r>
            <a:r>
              <a:rPr lang="is-IS" sz="1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is-IS" sz="1400" dirty="0">
                <a:latin typeface="Arial" panose="020B0604020202020204" pitchFamily="34" charset="0"/>
                <a:cs typeface="Arial" panose="020B0604020202020204" pitchFamily="34" charset="0"/>
              </a:rPr>
              <a:t>. fast vaktakerfi</a:t>
            </a:r>
          </a:p>
          <a:p>
            <a:endParaRPr lang="is-IS" dirty="0"/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9B4CB77C-803A-4CE7-A788-57968BB09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27"/>
          <a:stretch/>
        </p:blipFill>
        <p:spPr>
          <a:xfrm>
            <a:off x="791284" y="4166262"/>
            <a:ext cx="3859409" cy="2599971"/>
          </a:xfrm>
          <a:prstGeom prst="rect">
            <a:avLst/>
          </a:prstGeom>
        </p:spPr>
      </p:pic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D0D8C21-454C-4127-83CD-F3029400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411" y="3743724"/>
            <a:ext cx="3850229" cy="520757"/>
          </a:xfrm>
        </p:spPr>
        <p:txBody>
          <a:bodyPr/>
          <a:lstStyle/>
          <a:p>
            <a:r>
              <a:rPr lang="is-IS" sz="2400">
                <a:solidFill>
                  <a:srgbClr val="03274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www.betrivinnutimi.is</a:t>
            </a:r>
            <a:endParaRPr lang="is-IS" sz="2800">
              <a:solidFill>
                <a:srgbClr val="032742"/>
              </a:solidFill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2D9BE6E8-9CC0-4984-B91E-8824DFFD0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080" y="2006838"/>
            <a:ext cx="4775685" cy="4318848"/>
          </a:xfrm>
          <a:prstGeom prst="rect">
            <a:avLst/>
          </a:prstGeom>
        </p:spPr>
      </p:pic>
      <p:sp>
        <p:nvSpPr>
          <p:cNvPr id="8" name="Textastaðgengill 2">
            <a:extLst>
              <a:ext uri="{FF2B5EF4-FFF2-40B4-BE49-F238E27FC236}">
                <a16:creationId xmlns:a16="http://schemas.microsoft.com/office/drawing/2014/main" id="{AD7AF48E-291C-450E-948B-82240A5DE946}"/>
              </a:ext>
            </a:extLst>
          </p:cNvPr>
          <p:cNvSpPr txBox="1">
            <a:spLocks/>
          </p:cNvSpPr>
          <p:nvPr/>
        </p:nvSpPr>
        <p:spPr>
          <a:xfrm>
            <a:off x="7964436" y="1445901"/>
            <a:ext cx="3080972" cy="5207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400">
                <a:solidFill>
                  <a:srgbClr val="03274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</a:t>
            </a:r>
            <a:r>
              <a:rPr lang="is-IS" sz="2400">
                <a:solidFill>
                  <a:srgbClr val="032742"/>
                </a:solidFill>
              </a:rPr>
              <a:t> </a:t>
            </a:r>
            <a:endParaRPr lang="is-IS" sz="2800">
              <a:solidFill>
                <a:srgbClr val="03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5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819" y="935651"/>
            <a:ext cx="6226949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Efni næsta fundar</a:t>
            </a:r>
            <a:r>
              <a:rPr lang="is-IS"/>
              <a:t>	</a:t>
            </a:r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757255" y="1881365"/>
            <a:ext cx="4591985" cy="11113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Boð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um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hækkað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starfshlutfall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til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starfsfólks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í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hlutastarfi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Verkfæri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og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fræðsluefni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ynd 5" descr="Mynd sem inniheldur sushi, herbergi, matur, skilti&#10;&#10;Lýsing sjálfkrafa búin til">
            <a:extLst>
              <a:ext uri="{FF2B5EF4-FFF2-40B4-BE49-F238E27FC236}">
                <a16:creationId xmlns:a16="http://schemas.microsoft.com/office/drawing/2014/main" id="{A577F6DD-85B5-4767-A27D-0F47D68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157" y="-245548"/>
            <a:ext cx="5897880" cy="5897880"/>
          </a:xfrm>
          <a:prstGeom prst="rect">
            <a:avLst/>
          </a:prstGeom>
        </p:spPr>
      </p:pic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C50CAA1C-750E-4FEA-AEA3-18418EB815F5}"/>
              </a:ext>
            </a:extLst>
          </p:cNvPr>
          <p:cNvSpPr txBox="1">
            <a:spLocks/>
          </p:cNvSpPr>
          <p:nvPr/>
        </p:nvSpPr>
        <p:spPr>
          <a:xfrm>
            <a:off x="757255" y="4602369"/>
            <a:ext cx="6557945" cy="1049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Hópar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 12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klst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vaktakerfum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nóv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kl. 13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Stofnanir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næturvaktarþrep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stofnanasamningum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10.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des. kl. 14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astaðgengill 1">
            <a:extLst>
              <a:ext uri="{FF2B5EF4-FFF2-40B4-BE49-F238E27FC236}">
                <a16:creationId xmlns:a16="http://schemas.microsoft.com/office/drawing/2014/main" id="{E4B7E647-802C-45F6-AB68-A3D2DE3D9627}"/>
              </a:ext>
            </a:extLst>
          </p:cNvPr>
          <p:cNvSpPr txBox="1">
            <a:spLocks/>
          </p:cNvSpPr>
          <p:nvPr/>
        </p:nvSpPr>
        <p:spPr>
          <a:xfrm>
            <a:off x="653819" y="3617007"/>
            <a:ext cx="6226949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3200">
                <a:solidFill>
                  <a:srgbClr val="032742"/>
                </a:solidFill>
              </a:rPr>
              <a:t>Sérstakir fundir</a:t>
            </a:r>
            <a:r>
              <a:rPr lang="is-IS" sz="32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5E3EA892-EA62-4BB8-980F-9C00B38399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1" y="510683"/>
            <a:ext cx="7883714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Fastir fundir – miðvikudagar kl. 10-11</a:t>
            </a:r>
          </a:p>
        </p:txBody>
      </p:sp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1" y="635586"/>
            <a:ext cx="6858000" cy="685800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0172" y="1770978"/>
            <a:ext cx="4428628" cy="4451436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Efni</a:t>
            </a:r>
            <a:r>
              <a:rPr lang="en-US" sz="24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fundar</a:t>
            </a:r>
            <a:r>
              <a:rPr lang="en-US" sz="24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Verkfæri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Umbótasamtal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Framhald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ráðleggingar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Forgangsröðun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hagsmuna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079" y="461557"/>
            <a:ext cx="10103953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>
              <a:solidFill>
                <a:srgbClr val="032742"/>
              </a:solidFill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80"/>
          <a:stretch/>
        </p:blipFill>
        <p:spPr>
          <a:xfrm>
            <a:off x="4332995" y="1176982"/>
            <a:ext cx="7211916" cy="5371117"/>
          </a:xfrm>
          <a:prstGeom prst="rect">
            <a:avLst/>
          </a:prstGeom>
        </p:spPr>
      </p:pic>
      <p:sp>
        <p:nvSpPr>
          <p:cNvPr id="3" name="Rétthyrningur: Ávöl horn 2">
            <a:extLst>
              <a:ext uri="{FF2B5EF4-FFF2-40B4-BE49-F238E27FC236}">
                <a16:creationId xmlns:a16="http://schemas.microsoft.com/office/drawing/2014/main" id="{DE41CCF6-4086-4A95-B265-BE964EA6C235}"/>
              </a:ext>
            </a:extLst>
          </p:cNvPr>
          <p:cNvSpPr/>
          <p:nvPr/>
        </p:nvSpPr>
        <p:spPr>
          <a:xfrm>
            <a:off x="4086279" y="2263140"/>
            <a:ext cx="2484120" cy="1165860"/>
          </a:xfrm>
          <a:prstGeom prst="roundRect">
            <a:avLst/>
          </a:prstGeom>
          <a:noFill/>
          <a:ln w="38100">
            <a:solidFill>
              <a:srgbClr val="CBE4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095538" cy="2936147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600" b="1">
                <a:solidFill>
                  <a:srgbClr val="032742"/>
                </a:solidFill>
              </a:rPr>
              <a:t>Fetum okkur saman í átt að betri vinnutíma!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6A95D298-EB60-4EFD-93C3-40F389C52F95}"/>
              </a:ext>
            </a:extLst>
          </p:cNvPr>
          <p:cNvSpPr/>
          <p:nvPr/>
        </p:nvSpPr>
        <p:spPr>
          <a:xfrm>
            <a:off x="4086279" y="3316861"/>
            <a:ext cx="2484120" cy="1165860"/>
          </a:xfrm>
          <a:prstGeom prst="roundRect">
            <a:avLst/>
          </a:prstGeom>
          <a:noFill/>
          <a:ln w="38100">
            <a:solidFill>
              <a:srgbClr val="CBE4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765AF5B1-AC5B-497A-94EC-E29D67FF4245}"/>
              </a:ext>
            </a:extLst>
          </p:cNvPr>
          <p:cNvSpPr/>
          <p:nvPr/>
        </p:nvSpPr>
        <p:spPr>
          <a:xfrm>
            <a:off x="4086279" y="5536442"/>
            <a:ext cx="2484120" cy="1165860"/>
          </a:xfrm>
          <a:prstGeom prst="roundRect">
            <a:avLst/>
          </a:prstGeom>
          <a:noFill/>
          <a:ln w="38100">
            <a:solidFill>
              <a:srgbClr val="0327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406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25B4C649-74D6-41B7-8240-6DD325F8D3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570" y="435352"/>
            <a:ext cx="6741966" cy="1002484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Verkfæri í vinnslu </a:t>
            </a:r>
          </a:p>
          <a:p>
            <a:r>
              <a:rPr lang="is-IS" sz="2800" dirty="0" err="1">
                <a:solidFill>
                  <a:srgbClr val="032742"/>
                </a:solidFill>
              </a:rPr>
              <a:t>Mönnunarlíkan</a:t>
            </a:r>
            <a:r>
              <a:rPr lang="is-IS" sz="2800" dirty="0">
                <a:solidFill>
                  <a:srgbClr val="032742"/>
                </a:solidFill>
              </a:rPr>
              <a:t> </a:t>
            </a:r>
            <a:r>
              <a:rPr lang="is-IS" sz="2800" dirty="0">
                <a:solidFill>
                  <a:srgbClr val="85ABCD"/>
                </a:solidFill>
              </a:rPr>
              <a:t>og kostnaðarmatsskjal </a:t>
            </a:r>
          </a:p>
        </p:txBody>
      </p:sp>
      <p:graphicFrame>
        <p:nvGraphicFramePr>
          <p:cNvPr id="9" name="Línurit 8">
            <a:extLst>
              <a:ext uri="{FF2B5EF4-FFF2-40B4-BE49-F238E27FC236}">
                <a16:creationId xmlns:a16="http://schemas.microsoft.com/office/drawing/2014/main" id="{8538C9D5-E72D-4076-96C2-75563CC72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510984"/>
              </p:ext>
            </p:extLst>
          </p:nvPr>
        </p:nvGraphicFramePr>
        <p:xfrm>
          <a:off x="1806452" y="936594"/>
          <a:ext cx="8890466" cy="576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65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FDC685-FAAF-4AF8-B6CF-21F1E9B7A5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374862"/>
            <a:ext cx="9901547" cy="789927"/>
          </a:xfrm>
        </p:spPr>
        <p:txBody>
          <a:bodyPr lIns="91440" tIns="45720" rIns="91440" bIns="45720" anchor="t"/>
          <a:lstStyle/>
          <a:p>
            <a:r>
              <a:rPr lang="en-GB" dirty="0" err="1">
                <a:solidFill>
                  <a:srgbClr val="032742"/>
                </a:solidFill>
                <a:latin typeface="FiraGO SemiBold"/>
              </a:rPr>
              <a:t>Markmið</a:t>
            </a:r>
            <a:r>
              <a:rPr lang="en-GB" dirty="0">
                <a:solidFill>
                  <a:srgbClr val="032742"/>
                </a:solidFill>
                <a:latin typeface="FiraGO SemiBold"/>
              </a:rPr>
              <a:t> </a:t>
            </a:r>
            <a:r>
              <a:rPr lang="en-GB" dirty="0" err="1">
                <a:solidFill>
                  <a:srgbClr val="032742"/>
                </a:solidFill>
                <a:latin typeface="FiraGO SemiBold"/>
              </a:rPr>
              <a:t>mönnunarlíkans</a:t>
            </a:r>
            <a:endParaRPr lang="en-GB" dirty="0">
              <a:solidFill>
                <a:srgbClr val="03274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68727-5E44-4943-BACE-29A3DC255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293" y="1047729"/>
            <a:ext cx="6707187" cy="4592638"/>
          </a:xfrm>
        </p:spPr>
        <p:txBody>
          <a:bodyPr lIns="91440" tIns="45720" rIns="91440" bIns="45720" anchor="t"/>
          <a:lstStyle/>
          <a:p>
            <a:pPr marL="285750" indent="-285750">
              <a:buFont typeface="Arial"/>
              <a:buChar char="•"/>
            </a:pPr>
            <a:r>
              <a:rPr lang="en-GB" dirty="0" err="1">
                <a:latin typeface="FiraGO Book"/>
              </a:rPr>
              <a:t>Hjálpa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stjórnanda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að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hafa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yfirsýn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yfir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raunverulega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þörf</a:t>
            </a:r>
            <a:r>
              <a:rPr lang="en-GB" dirty="0">
                <a:latin typeface="FiraGO Book"/>
              </a:rPr>
              <a:t> á </a:t>
            </a:r>
            <a:r>
              <a:rPr lang="en-GB" dirty="0" err="1">
                <a:latin typeface="FiraGO Book"/>
              </a:rPr>
              <a:t>stöðugildum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miðað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við</a:t>
            </a:r>
            <a:r>
              <a:rPr lang="en-GB" dirty="0">
                <a:latin typeface="FiraGO Book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GB" sz="1600" dirty="0" err="1">
                <a:latin typeface="FiraGO Book"/>
              </a:rPr>
              <a:t>Núverandi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mönnun</a:t>
            </a:r>
            <a:endParaRPr lang="en-GB" sz="1600" dirty="0">
              <a:latin typeface="FiraGO Book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dirty="0" err="1">
                <a:latin typeface="FiraGO Book"/>
              </a:rPr>
              <a:t>Mönnun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eftir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umbótasamtal</a:t>
            </a:r>
            <a:endParaRPr lang="en-GB" sz="1600" dirty="0">
              <a:latin typeface="FiraGO Book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dirty="0" err="1">
                <a:latin typeface="FiraGO Book"/>
              </a:rPr>
              <a:t>Þegar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betri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vinnutími</a:t>
            </a:r>
            <a:r>
              <a:rPr lang="en-GB" sz="1600" dirty="0">
                <a:latin typeface="FiraGO Book"/>
              </a:rPr>
              <a:t> í </a:t>
            </a:r>
            <a:r>
              <a:rPr lang="en-GB" sz="1600" dirty="0" err="1">
                <a:latin typeface="FiraGO Book"/>
              </a:rPr>
              <a:t>vaktavinnu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tekur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gildi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þann</a:t>
            </a:r>
            <a:r>
              <a:rPr lang="en-GB" sz="1600" dirty="0">
                <a:latin typeface="FiraGO Book"/>
              </a:rPr>
              <a:t> 1. </a:t>
            </a:r>
            <a:r>
              <a:rPr lang="en-GB" sz="1600" dirty="0" err="1">
                <a:latin typeface="FiraGO Book"/>
              </a:rPr>
              <a:t>maí</a:t>
            </a:r>
            <a:r>
              <a:rPr lang="en-GB" sz="1600" dirty="0">
                <a:latin typeface="FiraGO Book"/>
              </a:rPr>
              <a:t> 2021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>
                <a:latin typeface="FiraGO Book"/>
              </a:rPr>
              <a:t>Hjálpa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stjórnanda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að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hafa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yfirsýn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yfir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starfsmannahópinn</a:t>
            </a:r>
            <a:endParaRPr lang="en-GB" dirty="0">
              <a:latin typeface="FiraGO Book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dirty="0" err="1">
                <a:latin typeface="FiraGO Book"/>
              </a:rPr>
              <a:t>Hvað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hver</a:t>
            </a:r>
            <a:r>
              <a:rPr lang="en-GB" sz="1600" dirty="0">
                <a:latin typeface="FiraGO Book"/>
              </a:rPr>
              <a:t> og </a:t>
            </a:r>
            <a:r>
              <a:rPr lang="en-GB" sz="1600" dirty="0" err="1">
                <a:latin typeface="FiraGO Book"/>
              </a:rPr>
              <a:t>einn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starfsmaður</a:t>
            </a:r>
            <a:r>
              <a:rPr lang="en-GB" sz="1600" dirty="0">
                <a:latin typeface="FiraGO Book"/>
              </a:rPr>
              <a:t>, í </a:t>
            </a:r>
            <a:r>
              <a:rPr lang="en-GB" sz="1600" dirty="0" err="1">
                <a:latin typeface="FiraGO Book"/>
              </a:rPr>
              <a:t>hlutastarfi</a:t>
            </a:r>
            <a:r>
              <a:rPr lang="en-GB" sz="1600" dirty="0">
                <a:latin typeface="FiraGO Book"/>
              </a:rPr>
              <a:t>, </a:t>
            </a:r>
            <a:r>
              <a:rPr lang="en-GB" sz="1600" dirty="0" err="1">
                <a:latin typeface="FiraGO Book"/>
              </a:rPr>
              <a:t>hefur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rétt</a:t>
            </a:r>
            <a:r>
              <a:rPr lang="en-GB" sz="1600" dirty="0">
                <a:latin typeface="FiraGO Book"/>
              </a:rPr>
              <a:t> á </a:t>
            </a:r>
            <a:r>
              <a:rPr lang="en-GB" sz="1600" dirty="0" err="1">
                <a:latin typeface="FiraGO Book"/>
              </a:rPr>
              <a:t>að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hækka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mikið</a:t>
            </a:r>
            <a:r>
              <a:rPr lang="en-GB" sz="1600" dirty="0">
                <a:latin typeface="FiraGO Book"/>
              </a:rPr>
              <a:t> í </a:t>
            </a:r>
            <a:r>
              <a:rPr lang="en-GB" sz="1600" dirty="0" err="1">
                <a:latin typeface="FiraGO Book"/>
              </a:rPr>
              <a:t>starfshlutfalli</a:t>
            </a:r>
            <a:endParaRPr lang="en-GB" sz="1600" dirty="0">
              <a:latin typeface="FiraGO Book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600" dirty="0" err="1">
                <a:latin typeface="FiraGO Book"/>
              </a:rPr>
              <a:t>Hversu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mikið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stendur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til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boða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til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viðbótar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miðað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við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þarfir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starfseminnar</a:t>
            </a:r>
            <a:r>
              <a:rPr lang="en-GB" sz="1600" dirty="0">
                <a:latin typeface="FiraGO Book"/>
              </a:rPr>
              <a:t> (</a:t>
            </a:r>
            <a:r>
              <a:rPr lang="en-GB" sz="1600" dirty="0" err="1">
                <a:latin typeface="FiraGO Book"/>
              </a:rPr>
              <a:t>ef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skapast</a:t>
            </a:r>
            <a:r>
              <a:rPr lang="en-GB" sz="1600" dirty="0">
                <a:latin typeface="FiraGO Book"/>
              </a:rPr>
              <a:t> </a:t>
            </a:r>
            <a:r>
              <a:rPr lang="en-GB" sz="1600" dirty="0" err="1">
                <a:latin typeface="FiraGO Book"/>
              </a:rPr>
              <a:t>mönnunargat</a:t>
            </a:r>
            <a:r>
              <a:rPr lang="en-GB" sz="1600" dirty="0">
                <a:latin typeface="FiraGO Book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>
                <a:latin typeface="FiraGO Book"/>
              </a:rPr>
              <a:t>Stjórnandi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sjái</a:t>
            </a:r>
            <a:r>
              <a:rPr lang="en-GB" dirty="0">
                <a:latin typeface="FiraGO Book"/>
              </a:rPr>
              <a:t> á </a:t>
            </a:r>
            <a:r>
              <a:rPr lang="en-GB" dirty="0" err="1">
                <a:latin typeface="FiraGO Book"/>
              </a:rPr>
              <a:t>mælaborði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hversu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mörg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stöðugildi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hann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hefur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mannað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upp</a:t>
            </a:r>
            <a:r>
              <a:rPr lang="en-GB" dirty="0">
                <a:latin typeface="FiraGO Book"/>
              </a:rPr>
              <a:t> í </a:t>
            </a:r>
            <a:r>
              <a:rPr lang="en-GB" dirty="0" err="1">
                <a:latin typeface="FiraGO Book"/>
              </a:rPr>
              <a:t>svokallað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mönnunargat</a:t>
            </a:r>
            <a:r>
              <a:rPr lang="en-GB" dirty="0">
                <a:latin typeface="FiraGO Book"/>
              </a:rPr>
              <a:t> og </a:t>
            </a:r>
            <a:r>
              <a:rPr lang="en-GB" dirty="0" err="1">
                <a:latin typeface="FiraGO Book"/>
              </a:rPr>
              <a:t>hvað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upp</a:t>
            </a:r>
            <a:r>
              <a:rPr lang="en-GB" dirty="0">
                <a:latin typeface="FiraGO Book"/>
              </a:rPr>
              <a:t> á </a:t>
            </a:r>
            <a:r>
              <a:rPr lang="en-GB" dirty="0" err="1">
                <a:latin typeface="FiraGO Book"/>
              </a:rPr>
              <a:t>vantar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err="1">
                <a:latin typeface="FiraGO Book"/>
              </a:rPr>
              <a:t>Starfsfólk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sé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upplýst</a:t>
            </a:r>
            <a:r>
              <a:rPr lang="en-GB" dirty="0">
                <a:latin typeface="FiraGO Book"/>
              </a:rPr>
              <a:t> á </a:t>
            </a:r>
            <a:r>
              <a:rPr lang="en-GB" dirty="0" err="1">
                <a:latin typeface="FiraGO Book"/>
              </a:rPr>
              <a:t>innleiðingartíma</a:t>
            </a:r>
            <a:r>
              <a:rPr lang="en-GB" dirty="0">
                <a:latin typeface="FiraGO Book"/>
              </a:rPr>
              <a:t> um </a:t>
            </a:r>
            <a:r>
              <a:rPr lang="en-GB" dirty="0" err="1">
                <a:latin typeface="FiraGO Book"/>
              </a:rPr>
              <a:t>áhrif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mönnunargats</a:t>
            </a:r>
            <a:r>
              <a:rPr lang="en-GB" dirty="0">
                <a:latin typeface="FiraGO Book"/>
              </a:rPr>
              <a:t> og </a:t>
            </a:r>
            <a:r>
              <a:rPr lang="en-GB" dirty="0" err="1">
                <a:latin typeface="FiraGO Book"/>
              </a:rPr>
              <a:t>hvetji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til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aukins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starfshlutfalls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err="1">
                <a:latin typeface="FiraGO Book"/>
              </a:rPr>
              <a:t>Hjálpa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þeim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sem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hafa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yfirsýn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yfir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margar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deildir</a:t>
            </a:r>
            <a:r>
              <a:rPr lang="en-GB" dirty="0">
                <a:latin typeface="FiraGO Book"/>
              </a:rPr>
              <a:t>/</a:t>
            </a:r>
            <a:r>
              <a:rPr lang="en-GB" dirty="0" err="1">
                <a:latin typeface="FiraGO Book"/>
              </a:rPr>
              <a:t>skipulagseiningar</a:t>
            </a:r>
            <a:r>
              <a:rPr lang="en-GB" dirty="0">
                <a:latin typeface="FiraGO Book"/>
              </a:rPr>
              <a:t> í </a:t>
            </a:r>
            <a:r>
              <a:rPr lang="en-GB" dirty="0" err="1">
                <a:latin typeface="FiraGO Book"/>
              </a:rPr>
              <a:t>samtali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við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hvern</a:t>
            </a:r>
            <a:r>
              <a:rPr lang="en-GB" dirty="0">
                <a:latin typeface="FiraGO Book"/>
              </a:rPr>
              <a:t> og </a:t>
            </a:r>
            <a:r>
              <a:rPr lang="en-GB" dirty="0" err="1">
                <a:latin typeface="FiraGO Book"/>
              </a:rPr>
              <a:t>einn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stjórnanda</a:t>
            </a:r>
            <a:r>
              <a:rPr lang="en-GB" dirty="0">
                <a:latin typeface="FiraGO Book"/>
              </a:rPr>
              <a:t> og </a:t>
            </a:r>
            <a:r>
              <a:rPr lang="en-GB" dirty="0" err="1">
                <a:latin typeface="FiraGO Book"/>
              </a:rPr>
              <a:t>mögulega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við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innleiðingarhóp</a:t>
            </a:r>
            <a:r>
              <a:rPr lang="en-GB" dirty="0">
                <a:latin typeface="FiraGO Book"/>
              </a:rPr>
              <a:t> og/</a:t>
            </a:r>
            <a:r>
              <a:rPr lang="en-GB" dirty="0" err="1">
                <a:latin typeface="FiraGO Book"/>
              </a:rPr>
              <a:t>eða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verkefnastjórn</a:t>
            </a:r>
            <a:r>
              <a:rPr lang="en-GB" dirty="0">
                <a:latin typeface="FiraGO Book"/>
              </a:rPr>
              <a:t>. </a:t>
            </a:r>
            <a:endParaRPr lang="en-GB" dirty="0"/>
          </a:p>
          <a:p>
            <a:endParaRPr lang="en-GB" dirty="0"/>
          </a:p>
        </p:txBody>
      </p:sp>
      <p:pic>
        <p:nvPicPr>
          <p:cNvPr id="6" name="Mynd 5" descr="Mynd sem inniheldur �r&#10;&#10;Lýsing sjálfkrafa búin til">
            <a:extLst>
              <a:ext uri="{FF2B5EF4-FFF2-40B4-BE49-F238E27FC236}">
                <a16:creationId xmlns:a16="http://schemas.microsoft.com/office/drawing/2014/main" id="{AF46C9B1-A917-448D-8D9C-BBF83338E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677" y="1322049"/>
            <a:ext cx="3724399" cy="37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8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FC6EC78D-BF3A-4228-8179-BED0AF6D7D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4626" y="395930"/>
            <a:ext cx="9901547" cy="7899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>
                <a:solidFill>
                  <a:srgbClr val="032742"/>
                </a:solidFill>
              </a:rPr>
              <a:t>Mönnunarlíkan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400">
                <a:solidFill>
                  <a:srgbClr val="032742"/>
                </a:solidFill>
              </a:rPr>
              <a:t>Skref 1 - þörf fyrir starfsfólk</a:t>
            </a:r>
          </a:p>
        </p:txBody>
      </p:sp>
      <p:pic>
        <p:nvPicPr>
          <p:cNvPr id="3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ACBB97E4-C34D-49C0-A3CF-FB1B1AB7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717327"/>
            <a:ext cx="10638971" cy="40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7A95C67-2848-4D76-8EE6-CBF3ED14D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4430" y="518160"/>
            <a:ext cx="9901547" cy="7899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err="1">
                <a:solidFill>
                  <a:srgbClr val="032742"/>
                </a:solidFill>
              </a:rPr>
              <a:t>Mönnunarlíkan</a:t>
            </a:r>
            <a:endParaRPr lang="is-IS">
              <a:solidFill>
                <a:srgbClr val="03274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400">
                <a:solidFill>
                  <a:srgbClr val="032742"/>
                </a:solidFill>
              </a:rPr>
              <a:t>Skref 2 – þörf fyrir starfsfólk heildarmynd</a:t>
            </a: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5D655F2F-85BA-4A34-ACC9-654D8108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57" y="1964838"/>
            <a:ext cx="9869713" cy="38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4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0E855FE4-0CFD-41AE-8100-36BE45FD31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618639"/>
            <a:ext cx="9901547" cy="7899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>
                <a:solidFill>
                  <a:srgbClr val="032742"/>
                </a:solidFill>
              </a:rPr>
              <a:t>Mönnunarlíkan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400">
                <a:solidFill>
                  <a:srgbClr val="032742"/>
                </a:solidFill>
              </a:rPr>
              <a:t>Skref 3 – Starfsmannahópurinn </a:t>
            </a:r>
          </a:p>
        </p:txBody>
      </p:sp>
      <p:pic>
        <p:nvPicPr>
          <p:cNvPr id="3" name="Picture 3" descr="Chart, treemap chart&#10;&#10;Description automatically generated">
            <a:extLst>
              <a:ext uri="{FF2B5EF4-FFF2-40B4-BE49-F238E27FC236}">
                <a16:creationId xmlns:a16="http://schemas.microsoft.com/office/drawing/2014/main" id="{07A25209-7B7D-44F6-A67E-B64C27BA0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13" y="2209460"/>
            <a:ext cx="11002505" cy="21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4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9F231F18-E78F-419D-9102-16FB6098EF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560887"/>
            <a:ext cx="9901547" cy="7899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err="1">
                <a:solidFill>
                  <a:srgbClr val="032742"/>
                </a:solidFill>
              </a:rPr>
              <a:t>Mönnunarlíkan</a:t>
            </a:r>
            <a:r>
              <a:rPr lang="is-IS">
                <a:solidFill>
                  <a:srgbClr val="032742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400">
                <a:solidFill>
                  <a:srgbClr val="032742"/>
                </a:solidFill>
              </a:rPr>
              <a:t>Skref 4 - </a:t>
            </a:r>
            <a:r>
              <a:rPr lang="is-IS" sz="2400" err="1">
                <a:solidFill>
                  <a:srgbClr val="032742"/>
                </a:solidFill>
              </a:rPr>
              <a:t>Mönnunargat</a:t>
            </a:r>
            <a:endParaRPr lang="is-IS" sz="2400">
              <a:solidFill>
                <a:srgbClr val="032742"/>
              </a:solidFill>
            </a:endParaRP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C04A767A-6B1C-4EEA-8906-D26877544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11" y="1810935"/>
            <a:ext cx="9270520" cy="46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74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9179DC-FD79-4679-94EB-C3435903D3D4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560</TotalTime>
  <Words>799</Words>
  <Application>Microsoft Office PowerPoint</Application>
  <PresentationFormat>Víðskjár</PresentationFormat>
  <Paragraphs>133</Paragraphs>
  <Slides>21</Slides>
  <Notes>5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5</vt:i4>
      </vt:variant>
      <vt:variant>
        <vt:lpstr>Þema</vt:lpstr>
      </vt:variant>
      <vt:variant>
        <vt:i4>4</vt:i4>
      </vt:variant>
      <vt:variant>
        <vt:lpstr>Skyggnutitlar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FiraGO Book</vt:lpstr>
      <vt:lpstr>FiraGO SemiBold</vt:lpstr>
      <vt:lpstr>2_Office Theme</vt:lpstr>
      <vt:lpstr>3_Office Theme</vt:lpstr>
      <vt:lpstr>1_Office Theme</vt:lpstr>
      <vt:lpstr>Office Theme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</cp:lastModifiedBy>
  <cp:revision>19</cp:revision>
  <dcterms:created xsi:type="dcterms:W3CDTF">2020-10-30T12:19:32Z</dcterms:created>
  <dcterms:modified xsi:type="dcterms:W3CDTF">2020-11-25T09:49:23Z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