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32"/>
  </p:notesMasterIdLst>
  <p:sldIdLst>
    <p:sldId id="257" r:id="rId8"/>
    <p:sldId id="835" r:id="rId9"/>
    <p:sldId id="922" r:id="rId10"/>
    <p:sldId id="322" r:id="rId11"/>
    <p:sldId id="795" r:id="rId12"/>
    <p:sldId id="955" r:id="rId13"/>
    <p:sldId id="832" r:id="rId14"/>
    <p:sldId id="957" r:id="rId15"/>
    <p:sldId id="960" r:id="rId16"/>
    <p:sldId id="961" r:id="rId17"/>
    <p:sldId id="962" r:id="rId18"/>
    <p:sldId id="948" r:id="rId19"/>
    <p:sldId id="959" r:id="rId20"/>
    <p:sldId id="918" r:id="rId21"/>
    <p:sldId id="928" r:id="rId22"/>
    <p:sldId id="964" r:id="rId23"/>
    <p:sldId id="963" r:id="rId24"/>
    <p:sldId id="949" r:id="rId25"/>
    <p:sldId id="921" r:id="rId26"/>
    <p:sldId id="940" r:id="rId27"/>
    <p:sldId id="822" r:id="rId28"/>
    <p:sldId id="821" r:id="rId29"/>
    <p:sldId id="818" r:id="rId30"/>
    <p:sldId id="871" r:id="rId31"/>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dís Magnúsdóttir" initials="AM" lastIdx="3" clrIdx="0">
    <p:extLst>
      <p:ext uri="{19B8F6BF-5375-455C-9EA6-DF929625EA0E}">
        <p15:presenceInfo xmlns:p15="http://schemas.microsoft.com/office/powerpoint/2012/main" userId="S::aldis.magnusdottir@fjr.is::788f55ed-56ba-4d9e-aa54-9b42129363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85ABCD"/>
    <a:srgbClr val="E4F8E7"/>
    <a:srgbClr val="CBE4CE"/>
    <a:srgbClr val="09501E"/>
    <a:srgbClr val="60986E"/>
    <a:srgbClr val="09361E"/>
    <a:srgbClr val="092E1E"/>
    <a:srgbClr val="09321E"/>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3"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 SATTI" userId="e2dc90b8-4ac3-45a6-926a-e79230d6dff4" providerId="ADAL" clId="{7282A451-3F55-47CF-A4E7-60726F15F8FB}"/>
    <pc:docChg chg="delSld modSld">
      <pc:chgData name="Bára Hildur Jóhannsdóttir - SATTI" userId="e2dc90b8-4ac3-45a6-926a-e79230d6dff4" providerId="ADAL" clId="{7282A451-3F55-47CF-A4E7-60726F15F8FB}" dt="2021-04-06T08:51:52.483" v="3" actId="20577"/>
      <pc:docMkLst>
        <pc:docMk/>
      </pc:docMkLst>
      <pc:sldChg chg="modSp mod">
        <pc:chgData name="Bára Hildur Jóhannsdóttir - SATTI" userId="e2dc90b8-4ac3-45a6-926a-e79230d6dff4" providerId="ADAL" clId="{7282A451-3F55-47CF-A4E7-60726F15F8FB}" dt="2021-04-06T08:51:52.483" v="3" actId="20577"/>
        <pc:sldMkLst>
          <pc:docMk/>
          <pc:sldMk cId="2241934540" sldId="257"/>
        </pc:sldMkLst>
        <pc:spChg chg="mod">
          <ac:chgData name="Bára Hildur Jóhannsdóttir - SATTI" userId="e2dc90b8-4ac3-45a6-926a-e79230d6dff4" providerId="ADAL" clId="{7282A451-3F55-47CF-A4E7-60726F15F8FB}" dt="2021-04-06T08:51:52.483" v="3" actId="20577"/>
          <ac:spMkLst>
            <pc:docMk/>
            <pc:sldMk cId="2241934540" sldId="257"/>
            <ac:spMk id="7" creationId="{1A5696CA-1D6E-4C60-AA5E-77944EA0C741}"/>
          </ac:spMkLst>
        </pc:spChg>
      </pc:sldChg>
      <pc:sldChg chg="del">
        <pc:chgData name="Bára Hildur Jóhannsdóttir - SATTI" userId="e2dc90b8-4ac3-45a6-926a-e79230d6dff4" providerId="ADAL" clId="{7282A451-3F55-47CF-A4E7-60726F15F8FB}" dt="2021-03-24T11:19:52.715" v="0" actId="47"/>
        <pc:sldMkLst>
          <pc:docMk/>
          <pc:sldMk cId="4073461741" sldId="965"/>
        </pc:sldMkLst>
      </pc:sldChg>
      <pc:sldChg chg="del">
        <pc:chgData name="Bára Hildur Jóhannsdóttir - SATTI" userId="e2dc90b8-4ac3-45a6-926a-e79230d6dff4" providerId="ADAL" clId="{7282A451-3F55-47CF-A4E7-60726F15F8FB}" dt="2021-03-24T11:19:56.800" v="1" actId="47"/>
        <pc:sldMkLst>
          <pc:docMk/>
          <pc:sldMk cId="1447157988" sldId="9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Blað1!$C$1</c:f>
              <c:strCache>
                <c:ptCount val="1"/>
                <c:pt idx="0">
                  <c:v>Sveiflur í starfsemi</c:v>
                </c:pt>
              </c:strCache>
            </c:strRef>
          </c:tx>
          <c:spPr>
            <a:ln w="31750" cap="rnd">
              <a:solidFill>
                <a:schemeClr val="accent5"/>
              </a:solidFill>
              <a:round/>
            </a:ln>
            <a:effectLst/>
          </c:spPr>
          <c:marker>
            <c:symbol val="circle"/>
            <c:size val="17"/>
            <c:spPr>
              <a:solidFill>
                <a:schemeClr val="accent5"/>
              </a:solidFill>
              <a:ln>
                <a:noFill/>
              </a:ln>
              <a:effectLst/>
            </c:spPr>
          </c:marker>
          <c:cat>
            <c:strRef>
              <c:f>Blað1!$A$2:$A$8</c:f>
              <c:strCache>
                <c:ptCount val="7"/>
                <c:pt idx="0">
                  <c:v>Kl. 08-12</c:v>
                </c:pt>
                <c:pt idx="1">
                  <c:v>Kl. 12-14</c:v>
                </c:pt>
                <c:pt idx="2">
                  <c:v>Kl. 14-16</c:v>
                </c:pt>
                <c:pt idx="3">
                  <c:v>kl. 16-20</c:v>
                </c:pt>
                <c:pt idx="4">
                  <c:v>Kl. 20-22</c:v>
                </c:pt>
                <c:pt idx="5">
                  <c:v>Kl. 22-24</c:v>
                </c:pt>
                <c:pt idx="6">
                  <c:v>Kl. 00-08</c:v>
                </c:pt>
              </c:strCache>
            </c:strRef>
          </c:cat>
          <c:val>
            <c:numRef>
              <c:f>Blað1!$C$2:$C$8</c:f>
              <c:numCache>
                <c:formatCode>General</c:formatCode>
                <c:ptCount val="7"/>
                <c:pt idx="0">
                  <c:v>10</c:v>
                </c:pt>
                <c:pt idx="1">
                  <c:v>6</c:v>
                </c:pt>
                <c:pt idx="2">
                  <c:v>7</c:v>
                </c:pt>
                <c:pt idx="3">
                  <c:v>8</c:v>
                </c:pt>
                <c:pt idx="4">
                  <c:v>5</c:v>
                </c:pt>
                <c:pt idx="5">
                  <c:v>6</c:v>
                </c:pt>
                <c:pt idx="6">
                  <c:v>4</c:v>
                </c:pt>
              </c:numCache>
            </c:numRef>
          </c:val>
          <c:smooth val="0"/>
          <c:extLst>
            <c:ext xmlns:c16="http://schemas.microsoft.com/office/drawing/2014/chart" uri="{C3380CC4-5D6E-409C-BE32-E72D297353CC}">
              <c16:uniqueId val="{00000000-3C7C-4852-A00C-45E8A31A67B1}"/>
            </c:ext>
          </c:extLst>
        </c:ser>
        <c:ser>
          <c:idx val="2"/>
          <c:order val="2"/>
          <c:tx>
            <c:strRef>
              <c:f>Blað1!$D$1</c:f>
              <c:strCache>
                <c:ptCount val="1"/>
                <c:pt idx="0">
                  <c:v>Ekki allur sólarhringur</c:v>
                </c:pt>
              </c:strCache>
            </c:strRef>
          </c:tx>
          <c:spPr>
            <a:ln w="31750" cap="rnd">
              <a:solidFill>
                <a:schemeClr val="accent4"/>
              </a:solidFill>
              <a:round/>
            </a:ln>
            <a:effectLst/>
          </c:spPr>
          <c:marker>
            <c:symbol val="circle"/>
            <c:size val="17"/>
            <c:spPr>
              <a:solidFill>
                <a:schemeClr val="accent4"/>
              </a:solidFill>
              <a:ln>
                <a:noFill/>
              </a:ln>
              <a:effectLst/>
            </c:spPr>
          </c:marker>
          <c:cat>
            <c:strRef>
              <c:f>Blað1!$A$2:$A$8</c:f>
              <c:strCache>
                <c:ptCount val="7"/>
                <c:pt idx="0">
                  <c:v>Kl. 08-12</c:v>
                </c:pt>
                <c:pt idx="1">
                  <c:v>Kl. 12-14</c:v>
                </c:pt>
                <c:pt idx="2">
                  <c:v>Kl. 14-16</c:v>
                </c:pt>
                <c:pt idx="3">
                  <c:v>kl. 16-20</c:v>
                </c:pt>
                <c:pt idx="4">
                  <c:v>Kl. 20-22</c:v>
                </c:pt>
                <c:pt idx="5">
                  <c:v>Kl. 22-24</c:v>
                </c:pt>
                <c:pt idx="6">
                  <c:v>Kl. 00-08</c:v>
                </c:pt>
              </c:strCache>
            </c:strRef>
          </c:cat>
          <c:val>
            <c:numRef>
              <c:f>Blað1!$D$2:$D$8</c:f>
              <c:numCache>
                <c:formatCode>General</c:formatCode>
                <c:ptCount val="7"/>
                <c:pt idx="0">
                  <c:v>4</c:v>
                </c:pt>
                <c:pt idx="1">
                  <c:v>6</c:v>
                </c:pt>
                <c:pt idx="2">
                  <c:v>4</c:v>
                </c:pt>
                <c:pt idx="3">
                  <c:v>6</c:v>
                </c:pt>
                <c:pt idx="4">
                  <c:v>6</c:v>
                </c:pt>
                <c:pt idx="5">
                  <c:v>2</c:v>
                </c:pt>
                <c:pt idx="6">
                  <c:v>0</c:v>
                </c:pt>
              </c:numCache>
            </c:numRef>
          </c:val>
          <c:smooth val="0"/>
          <c:extLst>
            <c:ext xmlns:c16="http://schemas.microsoft.com/office/drawing/2014/chart" uri="{C3380CC4-5D6E-409C-BE32-E72D297353CC}">
              <c16:uniqueId val="{00000001-3C7C-4852-A00C-45E8A31A67B1}"/>
            </c:ext>
          </c:extLst>
        </c:ser>
        <c:ser>
          <c:idx val="3"/>
          <c:order val="3"/>
          <c:tx>
            <c:strRef>
              <c:f>Blað1!$E$1</c:f>
              <c:strCache>
                <c:ptCount val="1"/>
                <c:pt idx="0">
                  <c:v>Toppar í starfsemi</c:v>
                </c:pt>
              </c:strCache>
            </c:strRef>
          </c:tx>
          <c:spPr>
            <a:ln w="31750" cap="rnd">
              <a:solidFill>
                <a:schemeClr val="accent6">
                  <a:lumMod val="60000"/>
                </a:schemeClr>
              </a:solidFill>
              <a:round/>
            </a:ln>
            <a:effectLst/>
          </c:spPr>
          <c:marker>
            <c:symbol val="circle"/>
            <c:size val="17"/>
            <c:spPr>
              <a:solidFill>
                <a:schemeClr val="accent6">
                  <a:lumMod val="60000"/>
                </a:schemeClr>
              </a:solidFill>
              <a:ln>
                <a:noFill/>
              </a:ln>
              <a:effectLst/>
            </c:spPr>
          </c:marker>
          <c:cat>
            <c:strRef>
              <c:f>Blað1!$A$2:$A$8</c:f>
              <c:strCache>
                <c:ptCount val="7"/>
                <c:pt idx="0">
                  <c:v>Kl. 08-12</c:v>
                </c:pt>
                <c:pt idx="1">
                  <c:v>Kl. 12-14</c:v>
                </c:pt>
                <c:pt idx="2">
                  <c:v>Kl. 14-16</c:v>
                </c:pt>
                <c:pt idx="3">
                  <c:v>kl. 16-20</c:v>
                </c:pt>
                <c:pt idx="4">
                  <c:v>Kl. 20-22</c:v>
                </c:pt>
                <c:pt idx="5">
                  <c:v>Kl. 22-24</c:v>
                </c:pt>
                <c:pt idx="6">
                  <c:v>Kl. 00-08</c:v>
                </c:pt>
              </c:strCache>
            </c:strRef>
          </c:cat>
          <c:val>
            <c:numRef>
              <c:f>Blað1!$E$2:$E$8</c:f>
              <c:numCache>
                <c:formatCode>General</c:formatCode>
                <c:ptCount val="7"/>
                <c:pt idx="0">
                  <c:v>3</c:v>
                </c:pt>
                <c:pt idx="1">
                  <c:v>2</c:v>
                </c:pt>
                <c:pt idx="2">
                  <c:v>4</c:v>
                </c:pt>
                <c:pt idx="3">
                  <c:v>6</c:v>
                </c:pt>
                <c:pt idx="4">
                  <c:v>6</c:v>
                </c:pt>
                <c:pt idx="5">
                  <c:v>5</c:v>
                </c:pt>
                <c:pt idx="6">
                  <c:v>2</c:v>
                </c:pt>
              </c:numCache>
            </c:numRef>
          </c:val>
          <c:smooth val="0"/>
          <c:extLst>
            <c:ext xmlns:c16="http://schemas.microsoft.com/office/drawing/2014/chart" uri="{C3380CC4-5D6E-409C-BE32-E72D297353CC}">
              <c16:uniqueId val="{00000002-3C7C-4852-A00C-45E8A31A67B1}"/>
            </c:ext>
          </c:extLst>
        </c:ser>
        <c:dLbls>
          <c:showLegendKey val="0"/>
          <c:showVal val="0"/>
          <c:showCatName val="0"/>
          <c:showSerName val="0"/>
          <c:showPercent val="0"/>
          <c:showBubbleSize val="0"/>
        </c:dLbls>
        <c:marker val="1"/>
        <c:smooth val="0"/>
        <c:axId val="1041827488"/>
        <c:axId val="950160688"/>
      </c:lineChart>
      <c:lineChart>
        <c:grouping val="standard"/>
        <c:varyColors val="0"/>
        <c:ser>
          <c:idx val="0"/>
          <c:order val="0"/>
          <c:tx>
            <c:strRef>
              <c:f>Blað1!$B$1</c:f>
              <c:strCache>
                <c:ptCount val="1"/>
                <c:pt idx="0">
                  <c:v>Sama mönnun allan sólarhringinn</c:v>
                </c:pt>
              </c:strCache>
            </c:strRef>
          </c:tx>
          <c:spPr>
            <a:ln w="31750" cap="rnd">
              <a:solidFill>
                <a:schemeClr val="accent6"/>
              </a:solidFill>
              <a:round/>
            </a:ln>
            <a:effectLst/>
          </c:spPr>
          <c:marker>
            <c:symbol val="circle"/>
            <c:size val="17"/>
            <c:spPr>
              <a:solidFill>
                <a:schemeClr val="accent6"/>
              </a:solidFill>
              <a:ln>
                <a:noFill/>
              </a:ln>
              <a:effectLst/>
            </c:spPr>
          </c:marker>
          <c:cat>
            <c:strRef>
              <c:f>Blað1!$A$2:$A$8</c:f>
              <c:strCache>
                <c:ptCount val="7"/>
                <c:pt idx="0">
                  <c:v>Kl. 08-12</c:v>
                </c:pt>
                <c:pt idx="1">
                  <c:v>Kl. 12-14</c:v>
                </c:pt>
                <c:pt idx="2">
                  <c:v>Kl. 14-16</c:v>
                </c:pt>
                <c:pt idx="3">
                  <c:v>kl. 16-20</c:v>
                </c:pt>
                <c:pt idx="4">
                  <c:v>Kl. 20-22</c:v>
                </c:pt>
                <c:pt idx="5">
                  <c:v>Kl. 22-24</c:v>
                </c:pt>
                <c:pt idx="6">
                  <c:v>Kl. 00-08</c:v>
                </c:pt>
              </c:strCache>
            </c:strRef>
          </c:cat>
          <c:val>
            <c:numRef>
              <c:f>Blað1!$B$2:$B$8</c:f>
              <c:numCache>
                <c:formatCode>General</c:formatCode>
                <c:ptCount val="7"/>
                <c:pt idx="0">
                  <c:v>4</c:v>
                </c:pt>
                <c:pt idx="1">
                  <c:v>4</c:v>
                </c:pt>
                <c:pt idx="2">
                  <c:v>4</c:v>
                </c:pt>
                <c:pt idx="3">
                  <c:v>4</c:v>
                </c:pt>
                <c:pt idx="4">
                  <c:v>4</c:v>
                </c:pt>
                <c:pt idx="5">
                  <c:v>4</c:v>
                </c:pt>
                <c:pt idx="6">
                  <c:v>4</c:v>
                </c:pt>
              </c:numCache>
            </c:numRef>
          </c:val>
          <c:smooth val="0"/>
          <c:extLst>
            <c:ext xmlns:c16="http://schemas.microsoft.com/office/drawing/2014/chart" uri="{C3380CC4-5D6E-409C-BE32-E72D297353CC}">
              <c16:uniqueId val="{00000003-3C7C-4852-A00C-45E8A31A67B1}"/>
            </c:ext>
          </c:extLst>
        </c:ser>
        <c:dLbls>
          <c:showLegendKey val="0"/>
          <c:showVal val="0"/>
          <c:showCatName val="0"/>
          <c:showSerName val="0"/>
          <c:showPercent val="0"/>
          <c:showBubbleSize val="0"/>
        </c:dLbls>
        <c:marker val="1"/>
        <c:smooth val="0"/>
        <c:axId val="1030843856"/>
        <c:axId val="1039396672"/>
      </c:lineChart>
      <c:catAx>
        <c:axId val="1041827488"/>
        <c:scaling>
          <c:orientation val="minMax"/>
        </c:scaling>
        <c:delete val="1"/>
        <c:axPos val="b"/>
        <c:numFmt formatCode="General" sourceLinked="1"/>
        <c:majorTickMark val="none"/>
        <c:minorTickMark val="none"/>
        <c:tickLblPos val="nextTo"/>
        <c:crossAx val="950160688"/>
        <c:crosses val="autoZero"/>
        <c:auto val="1"/>
        <c:lblAlgn val="ctr"/>
        <c:lblOffset val="100"/>
        <c:noMultiLvlLbl val="0"/>
      </c:catAx>
      <c:valAx>
        <c:axId val="950160688"/>
        <c:scaling>
          <c:orientation val="minMax"/>
        </c:scaling>
        <c:delete val="1"/>
        <c:axPos val="l"/>
        <c:numFmt formatCode="General" sourceLinked="1"/>
        <c:majorTickMark val="none"/>
        <c:minorTickMark val="none"/>
        <c:tickLblPos val="nextTo"/>
        <c:crossAx val="1041827488"/>
        <c:crosses val="autoZero"/>
        <c:crossBetween val="between"/>
      </c:valAx>
      <c:valAx>
        <c:axId val="1039396672"/>
        <c:scaling>
          <c:orientation val="minMax"/>
        </c:scaling>
        <c:delete val="1"/>
        <c:axPos val="r"/>
        <c:numFmt formatCode="General" sourceLinked="1"/>
        <c:majorTickMark val="out"/>
        <c:minorTickMark val="none"/>
        <c:tickLblPos val="nextTo"/>
        <c:crossAx val="1030843856"/>
        <c:crosses val="max"/>
        <c:crossBetween val="between"/>
      </c:valAx>
      <c:catAx>
        <c:axId val="1030843856"/>
        <c:scaling>
          <c:orientation val="minMax"/>
        </c:scaling>
        <c:delete val="1"/>
        <c:axPos val="b"/>
        <c:numFmt formatCode="General" sourceLinked="1"/>
        <c:majorTickMark val="out"/>
        <c:minorTickMark val="none"/>
        <c:tickLblPos val="nextTo"/>
        <c:crossAx val="1039396672"/>
        <c:crosses val="autoZero"/>
        <c:auto val="1"/>
        <c:lblAlgn val="ctr"/>
        <c:lblOffset val="100"/>
        <c:noMultiLvlLbl val="0"/>
      </c:cat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E70C4-F566-4C73-ABAF-4E44BF458A45}" type="doc">
      <dgm:prSet loTypeId="urn:microsoft.com/office/officeart/2005/8/layout/venn2" loCatId="relationship" qsTypeId="urn:microsoft.com/office/officeart/2005/8/quickstyle/3d1" qsCatId="3D" csTypeId="urn:microsoft.com/office/officeart/2005/8/colors/accent1_3" csCatId="accent1" phldr="1"/>
      <dgm:spPr/>
      <dgm:t>
        <a:bodyPr/>
        <a:lstStyle/>
        <a:p>
          <a:endParaRPr lang="is-IS"/>
        </a:p>
      </dgm:t>
    </dgm:pt>
    <dgm:pt modelId="{DEDB023F-8DC3-4022-B555-3A52E5E4F083}">
      <dgm:prSet phldrT="[Texti]" custT="1">
        <dgm:style>
          <a:lnRef idx="2">
            <a:schemeClr val="accent5"/>
          </a:lnRef>
          <a:fillRef idx="1">
            <a:schemeClr val="lt1"/>
          </a:fillRef>
          <a:effectRef idx="0">
            <a:schemeClr val="accent5"/>
          </a:effectRef>
          <a:fontRef idx="minor">
            <a:schemeClr val="dk1"/>
          </a:fontRef>
        </dgm:style>
      </dgm:prSet>
      <dgm:spPr/>
      <dgm:t>
        <a:bodyPr/>
        <a:lstStyle/>
        <a:p>
          <a:r>
            <a:rPr lang="is-IS" sz="4000">
              <a:solidFill>
                <a:schemeClr val="accent3"/>
              </a:solidFill>
            </a:rPr>
            <a:t>Starfsemin</a:t>
          </a:r>
        </a:p>
      </dgm:t>
    </dgm:pt>
    <dgm:pt modelId="{FB4642EC-C6E1-4D5E-9D42-D58F7EAFFABF}" type="parTrans" cxnId="{266A31FA-BDEC-4E18-8A90-CDC6CF6BD5AA}">
      <dgm:prSet/>
      <dgm:spPr/>
      <dgm:t>
        <a:bodyPr/>
        <a:lstStyle/>
        <a:p>
          <a:endParaRPr lang="is-IS"/>
        </a:p>
      </dgm:t>
    </dgm:pt>
    <dgm:pt modelId="{A72261A9-A867-4BEA-8B2C-ED60590EA054}" type="sibTrans" cxnId="{266A31FA-BDEC-4E18-8A90-CDC6CF6BD5AA}">
      <dgm:prSet/>
      <dgm:spPr/>
      <dgm:t>
        <a:bodyPr/>
        <a:lstStyle/>
        <a:p>
          <a:endParaRPr lang="is-IS"/>
        </a:p>
      </dgm:t>
    </dgm:pt>
    <dgm:pt modelId="{24E561C1-2D2E-47EF-BE62-B1A724CA693E}">
      <dgm:prSet phldrT="[Texti]" custT="1"/>
      <dgm:spPr/>
      <dgm:t>
        <a:bodyPr/>
        <a:lstStyle/>
        <a:p>
          <a:r>
            <a:rPr lang="is-IS" sz="2700"/>
            <a:t>Starfsmanna-hópurinn</a:t>
          </a:r>
        </a:p>
      </dgm:t>
    </dgm:pt>
    <dgm:pt modelId="{5FF820B2-80FA-44F4-95FA-F20F0F167E9A}" type="parTrans" cxnId="{AF9A0B6E-8A8A-417D-B47D-44A16A8F98C7}">
      <dgm:prSet/>
      <dgm:spPr/>
      <dgm:t>
        <a:bodyPr/>
        <a:lstStyle/>
        <a:p>
          <a:endParaRPr lang="is-IS"/>
        </a:p>
      </dgm:t>
    </dgm:pt>
    <dgm:pt modelId="{E00170DE-40AD-444B-A3F8-8D8CB8C38DB2}" type="sibTrans" cxnId="{AF9A0B6E-8A8A-417D-B47D-44A16A8F98C7}">
      <dgm:prSet/>
      <dgm:spPr/>
      <dgm:t>
        <a:bodyPr/>
        <a:lstStyle/>
        <a:p>
          <a:endParaRPr lang="is-IS"/>
        </a:p>
      </dgm:t>
    </dgm:pt>
    <dgm:pt modelId="{13A4A107-12C3-4CAE-87A8-6314D466CB60}">
      <dgm:prSet phldrT="[Texti]">
        <dgm:style>
          <a:lnRef idx="2">
            <a:schemeClr val="accent5"/>
          </a:lnRef>
          <a:fillRef idx="1">
            <a:schemeClr val="lt1"/>
          </a:fillRef>
          <a:effectRef idx="0">
            <a:schemeClr val="accent5"/>
          </a:effectRef>
          <a:fontRef idx="minor">
            <a:schemeClr val="dk1"/>
          </a:fontRef>
        </dgm:style>
      </dgm:prSet>
      <dgm:spPr/>
      <dgm:t>
        <a:bodyPr/>
        <a:lstStyle/>
        <a:p>
          <a:r>
            <a:rPr lang="is-IS">
              <a:solidFill>
                <a:schemeClr val="accent3"/>
              </a:solidFill>
            </a:rPr>
            <a:t>Einstaklingur</a:t>
          </a:r>
        </a:p>
      </dgm:t>
    </dgm:pt>
    <dgm:pt modelId="{55BAA1A2-FCE9-445F-A5EB-77B0C6D0358E}" type="parTrans" cxnId="{C0A54288-57E8-4754-9F01-CD9CDC21EFD9}">
      <dgm:prSet/>
      <dgm:spPr/>
      <dgm:t>
        <a:bodyPr/>
        <a:lstStyle/>
        <a:p>
          <a:endParaRPr lang="is-IS"/>
        </a:p>
      </dgm:t>
    </dgm:pt>
    <dgm:pt modelId="{4F71C529-1B74-41B8-AE09-6B279D2470C7}" type="sibTrans" cxnId="{C0A54288-57E8-4754-9F01-CD9CDC21EFD9}">
      <dgm:prSet/>
      <dgm:spPr/>
      <dgm:t>
        <a:bodyPr/>
        <a:lstStyle/>
        <a:p>
          <a:endParaRPr lang="is-IS"/>
        </a:p>
      </dgm:t>
    </dgm:pt>
    <dgm:pt modelId="{6AC6DAC4-1F5E-4761-8F64-BA9FC0707B27}" type="pres">
      <dgm:prSet presAssocID="{F2BE70C4-F566-4C73-ABAF-4E44BF458A45}" presName="Name0" presStyleCnt="0">
        <dgm:presLayoutVars>
          <dgm:chMax val="7"/>
          <dgm:resizeHandles val="exact"/>
        </dgm:presLayoutVars>
      </dgm:prSet>
      <dgm:spPr/>
    </dgm:pt>
    <dgm:pt modelId="{2AB52F06-0003-482E-AB70-E2113433F55E}" type="pres">
      <dgm:prSet presAssocID="{F2BE70C4-F566-4C73-ABAF-4E44BF458A45}" presName="comp1" presStyleCnt="0"/>
      <dgm:spPr/>
    </dgm:pt>
    <dgm:pt modelId="{6DFBDF73-613D-448C-9652-B48BE22C6E11}" type="pres">
      <dgm:prSet presAssocID="{F2BE70C4-F566-4C73-ABAF-4E44BF458A45}" presName="circle1" presStyleLbl="node1" presStyleIdx="0" presStyleCnt="3" custScaleX="150000" custScaleY="98456" custLinFactNeighborX="-25453" custLinFactNeighborY="5625"/>
      <dgm:spPr/>
    </dgm:pt>
    <dgm:pt modelId="{028D689D-D62A-408C-A56E-63A7F691FDE2}" type="pres">
      <dgm:prSet presAssocID="{F2BE70C4-F566-4C73-ABAF-4E44BF458A45}" presName="c1text" presStyleLbl="node1" presStyleIdx="0" presStyleCnt="3">
        <dgm:presLayoutVars>
          <dgm:bulletEnabled val="1"/>
        </dgm:presLayoutVars>
      </dgm:prSet>
      <dgm:spPr/>
    </dgm:pt>
    <dgm:pt modelId="{0C83CEF6-9DC6-4DFF-827F-6856AFB81857}" type="pres">
      <dgm:prSet presAssocID="{F2BE70C4-F566-4C73-ABAF-4E44BF458A45}" presName="comp2" presStyleCnt="0"/>
      <dgm:spPr/>
    </dgm:pt>
    <dgm:pt modelId="{DE33BA81-0426-4742-B0EC-7C31246F465D}" type="pres">
      <dgm:prSet presAssocID="{F2BE70C4-F566-4C73-ABAF-4E44BF458A45}" presName="circle2" presStyleLbl="node1" presStyleIdx="1" presStyleCnt="3" custScaleX="121686"/>
      <dgm:spPr/>
    </dgm:pt>
    <dgm:pt modelId="{3EF7F92D-FB12-45FB-8CD4-181704BE6D47}" type="pres">
      <dgm:prSet presAssocID="{F2BE70C4-F566-4C73-ABAF-4E44BF458A45}" presName="c2text" presStyleLbl="node1" presStyleIdx="1" presStyleCnt="3">
        <dgm:presLayoutVars>
          <dgm:bulletEnabled val="1"/>
        </dgm:presLayoutVars>
      </dgm:prSet>
      <dgm:spPr/>
    </dgm:pt>
    <dgm:pt modelId="{4B28436D-02F8-43BA-8860-49FE650B0A25}" type="pres">
      <dgm:prSet presAssocID="{F2BE70C4-F566-4C73-ABAF-4E44BF458A45}" presName="comp3" presStyleCnt="0"/>
      <dgm:spPr/>
    </dgm:pt>
    <dgm:pt modelId="{E1529A7D-2BE1-49AB-AE5C-733A522397DD}" type="pres">
      <dgm:prSet presAssocID="{F2BE70C4-F566-4C73-ABAF-4E44BF458A45}" presName="circle3" presStyleLbl="node1" presStyleIdx="2" presStyleCnt="3"/>
      <dgm:spPr/>
    </dgm:pt>
    <dgm:pt modelId="{EFE2EC9C-095C-4359-B9B8-E1EA5DE12DEC}" type="pres">
      <dgm:prSet presAssocID="{F2BE70C4-F566-4C73-ABAF-4E44BF458A45}" presName="c3text" presStyleLbl="node1" presStyleIdx="2" presStyleCnt="3">
        <dgm:presLayoutVars>
          <dgm:bulletEnabled val="1"/>
        </dgm:presLayoutVars>
      </dgm:prSet>
      <dgm:spPr/>
    </dgm:pt>
  </dgm:ptLst>
  <dgm:cxnLst>
    <dgm:cxn modelId="{2900FB5B-3474-469E-ABCB-4DED273B57E4}" type="presOf" srcId="{13A4A107-12C3-4CAE-87A8-6314D466CB60}" destId="{E1529A7D-2BE1-49AB-AE5C-733A522397DD}" srcOrd="0" destOrd="0" presId="urn:microsoft.com/office/officeart/2005/8/layout/venn2"/>
    <dgm:cxn modelId="{C7500D41-BF3F-4763-A4EB-EEF6A47ADFEC}" type="presOf" srcId="{DEDB023F-8DC3-4022-B555-3A52E5E4F083}" destId="{6DFBDF73-613D-448C-9652-B48BE22C6E11}" srcOrd="0" destOrd="0" presId="urn:microsoft.com/office/officeart/2005/8/layout/venn2"/>
    <dgm:cxn modelId="{AF9A0B6E-8A8A-417D-B47D-44A16A8F98C7}" srcId="{F2BE70C4-F566-4C73-ABAF-4E44BF458A45}" destId="{24E561C1-2D2E-47EF-BE62-B1A724CA693E}" srcOrd="1" destOrd="0" parTransId="{5FF820B2-80FA-44F4-95FA-F20F0F167E9A}" sibTransId="{E00170DE-40AD-444B-A3F8-8D8CB8C38DB2}"/>
    <dgm:cxn modelId="{C0A54288-57E8-4754-9F01-CD9CDC21EFD9}" srcId="{F2BE70C4-F566-4C73-ABAF-4E44BF458A45}" destId="{13A4A107-12C3-4CAE-87A8-6314D466CB60}" srcOrd="2" destOrd="0" parTransId="{55BAA1A2-FCE9-445F-A5EB-77B0C6D0358E}" sibTransId="{4F71C529-1B74-41B8-AE09-6B279D2470C7}"/>
    <dgm:cxn modelId="{5C258090-F52B-4CF0-95C4-F098EFFCB5FF}" type="presOf" srcId="{24E561C1-2D2E-47EF-BE62-B1A724CA693E}" destId="{DE33BA81-0426-4742-B0EC-7C31246F465D}" srcOrd="0" destOrd="0" presId="urn:microsoft.com/office/officeart/2005/8/layout/venn2"/>
    <dgm:cxn modelId="{88E82497-6950-4B6F-B7B7-8CE6822CB8FB}" type="presOf" srcId="{F2BE70C4-F566-4C73-ABAF-4E44BF458A45}" destId="{6AC6DAC4-1F5E-4761-8F64-BA9FC0707B27}" srcOrd="0" destOrd="0" presId="urn:microsoft.com/office/officeart/2005/8/layout/venn2"/>
    <dgm:cxn modelId="{487EFFA5-D664-4B83-90AA-1B84D1C99E34}" type="presOf" srcId="{DEDB023F-8DC3-4022-B555-3A52E5E4F083}" destId="{028D689D-D62A-408C-A56E-63A7F691FDE2}" srcOrd="1" destOrd="0" presId="urn:microsoft.com/office/officeart/2005/8/layout/venn2"/>
    <dgm:cxn modelId="{1484DFAB-BAE4-4E97-8464-506132D86251}" type="presOf" srcId="{13A4A107-12C3-4CAE-87A8-6314D466CB60}" destId="{EFE2EC9C-095C-4359-B9B8-E1EA5DE12DEC}" srcOrd="1" destOrd="0" presId="urn:microsoft.com/office/officeart/2005/8/layout/venn2"/>
    <dgm:cxn modelId="{7AFE80B5-0C83-4FEA-9C65-A2E7DCDE7F5F}" type="presOf" srcId="{24E561C1-2D2E-47EF-BE62-B1A724CA693E}" destId="{3EF7F92D-FB12-45FB-8CD4-181704BE6D47}" srcOrd="1" destOrd="0" presId="urn:microsoft.com/office/officeart/2005/8/layout/venn2"/>
    <dgm:cxn modelId="{266A31FA-BDEC-4E18-8A90-CDC6CF6BD5AA}" srcId="{F2BE70C4-F566-4C73-ABAF-4E44BF458A45}" destId="{DEDB023F-8DC3-4022-B555-3A52E5E4F083}" srcOrd="0" destOrd="0" parTransId="{FB4642EC-C6E1-4D5E-9D42-D58F7EAFFABF}" sibTransId="{A72261A9-A867-4BEA-8B2C-ED60590EA054}"/>
    <dgm:cxn modelId="{E4CE5196-2FC6-4564-A8BB-CA073B961F8E}" type="presParOf" srcId="{6AC6DAC4-1F5E-4761-8F64-BA9FC0707B27}" destId="{2AB52F06-0003-482E-AB70-E2113433F55E}" srcOrd="0" destOrd="0" presId="urn:microsoft.com/office/officeart/2005/8/layout/venn2"/>
    <dgm:cxn modelId="{A7972354-D10E-47F2-8D17-930032A26F7B}" type="presParOf" srcId="{2AB52F06-0003-482E-AB70-E2113433F55E}" destId="{6DFBDF73-613D-448C-9652-B48BE22C6E11}" srcOrd="0" destOrd="0" presId="urn:microsoft.com/office/officeart/2005/8/layout/venn2"/>
    <dgm:cxn modelId="{45667F1E-07E6-4903-9340-A1DDBB225A58}" type="presParOf" srcId="{2AB52F06-0003-482E-AB70-E2113433F55E}" destId="{028D689D-D62A-408C-A56E-63A7F691FDE2}" srcOrd="1" destOrd="0" presId="urn:microsoft.com/office/officeart/2005/8/layout/venn2"/>
    <dgm:cxn modelId="{7E32434A-6A41-4D98-914B-467348ADA27C}" type="presParOf" srcId="{6AC6DAC4-1F5E-4761-8F64-BA9FC0707B27}" destId="{0C83CEF6-9DC6-4DFF-827F-6856AFB81857}" srcOrd="1" destOrd="0" presId="urn:microsoft.com/office/officeart/2005/8/layout/venn2"/>
    <dgm:cxn modelId="{2E8D16C3-2846-4769-88F6-E8FC6232BD98}" type="presParOf" srcId="{0C83CEF6-9DC6-4DFF-827F-6856AFB81857}" destId="{DE33BA81-0426-4742-B0EC-7C31246F465D}" srcOrd="0" destOrd="0" presId="urn:microsoft.com/office/officeart/2005/8/layout/venn2"/>
    <dgm:cxn modelId="{E82414B4-FDBB-4E1D-A521-C3C873A1C629}" type="presParOf" srcId="{0C83CEF6-9DC6-4DFF-827F-6856AFB81857}" destId="{3EF7F92D-FB12-45FB-8CD4-181704BE6D47}" srcOrd="1" destOrd="0" presId="urn:microsoft.com/office/officeart/2005/8/layout/venn2"/>
    <dgm:cxn modelId="{16F3143B-0D2B-4E31-8824-E7468E1090AC}" type="presParOf" srcId="{6AC6DAC4-1F5E-4761-8F64-BA9FC0707B27}" destId="{4B28436D-02F8-43BA-8860-49FE650B0A25}" srcOrd="2" destOrd="0" presId="urn:microsoft.com/office/officeart/2005/8/layout/venn2"/>
    <dgm:cxn modelId="{88F196AD-E0A8-47C9-A364-35F0D2E33980}" type="presParOf" srcId="{4B28436D-02F8-43BA-8860-49FE650B0A25}" destId="{E1529A7D-2BE1-49AB-AE5C-733A522397DD}" srcOrd="0" destOrd="0" presId="urn:microsoft.com/office/officeart/2005/8/layout/venn2"/>
    <dgm:cxn modelId="{252C249C-DD03-4682-856D-B95BE26D957C}" type="presParOf" srcId="{4B28436D-02F8-43BA-8860-49FE650B0A25}" destId="{EFE2EC9C-095C-4359-B9B8-E1EA5DE12DE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57DD5-E622-48FD-ACDA-FC2659BEDBB4}" type="doc">
      <dgm:prSet loTypeId="urn:microsoft.com/office/officeart/2011/layout/CircleProcess" loCatId="process" qsTypeId="urn:microsoft.com/office/officeart/2005/8/quickstyle/simple3" qsCatId="simple" csTypeId="urn:microsoft.com/office/officeart/2005/8/colors/accent1_4" csCatId="accent1" phldr="1"/>
      <dgm:spPr/>
      <dgm:t>
        <a:bodyPr/>
        <a:lstStyle/>
        <a:p>
          <a:endParaRPr lang="is-IS"/>
        </a:p>
      </dgm:t>
    </dgm:pt>
    <dgm:pt modelId="{7B6C8575-98B0-4825-8AF3-A1E8090C16AB}">
      <dgm:prSet phldrT="[Texti]"/>
      <dgm:spPr/>
      <dgm:t>
        <a:bodyPr/>
        <a:lstStyle/>
        <a:p>
          <a:r>
            <a:rPr lang="is-IS" b="1"/>
            <a:t>15. Janúar</a:t>
          </a:r>
        </a:p>
      </dgm:t>
    </dgm:pt>
    <dgm:pt modelId="{AC7C3059-4C41-4BB0-8055-7AC43032D823}" type="parTrans" cxnId="{EBA36F5B-5D0E-49E1-ABDB-7C566BDDE746}">
      <dgm:prSet/>
      <dgm:spPr/>
      <dgm:t>
        <a:bodyPr/>
        <a:lstStyle/>
        <a:p>
          <a:endParaRPr lang="is-IS"/>
        </a:p>
      </dgm:t>
    </dgm:pt>
    <dgm:pt modelId="{7B1228C7-0E18-4ED1-9605-895EB603F080}" type="sibTrans" cxnId="{EBA36F5B-5D0E-49E1-ABDB-7C566BDDE746}">
      <dgm:prSet/>
      <dgm:spPr/>
      <dgm:t>
        <a:bodyPr/>
        <a:lstStyle/>
        <a:p>
          <a:endParaRPr lang="is-IS"/>
        </a:p>
      </dgm:t>
    </dgm:pt>
    <dgm:pt modelId="{8753FD4C-A92E-4F5A-9568-6F873929D849}">
      <dgm:prSet phldrT="[Texti]"/>
      <dgm:spPr/>
      <dgm:t>
        <a:bodyPr/>
        <a:lstStyle/>
        <a:p>
          <a:r>
            <a:rPr lang="is-IS" b="1"/>
            <a:t>1. Febrúar </a:t>
          </a:r>
        </a:p>
      </dgm:t>
    </dgm:pt>
    <dgm:pt modelId="{5DADD25C-E973-4BC4-9475-A5FEE373F100}" type="parTrans" cxnId="{04AF4FAC-75F8-496A-85EE-CD4EC6FCE912}">
      <dgm:prSet/>
      <dgm:spPr/>
      <dgm:t>
        <a:bodyPr/>
        <a:lstStyle/>
        <a:p>
          <a:endParaRPr lang="is-IS"/>
        </a:p>
      </dgm:t>
    </dgm:pt>
    <dgm:pt modelId="{6D805688-F006-4D37-B27F-97DED90AE2C5}" type="sibTrans" cxnId="{04AF4FAC-75F8-496A-85EE-CD4EC6FCE912}">
      <dgm:prSet/>
      <dgm:spPr/>
      <dgm:t>
        <a:bodyPr/>
        <a:lstStyle/>
        <a:p>
          <a:endParaRPr lang="is-IS"/>
        </a:p>
      </dgm:t>
    </dgm:pt>
    <dgm:pt modelId="{75496AC2-B782-4997-ABD0-EFE0957F9A2D}">
      <dgm:prSet phldrT="[Texti]"/>
      <dgm:spPr/>
      <dgm:t>
        <a:bodyPr/>
        <a:lstStyle/>
        <a:p>
          <a:r>
            <a:rPr lang="is-IS" b="1"/>
            <a:t>15. Mars</a:t>
          </a:r>
        </a:p>
      </dgm:t>
    </dgm:pt>
    <dgm:pt modelId="{F53296D2-E674-468B-ACE7-E0A1A2EB2C62}" type="parTrans" cxnId="{9EA31741-9EFB-4C45-A633-A0D84826E9A5}">
      <dgm:prSet/>
      <dgm:spPr/>
      <dgm:t>
        <a:bodyPr/>
        <a:lstStyle/>
        <a:p>
          <a:endParaRPr lang="is-IS"/>
        </a:p>
      </dgm:t>
    </dgm:pt>
    <dgm:pt modelId="{F056F355-F4ED-47B2-9742-D8E42854CC93}" type="sibTrans" cxnId="{9EA31741-9EFB-4C45-A633-A0D84826E9A5}">
      <dgm:prSet/>
      <dgm:spPr/>
      <dgm:t>
        <a:bodyPr/>
        <a:lstStyle/>
        <a:p>
          <a:endParaRPr lang="is-IS"/>
        </a:p>
      </dgm:t>
    </dgm:pt>
    <dgm:pt modelId="{93B7916F-C270-43B4-AF91-AE8ED36BAD10}">
      <dgm:prSet phldrT="[Texti]"/>
      <dgm:spPr/>
      <dgm:t>
        <a:bodyPr/>
        <a:lstStyle/>
        <a:p>
          <a:r>
            <a:rPr lang="is-IS" b="1"/>
            <a:t>2.   Apríl </a:t>
          </a:r>
        </a:p>
      </dgm:t>
    </dgm:pt>
    <dgm:pt modelId="{25FE96FC-0BAF-4E68-8482-C83C64C686D5}" type="parTrans" cxnId="{D8FE1B8D-93C8-40C8-9115-83054FC43CC1}">
      <dgm:prSet/>
      <dgm:spPr/>
      <dgm:t>
        <a:bodyPr/>
        <a:lstStyle/>
        <a:p>
          <a:endParaRPr lang="is-IS"/>
        </a:p>
      </dgm:t>
    </dgm:pt>
    <dgm:pt modelId="{DA4388EC-2D90-4061-9564-785325D7CD00}" type="sibTrans" cxnId="{D8FE1B8D-93C8-40C8-9115-83054FC43CC1}">
      <dgm:prSet/>
      <dgm:spPr/>
      <dgm:t>
        <a:bodyPr/>
        <a:lstStyle/>
        <a:p>
          <a:endParaRPr lang="is-IS"/>
        </a:p>
      </dgm:t>
    </dgm:pt>
    <dgm:pt modelId="{57132380-C054-42D7-99C7-EDEE9D86FD92}">
      <dgm:prSet phldrT="[Texti]"/>
      <dgm:spPr/>
      <dgm:t>
        <a:bodyPr/>
        <a:lstStyle/>
        <a:p>
          <a:r>
            <a:rPr lang="is-IS" b="1"/>
            <a:t>1.     Maí </a:t>
          </a:r>
        </a:p>
      </dgm:t>
    </dgm:pt>
    <dgm:pt modelId="{CFE60CD9-28FB-4728-9601-EAF35C8313DC}" type="parTrans" cxnId="{143A950A-75D7-405F-903C-C3B70443BF72}">
      <dgm:prSet/>
      <dgm:spPr/>
      <dgm:t>
        <a:bodyPr/>
        <a:lstStyle/>
        <a:p>
          <a:endParaRPr lang="is-IS"/>
        </a:p>
      </dgm:t>
    </dgm:pt>
    <dgm:pt modelId="{8B2B5FA1-AE26-4CF8-8A28-DB85E3B74857}" type="sibTrans" cxnId="{143A950A-75D7-405F-903C-C3B70443BF72}">
      <dgm:prSet/>
      <dgm:spPr/>
      <dgm:t>
        <a:bodyPr/>
        <a:lstStyle/>
        <a:p>
          <a:endParaRPr lang="is-IS"/>
        </a:p>
      </dgm:t>
    </dgm:pt>
    <dgm:pt modelId="{8F201079-6EBF-4BE6-970A-8AB27983B44F}" type="pres">
      <dgm:prSet presAssocID="{C6757DD5-E622-48FD-ACDA-FC2659BEDBB4}" presName="Name0" presStyleCnt="0">
        <dgm:presLayoutVars>
          <dgm:chMax val="11"/>
          <dgm:chPref val="11"/>
          <dgm:dir/>
          <dgm:resizeHandles/>
        </dgm:presLayoutVars>
      </dgm:prSet>
      <dgm:spPr/>
    </dgm:pt>
    <dgm:pt modelId="{A6D4CE6E-602D-4438-A5E1-B94D3C8A5B6A}" type="pres">
      <dgm:prSet presAssocID="{57132380-C054-42D7-99C7-EDEE9D86FD92}" presName="Accent5" presStyleCnt="0"/>
      <dgm:spPr/>
    </dgm:pt>
    <dgm:pt modelId="{698C9443-D6CE-405B-8986-C8662DB907A6}" type="pres">
      <dgm:prSet presAssocID="{57132380-C054-42D7-99C7-EDEE9D86FD92}" presName="Accent" presStyleLbl="node1" presStyleIdx="0" presStyleCnt="5"/>
      <dgm:spPr/>
    </dgm:pt>
    <dgm:pt modelId="{8D494C7F-865B-42D1-9D13-7F9EF59061CA}" type="pres">
      <dgm:prSet presAssocID="{57132380-C054-42D7-99C7-EDEE9D86FD92}" presName="ParentBackground5" presStyleCnt="0"/>
      <dgm:spPr/>
    </dgm:pt>
    <dgm:pt modelId="{3490B20D-A6A6-4640-A408-144E3C2996AC}" type="pres">
      <dgm:prSet presAssocID="{57132380-C054-42D7-99C7-EDEE9D86FD92}" presName="ParentBackground" presStyleLbl="fgAcc1" presStyleIdx="0" presStyleCnt="5"/>
      <dgm:spPr/>
    </dgm:pt>
    <dgm:pt modelId="{24E765F7-183A-4194-89C8-36194D835B36}" type="pres">
      <dgm:prSet presAssocID="{57132380-C054-42D7-99C7-EDEE9D86FD92}" presName="Parent5" presStyleLbl="revTx" presStyleIdx="0" presStyleCnt="0">
        <dgm:presLayoutVars>
          <dgm:chMax val="1"/>
          <dgm:chPref val="1"/>
          <dgm:bulletEnabled val="1"/>
        </dgm:presLayoutVars>
      </dgm:prSet>
      <dgm:spPr/>
    </dgm:pt>
    <dgm:pt modelId="{DF70F028-FA94-4542-9191-C8FC2FD0D8ED}" type="pres">
      <dgm:prSet presAssocID="{93B7916F-C270-43B4-AF91-AE8ED36BAD10}" presName="Accent4" presStyleCnt="0"/>
      <dgm:spPr/>
    </dgm:pt>
    <dgm:pt modelId="{9CCD2B3B-780B-4E18-9F77-312B3BFA7EA5}" type="pres">
      <dgm:prSet presAssocID="{93B7916F-C270-43B4-AF91-AE8ED36BAD10}" presName="Accent" presStyleLbl="node1" presStyleIdx="1" presStyleCnt="5"/>
      <dgm:spPr/>
    </dgm:pt>
    <dgm:pt modelId="{E617E033-AC33-467E-B8C3-D9C7D67ADD83}" type="pres">
      <dgm:prSet presAssocID="{93B7916F-C270-43B4-AF91-AE8ED36BAD10}" presName="ParentBackground4" presStyleCnt="0"/>
      <dgm:spPr/>
    </dgm:pt>
    <dgm:pt modelId="{AAAF9B48-CA0F-473B-8130-72F15B422487}" type="pres">
      <dgm:prSet presAssocID="{93B7916F-C270-43B4-AF91-AE8ED36BAD10}" presName="ParentBackground" presStyleLbl="fgAcc1" presStyleIdx="1" presStyleCnt="5"/>
      <dgm:spPr/>
    </dgm:pt>
    <dgm:pt modelId="{FA661225-65D0-4ECA-94F4-C60DA3C595D9}" type="pres">
      <dgm:prSet presAssocID="{93B7916F-C270-43B4-AF91-AE8ED36BAD10}" presName="Parent4" presStyleLbl="revTx" presStyleIdx="0" presStyleCnt="0">
        <dgm:presLayoutVars>
          <dgm:chMax val="1"/>
          <dgm:chPref val="1"/>
          <dgm:bulletEnabled val="1"/>
        </dgm:presLayoutVars>
      </dgm:prSet>
      <dgm:spPr/>
    </dgm:pt>
    <dgm:pt modelId="{603F4F69-ADD7-4EAF-AA97-182F0E1D0652}" type="pres">
      <dgm:prSet presAssocID="{75496AC2-B782-4997-ABD0-EFE0957F9A2D}" presName="Accent3" presStyleCnt="0"/>
      <dgm:spPr/>
    </dgm:pt>
    <dgm:pt modelId="{BEF4AB4A-FE4F-4A5C-A52C-A6952365895B}" type="pres">
      <dgm:prSet presAssocID="{75496AC2-B782-4997-ABD0-EFE0957F9A2D}" presName="Accent" presStyleLbl="node1" presStyleIdx="2" presStyleCnt="5"/>
      <dgm:spPr/>
    </dgm:pt>
    <dgm:pt modelId="{575A7A26-1BDB-462B-A43E-659C86DE4CE2}" type="pres">
      <dgm:prSet presAssocID="{75496AC2-B782-4997-ABD0-EFE0957F9A2D}" presName="ParentBackground3" presStyleCnt="0"/>
      <dgm:spPr/>
    </dgm:pt>
    <dgm:pt modelId="{5D3748D5-1F69-4AEE-AEE3-905045C1EED9}" type="pres">
      <dgm:prSet presAssocID="{75496AC2-B782-4997-ABD0-EFE0957F9A2D}" presName="ParentBackground" presStyleLbl="fgAcc1" presStyleIdx="2" presStyleCnt="5"/>
      <dgm:spPr/>
    </dgm:pt>
    <dgm:pt modelId="{03FA2E3B-FCC3-4F4F-B9AE-7A149182D629}" type="pres">
      <dgm:prSet presAssocID="{75496AC2-B782-4997-ABD0-EFE0957F9A2D}" presName="Parent3" presStyleLbl="revTx" presStyleIdx="0" presStyleCnt="0">
        <dgm:presLayoutVars>
          <dgm:chMax val="1"/>
          <dgm:chPref val="1"/>
          <dgm:bulletEnabled val="1"/>
        </dgm:presLayoutVars>
      </dgm:prSet>
      <dgm:spPr/>
    </dgm:pt>
    <dgm:pt modelId="{4654F9CA-0049-43CA-B7A9-F160C173F8E0}" type="pres">
      <dgm:prSet presAssocID="{8753FD4C-A92E-4F5A-9568-6F873929D849}" presName="Accent2" presStyleCnt="0"/>
      <dgm:spPr/>
    </dgm:pt>
    <dgm:pt modelId="{D36088E0-86BB-4198-9662-B3E6712F1D71}" type="pres">
      <dgm:prSet presAssocID="{8753FD4C-A92E-4F5A-9568-6F873929D849}" presName="Accent" presStyleLbl="node1" presStyleIdx="3" presStyleCnt="5"/>
      <dgm:spPr/>
    </dgm:pt>
    <dgm:pt modelId="{B4C46CE6-A216-43EB-A8FB-69CF9C5E14BD}" type="pres">
      <dgm:prSet presAssocID="{8753FD4C-A92E-4F5A-9568-6F873929D849}" presName="ParentBackground2" presStyleCnt="0"/>
      <dgm:spPr/>
    </dgm:pt>
    <dgm:pt modelId="{6FC3B307-C1E1-4DDD-BE39-64A60BF893CF}" type="pres">
      <dgm:prSet presAssocID="{8753FD4C-A92E-4F5A-9568-6F873929D849}" presName="ParentBackground" presStyleLbl="fgAcc1" presStyleIdx="3" presStyleCnt="5"/>
      <dgm:spPr/>
    </dgm:pt>
    <dgm:pt modelId="{68E0FC54-52B2-44CB-8212-975BF9234248}" type="pres">
      <dgm:prSet presAssocID="{8753FD4C-A92E-4F5A-9568-6F873929D849}" presName="Parent2" presStyleLbl="revTx" presStyleIdx="0" presStyleCnt="0">
        <dgm:presLayoutVars>
          <dgm:chMax val="1"/>
          <dgm:chPref val="1"/>
          <dgm:bulletEnabled val="1"/>
        </dgm:presLayoutVars>
      </dgm:prSet>
      <dgm:spPr/>
    </dgm:pt>
    <dgm:pt modelId="{2E011E9E-DC08-4B2C-BDC6-ABCCDF5C77AA}" type="pres">
      <dgm:prSet presAssocID="{7B6C8575-98B0-4825-8AF3-A1E8090C16AB}" presName="Accent1" presStyleCnt="0"/>
      <dgm:spPr/>
    </dgm:pt>
    <dgm:pt modelId="{A9BF9816-E644-46C0-A887-934188E967DE}" type="pres">
      <dgm:prSet presAssocID="{7B6C8575-98B0-4825-8AF3-A1E8090C16AB}" presName="Accent" presStyleLbl="node1" presStyleIdx="4" presStyleCnt="5" custLinFactNeighborX="2493" custLinFactNeighborY="-1704"/>
      <dgm:spPr/>
    </dgm:pt>
    <dgm:pt modelId="{5007CE64-588D-4106-9D86-C89A2DECA8DD}" type="pres">
      <dgm:prSet presAssocID="{7B6C8575-98B0-4825-8AF3-A1E8090C16AB}" presName="ParentBackground1" presStyleCnt="0"/>
      <dgm:spPr/>
    </dgm:pt>
    <dgm:pt modelId="{F32FDD93-2138-4195-A053-CC3C29AE5180}" type="pres">
      <dgm:prSet presAssocID="{7B6C8575-98B0-4825-8AF3-A1E8090C16AB}" presName="ParentBackground" presStyleLbl="fgAcc1" presStyleIdx="4" presStyleCnt="5"/>
      <dgm:spPr/>
    </dgm:pt>
    <dgm:pt modelId="{D439A42A-8DA0-413F-A947-A5BF51BD4467}" type="pres">
      <dgm:prSet presAssocID="{7B6C8575-98B0-4825-8AF3-A1E8090C16AB}" presName="Parent1" presStyleLbl="revTx" presStyleIdx="0" presStyleCnt="0">
        <dgm:presLayoutVars>
          <dgm:chMax val="1"/>
          <dgm:chPref val="1"/>
          <dgm:bulletEnabled val="1"/>
        </dgm:presLayoutVars>
      </dgm:prSet>
      <dgm:spPr/>
    </dgm:pt>
  </dgm:ptLst>
  <dgm:cxnLst>
    <dgm:cxn modelId="{143A950A-75D7-405F-903C-C3B70443BF72}" srcId="{C6757DD5-E622-48FD-ACDA-FC2659BEDBB4}" destId="{57132380-C054-42D7-99C7-EDEE9D86FD92}" srcOrd="4" destOrd="0" parTransId="{CFE60CD9-28FB-4728-9601-EAF35C8313DC}" sibTransId="{8B2B5FA1-AE26-4CF8-8A28-DB85E3B74857}"/>
    <dgm:cxn modelId="{6B7EB630-4F7B-49B3-A1E2-402B740102D3}" type="presOf" srcId="{93B7916F-C270-43B4-AF91-AE8ED36BAD10}" destId="{FA661225-65D0-4ECA-94F4-C60DA3C595D9}" srcOrd="1" destOrd="0" presId="urn:microsoft.com/office/officeart/2011/layout/CircleProcess"/>
    <dgm:cxn modelId="{D8893D39-1415-4A8A-92DB-FDA06CBB372F}" type="presOf" srcId="{7B6C8575-98B0-4825-8AF3-A1E8090C16AB}" destId="{F32FDD93-2138-4195-A053-CC3C29AE5180}" srcOrd="0" destOrd="0" presId="urn:microsoft.com/office/officeart/2011/layout/CircleProcess"/>
    <dgm:cxn modelId="{EBA36F5B-5D0E-49E1-ABDB-7C566BDDE746}" srcId="{C6757DD5-E622-48FD-ACDA-FC2659BEDBB4}" destId="{7B6C8575-98B0-4825-8AF3-A1E8090C16AB}" srcOrd="0" destOrd="0" parTransId="{AC7C3059-4C41-4BB0-8055-7AC43032D823}" sibTransId="{7B1228C7-0E18-4ED1-9605-895EB603F080}"/>
    <dgm:cxn modelId="{6BD4675C-715D-46A1-BFC9-713D6AA39977}" type="presOf" srcId="{8753FD4C-A92E-4F5A-9568-6F873929D849}" destId="{6FC3B307-C1E1-4DDD-BE39-64A60BF893CF}" srcOrd="0" destOrd="0" presId="urn:microsoft.com/office/officeart/2011/layout/CircleProcess"/>
    <dgm:cxn modelId="{9EA31741-9EFB-4C45-A633-A0D84826E9A5}" srcId="{C6757DD5-E622-48FD-ACDA-FC2659BEDBB4}" destId="{75496AC2-B782-4997-ABD0-EFE0957F9A2D}" srcOrd="2" destOrd="0" parTransId="{F53296D2-E674-468B-ACE7-E0A1A2EB2C62}" sibTransId="{F056F355-F4ED-47B2-9742-D8E42854CC93}"/>
    <dgm:cxn modelId="{2A283144-8162-4C43-B100-CBC5B9F9EE62}" type="presOf" srcId="{7B6C8575-98B0-4825-8AF3-A1E8090C16AB}" destId="{D439A42A-8DA0-413F-A947-A5BF51BD4467}" srcOrd="1" destOrd="0" presId="urn:microsoft.com/office/officeart/2011/layout/CircleProcess"/>
    <dgm:cxn modelId="{D8FE1B8D-93C8-40C8-9115-83054FC43CC1}" srcId="{C6757DD5-E622-48FD-ACDA-FC2659BEDBB4}" destId="{93B7916F-C270-43B4-AF91-AE8ED36BAD10}" srcOrd="3" destOrd="0" parTransId="{25FE96FC-0BAF-4E68-8482-C83C64C686D5}" sibTransId="{DA4388EC-2D90-4061-9564-785325D7CD00}"/>
    <dgm:cxn modelId="{0EAFCB9C-17B7-4CDC-B318-F8EDB05D927F}" type="presOf" srcId="{75496AC2-B782-4997-ABD0-EFE0957F9A2D}" destId="{03FA2E3B-FCC3-4F4F-B9AE-7A149182D629}" srcOrd="1" destOrd="0" presId="urn:microsoft.com/office/officeart/2011/layout/CircleProcess"/>
    <dgm:cxn modelId="{04AF4FAC-75F8-496A-85EE-CD4EC6FCE912}" srcId="{C6757DD5-E622-48FD-ACDA-FC2659BEDBB4}" destId="{8753FD4C-A92E-4F5A-9568-6F873929D849}" srcOrd="1" destOrd="0" parTransId="{5DADD25C-E973-4BC4-9475-A5FEE373F100}" sibTransId="{6D805688-F006-4D37-B27F-97DED90AE2C5}"/>
    <dgm:cxn modelId="{5ECA85AE-4C22-42B7-9ED4-FDF989DAC4E1}" type="presOf" srcId="{75496AC2-B782-4997-ABD0-EFE0957F9A2D}" destId="{5D3748D5-1F69-4AEE-AEE3-905045C1EED9}" srcOrd="0" destOrd="0" presId="urn:microsoft.com/office/officeart/2011/layout/CircleProcess"/>
    <dgm:cxn modelId="{4138A5D6-B322-4746-81DE-378141D47883}" type="presOf" srcId="{C6757DD5-E622-48FD-ACDA-FC2659BEDBB4}" destId="{8F201079-6EBF-4BE6-970A-8AB27983B44F}" srcOrd="0" destOrd="0" presId="urn:microsoft.com/office/officeart/2011/layout/CircleProcess"/>
    <dgm:cxn modelId="{441BD8D9-A93B-425F-9BE2-50D78CDACC39}" type="presOf" srcId="{57132380-C054-42D7-99C7-EDEE9D86FD92}" destId="{3490B20D-A6A6-4640-A408-144E3C2996AC}" srcOrd="0" destOrd="0" presId="urn:microsoft.com/office/officeart/2011/layout/CircleProcess"/>
    <dgm:cxn modelId="{D0C723DE-ABE2-484F-A9C3-5D3318981E68}" type="presOf" srcId="{93B7916F-C270-43B4-AF91-AE8ED36BAD10}" destId="{AAAF9B48-CA0F-473B-8130-72F15B422487}" srcOrd="0" destOrd="0" presId="urn:microsoft.com/office/officeart/2011/layout/CircleProcess"/>
    <dgm:cxn modelId="{DF99D6DE-8CF3-42A6-BD45-86208DC1A330}" type="presOf" srcId="{57132380-C054-42D7-99C7-EDEE9D86FD92}" destId="{24E765F7-183A-4194-89C8-36194D835B36}" srcOrd="1" destOrd="0" presId="urn:microsoft.com/office/officeart/2011/layout/CircleProcess"/>
    <dgm:cxn modelId="{24A637E7-1F44-4699-B24F-847F49B8B84B}" type="presOf" srcId="{8753FD4C-A92E-4F5A-9568-6F873929D849}" destId="{68E0FC54-52B2-44CB-8212-975BF9234248}" srcOrd="1" destOrd="0" presId="urn:microsoft.com/office/officeart/2011/layout/CircleProcess"/>
    <dgm:cxn modelId="{B813ACAE-13ED-48DD-A07E-2FC1788C9A12}" type="presParOf" srcId="{8F201079-6EBF-4BE6-970A-8AB27983B44F}" destId="{A6D4CE6E-602D-4438-A5E1-B94D3C8A5B6A}" srcOrd="0" destOrd="0" presId="urn:microsoft.com/office/officeart/2011/layout/CircleProcess"/>
    <dgm:cxn modelId="{4C943EC3-8B8C-4333-8206-33B8AC309C05}" type="presParOf" srcId="{A6D4CE6E-602D-4438-A5E1-B94D3C8A5B6A}" destId="{698C9443-D6CE-405B-8986-C8662DB907A6}" srcOrd="0" destOrd="0" presId="urn:microsoft.com/office/officeart/2011/layout/CircleProcess"/>
    <dgm:cxn modelId="{B4240C9F-A252-48FF-8B07-91AD3BC5D6BA}" type="presParOf" srcId="{8F201079-6EBF-4BE6-970A-8AB27983B44F}" destId="{8D494C7F-865B-42D1-9D13-7F9EF59061CA}" srcOrd="1" destOrd="0" presId="urn:microsoft.com/office/officeart/2011/layout/CircleProcess"/>
    <dgm:cxn modelId="{26284A8F-98EE-4F5B-86C7-E9EF8723BC5A}" type="presParOf" srcId="{8D494C7F-865B-42D1-9D13-7F9EF59061CA}" destId="{3490B20D-A6A6-4640-A408-144E3C2996AC}" srcOrd="0" destOrd="0" presId="urn:microsoft.com/office/officeart/2011/layout/CircleProcess"/>
    <dgm:cxn modelId="{26FF0AB2-6FC8-41C4-A9BC-A10C8BAF7501}" type="presParOf" srcId="{8F201079-6EBF-4BE6-970A-8AB27983B44F}" destId="{24E765F7-183A-4194-89C8-36194D835B36}" srcOrd="2" destOrd="0" presId="urn:microsoft.com/office/officeart/2011/layout/CircleProcess"/>
    <dgm:cxn modelId="{64615539-458B-41F0-9207-0466262ABBF1}" type="presParOf" srcId="{8F201079-6EBF-4BE6-970A-8AB27983B44F}" destId="{DF70F028-FA94-4542-9191-C8FC2FD0D8ED}" srcOrd="3" destOrd="0" presId="urn:microsoft.com/office/officeart/2011/layout/CircleProcess"/>
    <dgm:cxn modelId="{46C9378E-6540-4F36-8F36-5E5F3899FF48}" type="presParOf" srcId="{DF70F028-FA94-4542-9191-C8FC2FD0D8ED}" destId="{9CCD2B3B-780B-4E18-9F77-312B3BFA7EA5}" srcOrd="0" destOrd="0" presId="urn:microsoft.com/office/officeart/2011/layout/CircleProcess"/>
    <dgm:cxn modelId="{4CB9CF33-9E71-410D-9992-9AF786DC0494}" type="presParOf" srcId="{8F201079-6EBF-4BE6-970A-8AB27983B44F}" destId="{E617E033-AC33-467E-B8C3-D9C7D67ADD83}" srcOrd="4" destOrd="0" presId="urn:microsoft.com/office/officeart/2011/layout/CircleProcess"/>
    <dgm:cxn modelId="{7F60B6E1-DFF7-4241-BCE7-AA7F6AFF0777}" type="presParOf" srcId="{E617E033-AC33-467E-B8C3-D9C7D67ADD83}" destId="{AAAF9B48-CA0F-473B-8130-72F15B422487}" srcOrd="0" destOrd="0" presId="urn:microsoft.com/office/officeart/2011/layout/CircleProcess"/>
    <dgm:cxn modelId="{D9FA0EB9-499F-4765-BC5E-C404D2F3D10E}" type="presParOf" srcId="{8F201079-6EBF-4BE6-970A-8AB27983B44F}" destId="{FA661225-65D0-4ECA-94F4-C60DA3C595D9}" srcOrd="5" destOrd="0" presId="urn:microsoft.com/office/officeart/2011/layout/CircleProcess"/>
    <dgm:cxn modelId="{F670EFC7-B403-4A96-A1F4-00367A27150A}" type="presParOf" srcId="{8F201079-6EBF-4BE6-970A-8AB27983B44F}" destId="{603F4F69-ADD7-4EAF-AA97-182F0E1D0652}" srcOrd="6" destOrd="0" presId="urn:microsoft.com/office/officeart/2011/layout/CircleProcess"/>
    <dgm:cxn modelId="{FC3A99C5-9AD4-4A5C-BB5F-478CE41FA062}" type="presParOf" srcId="{603F4F69-ADD7-4EAF-AA97-182F0E1D0652}" destId="{BEF4AB4A-FE4F-4A5C-A52C-A6952365895B}" srcOrd="0" destOrd="0" presId="urn:microsoft.com/office/officeart/2011/layout/CircleProcess"/>
    <dgm:cxn modelId="{400671E2-04E0-4E0B-B8FD-18A8BAE49E81}" type="presParOf" srcId="{8F201079-6EBF-4BE6-970A-8AB27983B44F}" destId="{575A7A26-1BDB-462B-A43E-659C86DE4CE2}" srcOrd="7" destOrd="0" presId="urn:microsoft.com/office/officeart/2011/layout/CircleProcess"/>
    <dgm:cxn modelId="{225636EE-BF53-4E8D-918E-7CE5F60A971D}" type="presParOf" srcId="{575A7A26-1BDB-462B-A43E-659C86DE4CE2}" destId="{5D3748D5-1F69-4AEE-AEE3-905045C1EED9}" srcOrd="0" destOrd="0" presId="urn:microsoft.com/office/officeart/2011/layout/CircleProcess"/>
    <dgm:cxn modelId="{5A343E99-C3F6-41AD-A761-BD49DB5A3875}" type="presParOf" srcId="{8F201079-6EBF-4BE6-970A-8AB27983B44F}" destId="{03FA2E3B-FCC3-4F4F-B9AE-7A149182D629}" srcOrd="8" destOrd="0" presId="urn:microsoft.com/office/officeart/2011/layout/CircleProcess"/>
    <dgm:cxn modelId="{42F49281-C578-49CC-A149-B1B06BF63635}" type="presParOf" srcId="{8F201079-6EBF-4BE6-970A-8AB27983B44F}" destId="{4654F9CA-0049-43CA-B7A9-F160C173F8E0}" srcOrd="9" destOrd="0" presId="urn:microsoft.com/office/officeart/2011/layout/CircleProcess"/>
    <dgm:cxn modelId="{2E29D21B-C294-4E6F-B92F-C35548DF8B8E}" type="presParOf" srcId="{4654F9CA-0049-43CA-B7A9-F160C173F8E0}" destId="{D36088E0-86BB-4198-9662-B3E6712F1D71}" srcOrd="0" destOrd="0" presId="urn:microsoft.com/office/officeart/2011/layout/CircleProcess"/>
    <dgm:cxn modelId="{E17C6D45-025B-4441-B011-C0BA1102C591}" type="presParOf" srcId="{8F201079-6EBF-4BE6-970A-8AB27983B44F}" destId="{B4C46CE6-A216-43EB-A8FB-69CF9C5E14BD}" srcOrd="10" destOrd="0" presId="urn:microsoft.com/office/officeart/2011/layout/CircleProcess"/>
    <dgm:cxn modelId="{23747464-C799-4D77-9AF0-0C315CB93EC1}" type="presParOf" srcId="{B4C46CE6-A216-43EB-A8FB-69CF9C5E14BD}" destId="{6FC3B307-C1E1-4DDD-BE39-64A60BF893CF}" srcOrd="0" destOrd="0" presId="urn:microsoft.com/office/officeart/2011/layout/CircleProcess"/>
    <dgm:cxn modelId="{69F6EBE5-1701-48E5-AA37-6C716345D7D6}" type="presParOf" srcId="{8F201079-6EBF-4BE6-970A-8AB27983B44F}" destId="{68E0FC54-52B2-44CB-8212-975BF9234248}" srcOrd="11" destOrd="0" presId="urn:microsoft.com/office/officeart/2011/layout/CircleProcess"/>
    <dgm:cxn modelId="{D42DE3B8-EEEC-4170-99C8-697C85234214}" type="presParOf" srcId="{8F201079-6EBF-4BE6-970A-8AB27983B44F}" destId="{2E011E9E-DC08-4B2C-BDC6-ABCCDF5C77AA}" srcOrd="12" destOrd="0" presId="urn:microsoft.com/office/officeart/2011/layout/CircleProcess"/>
    <dgm:cxn modelId="{44CAAC93-16AD-4872-A449-3E4075219949}" type="presParOf" srcId="{2E011E9E-DC08-4B2C-BDC6-ABCCDF5C77AA}" destId="{A9BF9816-E644-46C0-A887-934188E967DE}" srcOrd="0" destOrd="0" presId="urn:microsoft.com/office/officeart/2011/layout/CircleProcess"/>
    <dgm:cxn modelId="{75234E66-696E-4A70-A365-F7BF5AF7C927}" type="presParOf" srcId="{8F201079-6EBF-4BE6-970A-8AB27983B44F}" destId="{5007CE64-588D-4106-9D86-C89A2DECA8DD}" srcOrd="13" destOrd="0" presId="urn:microsoft.com/office/officeart/2011/layout/CircleProcess"/>
    <dgm:cxn modelId="{DFA5A5E0-D034-4015-B100-555121624EBE}" type="presParOf" srcId="{5007CE64-588D-4106-9D86-C89A2DECA8DD}" destId="{F32FDD93-2138-4195-A053-CC3C29AE5180}" srcOrd="0" destOrd="0" presId="urn:microsoft.com/office/officeart/2011/layout/CircleProcess"/>
    <dgm:cxn modelId="{866EC789-50E0-4810-88B1-4E573CE851B1}" type="presParOf" srcId="{8F201079-6EBF-4BE6-970A-8AB27983B44F}" destId="{D439A42A-8DA0-413F-A947-A5BF51BD4467}"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BDF73-613D-448C-9652-B48BE22C6E11}">
      <dsp:nvSpPr>
        <dsp:cNvPr id="0" name=""/>
        <dsp:cNvSpPr/>
      </dsp:nvSpPr>
      <dsp:spPr>
        <a:xfrm>
          <a:off x="0" y="83664"/>
          <a:ext cx="8128000" cy="5335002"/>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is-IS" sz="4000" kern="1200">
              <a:solidFill>
                <a:schemeClr val="accent3"/>
              </a:solidFill>
            </a:rPr>
            <a:t>Starfsemin</a:t>
          </a:r>
        </a:p>
      </dsp:txBody>
      <dsp:txXfrm>
        <a:off x="2643631" y="350414"/>
        <a:ext cx="2840736" cy="800250"/>
      </dsp:txXfrm>
    </dsp:sp>
    <dsp:sp modelId="{DE33BA81-0426-4742-B0EC-7C31246F465D}">
      <dsp:nvSpPr>
        <dsp:cNvPr id="0" name=""/>
        <dsp:cNvSpPr/>
      </dsp:nvSpPr>
      <dsp:spPr>
        <a:xfrm>
          <a:off x="1591340" y="1333750"/>
          <a:ext cx="4945319" cy="4064000"/>
        </a:xfrm>
        <a:prstGeom prst="ellipse">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s-IS" sz="2700" kern="1200"/>
            <a:t>Starfsmanna-hópurinn</a:t>
          </a:r>
        </a:p>
      </dsp:txBody>
      <dsp:txXfrm>
        <a:off x="2911740" y="1587750"/>
        <a:ext cx="2304518" cy="762000"/>
      </dsp:txXfrm>
    </dsp:sp>
    <dsp:sp modelId="{E1529A7D-2BE1-49AB-AE5C-733A522397DD}">
      <dsp:nvSpPr>
        <dsp:cNvPr id="0" name=""/>
        <dsp:cNvSpPr/>
      </dsp:nvSpPr>
      <dsp:spPr>
        <a:xfrm>
          <a:off x="2709333" y="2688417"/>
          <a:ext cx="2709333" cy="2709333"/>
        </a:xfrm>
        <a:prstGeom prst="ellipse">
          <a:avLst/>
        </a:prstGeom>
        <a:solidFill>
          <a:schemeClr val="lt1"/>
        </a:solidFill>
        <a:ln w="12700" cap="flat" cmpd="sng" algn="ctr">
          <a:solidFill>
            <a:schemeClr val="accent5"/>
          </a:solidFill>
          <a:prstDash val="solid"/>
          <a:miter lim="800000"/>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is-IS" sz="2300" kern="1200">
              <a:solidFill>
                <a:schemeClr val="accent3"/>
              </a:solidFill>
            </a:rPr>
            <a:t>Einstaklingur</a:t>
          </a:r>
        </a:p>
      </dsp:txBody>
      <dsp:txXfrm>
        <a:off x="3106105" y="3365750"/>
        <a:ext cx="1915788"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9443-D6CE-405B-8986-C8662DB907A6}">
      <dsp:nvSpPr>
        <dsp:cNvPr id="0" name=""/>
        <dsp:cNvSpPr/>
      </dsp:nvSpPr>
      <dsp:spPr>
        <a:xfrm>
          <a:off x="8912877" y="1158901"/>
          <a:ext cx="2032280" cy="2032613"/>
        </a:xfrm>
        <a:prstGeom prst="ellipse">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90B20D-A6A6-4640-A408-144E3C2996AC}">
      <dsp:nvSpPr>
        <dsp:cNvPr id="0" name=""/>
        <dsp:cNvSpPr/>
      </dsp:nvSpPr>
      <dsp:spPr>
        <a:xfrm>
          <a:off x="8979934"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Maí </a:t>
          </a:r>
        </a:p>
      </dsp:txBody>
      <dsp:txXfrm>
        <a:off x="9251410" y="1497730"/>
        <a:ext cx="1355214" cy="1354956"/>
      </dsp:txXfrm>
    </dsp:sp>
    <dsp:sp modelId="{9CCD2B3B-780B-4E18-9F77-312B3BFA7EA5}">
      <dsp:nvSpPr>
        <dsp:cNvPr id="0" name=""/>
        <dsp:cNvSpPr/>
      </dsp:nvSpPr>
      <dsp:spPr>
        <a:xfrm rot="2700000">
          <a:off x="6811493" y="1159007"/>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AF9B48-CA0F-473B-8130-72F15B422487}">
      <dsp:nvSpPr>
        <dsp:cNvPr id="0" name=""/>
        <dsp:cNvSpPr/>
      </dsp:nvSpPr>
      <dsp:spPr>
        <a:xfrm>
          <a:off x="688059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2.   Apríl </a:t>
          </a:r>
        </a:p>
      </dsp:txBody>
      <dsp:txXfrm>
        <a:off x="7150990" y="1497730"/>
        <a:ext cx="1355214" cy="1354956"/>
      </dsp:txXfrm>
    </dsp:sp>
    <dsp:sp modelId="{BEF4AB4A-FE4F-4A5C-A52C-A6952365895B}">
      <dsp:nvSpPr>
        <dsp:cNvPr id="0" name=""/>
        <dsp:cNvSpPr/>
      </dsp:nvSpPr>
      <dsp:spPr>
        <a:xfrm rot="2700000">
          <a:off x="471215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3748D5-1F69-4AEE-AEE3-905045C1EED9}">
      <dsp:nvSpPr>
        <dsp:cNvPr id="0" name=""/>
        <dsp:cNvSpPr/>
      </dsp:nvSpPr>
      <dsp:spPr>
        <a:xfrm>
          <a:off x="478017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Mars</a:t>
          </a:r>
        </a:p>
      </dsp:txBody>
      <dsp:txXfrm>
        <a:off x="5050570" y="1497730"/>
        <a:ext cx="1355214" cy="1354956"/>
      </dsp:txXfrm>
    </dsp:sp>
    <dsp:sp modelId="{D36088E0-86BB-4198-9662-B3E6712F1D71}">
      <dsp:nvSpPr>
        <dsp:cNvPr id="0" name=""/>
        <dsp:cNvSpPr/>
      </dsp:nvSpPr>
      <dsp:spPr>
        <a:xfrm rot="2700000">
          <a:off x="2611734" y="1159007"/>
          <a:ext cx="2032045" cy="2032045"/>
        </a:xfrm>
        <a:prstGeom prst="teardrop">
          <a:avLst>
            <a:gd name="adj" fmla="val 100000"/>
          </a:avLst>
        </a:prstGeom>
        <a:gradFill rotWithShape="0">
          <a:gsLst>
            <a:gs pos="0">
              <a:schemeClr val="accent1">
                <a:shade val="50000"/>
                <a:hueOff val="321995"/>
                <a:satOff val="-7842"/>
                <a:lumOff val="34317"/>
                <a:alphaOff val="0"/>
                <a:lumMod val="110000"/>
                <a:satMod val="105000"/>
                <a:tint val="67000"/>
              </a:schemeClr>
            </a:gs>
            <a:gs pos="50000">
              <a:schemeClr val="accent1">
                <a:shade val="50000"/>
                <a:hueOff val="321995"/>
                <a:satOff val="-7842"/>
                <a:lumOff val="34317"/>
                <a:alphaOff val="0"/>
                <a:lumMod val="105000"/>
                <a:satMod val="103000"/>
                <a:tint val="73000"/>
              </a:schemeClr>
            </a:gs>
            <a:gs pos="100000">
              <a:schemeClr val="accent1">
                <a:shade val="50000"/>
                <a:hueOff val="321995"/>
                <a:satOff val="-7842"/>
                <a:lumOff val="343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C3B307-C1E1-4DDD-BE39-64A60BF893CF}">
      <dsp:nvSpPr>
        <dsp:cNvPr id="0" name=""/>
        <dsp:cNvSpPr/>
      </dsp:nvSpPr>
      <dsp:spPr>
        <a:xfrm>
          <a:off x="267975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321995"/>
              <a:satOff val="-7842"/>
              <a:lumOff val="3431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 Febrúar </a:t>
          </a:r>
        </a:p>
      </dsp:txBody>
      <dsp:txXfrm>
        <a:off x="2951231" y="1497730"/>
        <a:ext cx="1355214" cy="1354956"/>
      </dsp:txXfrm>
    </dsp:sp>
    <dsp:sp modelId="{A9BF9816-E644-46C0-A887-934188E967DE}">
      <dsp:nvSpPr>
        <dsp:cNvPr id="0" name=""/>
        <dsp:cNvSpPr/>
      </dsp:nvSpPr>
      <dsp:spPr>
        <a:xfrm rot="2700000">
          <a:off x="582957" y="1110022"/>
          <a:ext cx="2032045" cy="2032045"/>
        </a:xfrm>
        <a:prstGeom prst="teardrop">
          <a:avLst>
            <a:gd name="adj" fmla="val 100000"/>
          </a:avLst>
        </a:prstGeom>
        <a:gradFill rotWithShape="0">
          <a:gsLst>
            <a:gs pos="0">
              <a:schemeClr val="accent1">
                <a:shade val="50000"/>
                <a:hueOff val="160997"/>
                <a:satOff val="-3921"/>
                <a:lumOff val="17158"/>
                <a:alphaOff val="0"/>
                <a:lumMod val="110000"/>
                <a:satMod val="105000"/>
                <a:tint val="67000"/>
              </a:schemeClr>
            </a:gs>
            <a:gs pos="50000">
              <a:schemeClr val="accent1">
                <a:shade val="50000"/>
                <a:hueOff val="160997"/>
                <a:satOff val="-3921"/>
                <a:lumOff val="17158"/>
                <a:alphaOff val="0"/>
                <a:lumMod val="105000"/>
                <a:satMod val="103000"/>
                <a:tint val="73000"/>
              </a:schemeClr>
            </a:gs>
            <a:gs pos="100000">
              <a:schemeClr val="accent1">
                <a:shade val="50000"/>
                <a:hueOff val="160997"/>
                <a:satOff val="-3921"/>
                <a:lumOff val="171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2FDD93-2138-4195-A053-CC3C29AE5180}">
      <dsp:nvSpPr>
        <dsp:cNvPr id="0" name=""/>
        <dsp:cNvSpPr/>
      </dsp:nvSpPr>
      <dsp:spPr>
        <a:xfrm>
          <a:off x="579336" y="1226667"/>
          <a:ext cx="1897083" cy="1897081"/>
        </a:xfrm>
        <a:prstGeom prst="ellipse">
          <a:avLst/>
        </a:prstGeom>
        <a:solidFill>
          <a:schemeClr val="lt1">
            <a:alpha val="90000"/>
            <a:hueOff val="0"/>
            <a:satOff val="0"/>
            <a:lumOff val="0"/>
            <a:alphaOff val="0"/>
          </a:schemeClr>
        </a:solidFill>
        <a:ln w="6350" cap="flat" cmpd="sng" algn="ctr">
          <a:solidFill>
            <a:schemeClr val="accent1">
              <a:shade val="50000"/>
              <a:hueOff val="160997"/>
              <a:satOff val="-3921"/>
              <a:lumOff val="171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is-IS" sz="3100" b="1" kern="1200"/>
            <a:t>15. Janúar</a:t>
          </a:r>
        </a:p>
      </dsp:txBody>
      <dsp:txXfrm>
        <a:off x="850811" y="1497730"/>
        <a:ext cx="1355214" cy="135495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5.4.2021</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1</a:t>
            </a:fld>
            <a:endParaRPr lang="is-IS"/>
          </a:p>
        </p:txBody>
      </p:sp>
    </p:spTree>
    <p:extLst>
      <p:ext uri="{BB962C8B-B14F-4D97-AF65-F5344CB8AC3E}">
        <p14:creationId xmlns:p14="http://schemas.microsoft.com/office/powerpoint/2010/main" val="246695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2</a:t>
            </a:fld>
            <a:endParaRPr lang="is-IS"/>
          </a:p>
        </p:txBody>
      </p:sp>
    </p:spTree>
    <p:extLst>
      <p:ext uri="{BB962C8B-B14F-4D97-AF65-F5344CB8AC3E}">
        <p14:creationId xmlns:p14="http://schemas.microsoft.com/office/powerpoint/2010/main" val="22929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DADFEBD1-A765-4722-A78F-156C031D8950}" type="slidenum">
              <a:rPr lang="is-IS" smtClean="0"/>
              <a:t>5</a:t>
            </a:fld>
            <a:endParaRPr lang="is-IS"/>
          </a:p>
        </p:txBody>
      </p:sp>
    </p:spTree>
    <p:extLst>
      <p:ext uri="{BB962C8B-B14F-4D97-AF65-F5344CB8AC3E}">
        <p14:creationId xmlns:p14="http://schemas.microsoft.com/office/powerpoint/2010/main" val="67463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is-IS" sz="1200" b="0" i="0">
                <a:solidFill>
                  <a:srgbClr val="333333"/>
                </a:solidFill>
                <a:effectLst/>
                <a:latin typeface="Fira Sans"/>
              </a:rPr>
              <a:t>Þegar betri vinnutími í vaktavinnu tekur gildi og vinnuvika vaktavinnustarfsfólks í fullu starfi styttist úr 40 klukkustundum í 36 á viku skapast svigrúm til að skipuleggja vaktir innan þess ramma sem hvíldartímareglur setja.</a:t>
            </a:r>
          </a:p>
          <a:p>
            <a:pPr algn="l"/>
            <a:r>
              <a:rPr lang="is-IS" sz="1200" b="0" i="0">
                <a:solidFill>
                  <a:srgbClr val="333333"/>
                </a:solidFill>
                <a:effectLst/>
                <a:latin typeface="Fira Sans"/>
              </a:rPr>
              <a:t>Þegar samið var um betri vinnutíma í vaktavinnu voru samningsaðilar sammála um að draga úr notkun frávika frá daglegri lágmarkshvíld eins mikið og kostur er. Sérstaklega þarf að huga að því að breyta venjum sem ganga gegn leiðarljósum betri vinnutíma. </a:t>
            </a:r>
          </a:p>
          <a:p>
            <a:endParaRPr lang="is-IS"/>
          </a:p>
        </p:txBody>
      </p:sp>
      <p:sp>
        <p:nvSpPr>
          <p:cNvPr id="4" name="Slide Number Placeholder 3"/>
          <p:cNvSpPr>
            <a:spLocks noGrp="1"/>
          </p:cNvSpPr>
          <p:nvPr>
            <p:ph type="sldNum" sz="quarter" idx="5"/>
          </p:nvPr>
        </p:nvSpPr>
        <p:spPr/>
        <p:txBody>
          <a:bodyPr/>
          <a:lstStyle/>
          <a:p>
            <a:fld id="{6015B3EF-E3C9-4D8E-966A-69A3E9E5EAA3}" type="slidenum">
              <a:rPr lang="is-IS" smtClean="0"/>
              <a:t>12</a:t>
            </a:fld>
            <a:endParaRPr lang="is-IS"/>
          </a:p>
        </p:txBody>
      </p:sp>
    </p:spTree>
    <p:extLst>
      <p:ext uri="{BB962C8B-B14F-4D97-AF65-F5344CB8AC3E}">
        <p14:creationId xmlns:p14="http://schemas.microsoft.com/office/powerpoint/2010/main" val="52595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40739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22993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49E3-76A2-410D-9626-4C2B5CC38C6F}"/>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9FEF0B59-5CF4-4516-8CFB-2C566E2B1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6BF8051-6B7F-4AA2-9551-2B3FB9F58393}"/>
              </a:ext>
            </a:extLst>
          </p:cNvPr>
          <p:cNvSpPr>
            <a:spLocks noGrp="1"/>
          </p:cNvSpPr>
          <p:nvPr>
            <p:ph type="dt" sz="half" idx="10"/>
          </p:nvPr>
        </p:nvSpPr>
        <p:spPr/>
        <p:txBody>
          <a:bodyPr/>
          <a:lstStyle/>
          <a:p>
            <a:fld id="{85AAEB7D-8A89-4A29-93BD-4780B84288EC}" type="datetimeFigureOut">
              <a:rPr lang="is-IS" smtClean="0"/>
              <a:t>5.4.2021</a:t>
            </a:fld>
            <a:endParaRPr lang="is-IS"/>
          </a:p>
        </p:txBody>
      </p:sp>
      <p:sp>
        <p:nvSpPr>
          <p:cNvPr id="5" name="Footer Placeholder 4">
            <a:extLst>
              <a:ext uri="{FF2B5EF4-FFF2-40B4-BE49-F238E27FC236}">
                <a16:creationId xmlns:a16="http://schemas.microsoft.com/office/drawing/2014/main" id="{612B9198-BD29-4DA5-9021-AFFD2C7C72CC}"/>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755C749-EF16-4A83-8E9D-78F54117111F}"/>
              </a:ext>
            </a:extLst>
          </p:cNvPr>
          <p:cNvSpPr>
            <a:spLocks noGrp="1"/>
          </p:cNvSpPr>
          <p:nvPr>
            <p:ph type="sldNum" sz="quarter" idx="12"/>
          </p:nvPr>
        </p:nvSpPr>
        <p:spPr/>
        <p:txBody>
          <a:bodyPr/>
          <a:lstStyle/>
          <a:p>
            <a:fld id="{2B05D706-2D8A-4D5B-994E-B8C46103F800}" type="slidenum">
              <a:rPr lang="is-IS" smtClean="0"/>
              <a:t>‹#›</a:t>
            </a:fld>
            <a:endParaRPr lang="is-IS"/>
          </a:p>
        </p:txBody>
      </p:sp>
    </p:spTree>
    <p:extLst>
      <p:ext uri="{BB962C8B-B14F-4D97-AF65-F5344CB8AC3E}">
        <p14:creationId xmlns:p14="http://schemas.microsoft.com/office/powerpoint/2010/main" val="29882375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82" r:id="rId3"/>
    <p:sldLayoutId id="2147483683" r:id="rId4"/>
    <p:sldLayoutId id="214748368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betrivinnutimi.is/library/Vaktavinna/Lei%c3%b0beiningar%20st%c3%bdrih%c3%b3ps%20-%20meginreglur%20hv%c3%adldart%c3%admal%c3%b6ggjafar_11.mars.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betrivinnutimi.is/library/Skrar/Fylgiskjal%202.pdf" TargetMode="External"/><Relationship Id="rId2" Type="http://schemas.openxmlformats.org/officeDocument/2006/relationships/hyperlink" Target="https://betrivinnutimi.is/frettir/frett/2021/03/18/Yfirvinna-vid-ovaentar-og-timabundnar-adstaedur/" TargetMode="Externa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etrivinnutimi.is/vaktavinna/spurt-og-svarad/"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betrivinnutimi.is/vaktavinna/vaktakerfi-fraedsla/" TargetMode="External"/><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mailto:betrivinnutimi@reykjavikurborg.is" TargetMode="External"/><Relationship Id="rId3" Type="http://schemas.openxmlformats.org/officeDocument/2006/relationships/hyperlink" Target="mailto:barahildur@rikissattasemjari.is" TargetMode="External"/><Relationship Id="rId7" Type="http://schemas.openxmlformats.org/officeDocument/2006/relationships/hyperlink" Target="mailto:kmr@fjr.is" TargetMode="External"/><Relationship Id="rId2" Type="http://schemas.openxmlformats.org/officeDocument/2006/relationships/hyperlink" Target="mailto:betrivinnutimi@rikissattasemjari.is" TargetMode="Externa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mailto:sigridur.s.saemundsdottir@rikissattasemjari.is" TargetMode="External"/><Relationship Id="rId10" Type="http://schemas.openxmlformats.org/officeDocument/2006/relationships/hyperlink" Target="mailto:tryggvi@samtok.is" TargetMode="External"/><Relationship Id="rId4" Type="http://schemas.openxmlformats.org/officeDocument/2006/relationships/hyperlink" Target="mailto:aldis.magnusdottir@fjr.is" TargetMode="External"/><Relationship Id="rId9" Type="http://schemas.openxmlformats.org/officeDocument/2006/relationships/hyperlink" Target="mailto:betrivinnutimi@samband.i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s://betrivinnutimi.is/frettir/frett/2021/03/18/Yfirvinna-vid-ovaentar-og-timabundnar-adstaedur/" TargetMode="External"/><Relationship Id="rId3" Type="http://schemas.openxmlformats.org/officeDocument/2006/relationships/image" Target="../media/image5.gif"/><Relationship Id="rId7" Type="http://schemas.openxmlformats.org/officeDocument/2006/relationships/hyperlink" Target="https://betrivinnutimi.is/library/Vaktavinna/Lei%c3%b0beiningar%20st%c3%bdrih%c3%b3ps%20-%20meginreglur%20hv%c3%adldart%c3%admal%c3%b6ggjafar_11.mars.pdf" TargetMode="External"/><Relationship Id="rId2" Type="http://schemas.openxmlformats.org/officeDocument/2006/relationships/hyperlink" Target="https://betrivinnutimi.is/frettir/frett/2021/03/18/Mikilvaeg-atridi-vid-gerd-vaktaskyrslna/" TargetMode="External"/><Relationship Id="rId1" Type="http://schemas.openxmlformats.org/officeDocument/2006/relationships/slideLayout" Target="../slideLayouts/slideLayout9.xml"/><Relationship Id="rId6" Type="http://schemas.openxmlformats.org/officeDocument/2006/relationships/hyperlink" Target="https://betrivinnutimi.is/library/Vaktavinna/J%c3%b6fnun%20vinnuskila%20_%20minnisbla%c3%b0%20fr%c3%a1%20st%c3%bdrih%c3%b3pi_9.feb.2021.pdf" TargetMode="External"/><Relationship Id="rId5" Type="http://schemas.openxmlformats.org/officeDocument/2006/relationships/hyperlink" Target="https://betrivinnutimi.is/library/Vaktavinna/Fundargerdir-og-styriskjal/Lei%c3%b0beiningar%20um%20lengd%20vakta_12.1.2021.pdf" TargetMode="External"/><Relationship Id="rId4" Type="http://schemas.openxmlformats.org/officeDocument/2006/relationships/hyperlink" Target="https://betrivinnutimi.is/library/Vaktavinna/Greining%20%c3%a1%20starfsemi_%202.%20skrefi%c3%b0%20%c3%ad%20innlei%c3%b0ingu%20betri%20vinnut%c3%adma%20%c3%ad%20vaktavinnu.pdf" TargetMode="External"/><Relationship Id="rId9" Type="http://schemas.openxmlformats.org/officeDocument/2006/relationships/hyperlink" Target="https://betrivinnutimi.is/vaktavinna/vaktakerfi-fraedsl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etrivinnutimi.is/library/Vaktavinna/Greining%20%c3%a1%20starfsemi_%202.%20skrefi%c3%b0%20%c3%ad%20innlei%c3%b0ingu%20betri%20vinnut%c3%adma%20%c3%ad%20vaktavinnu.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etrivinnutimi.is/library/Vaktavinna/Fundargerdir-og-styriskjal/Lei%c3%b0beiningar%20um%20lengd%20vakta_12.1.2021.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betrivinnutimi.is/library/Vaktavinna/J%c3%b6fnun%20vinnuskila%20_%20minnisbla%c3%b0%20fr%c3%a1%20st%c3%bdrih%c3%b3pi_9.feb.2021.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0" noProof="1"/>
              <a:t>Fundur verkefnastjórnar og fulltrúum launagreiðenda</a:t>
            </a:r>
          </a:p>
          <a:p>
            <a:endParaRPr lang="en-GB" sz="2800" b="0" noProof="1"/>
          </a:p>
          <a:p>
            <a:r>
              <a:rPr lang="en-GB" sz="2800" b="0" dirty="0"/>
              <a:t>24. mars 2021</a:t>
            </a:r>
            <a:endParaRPr lang="en-IS" sz="2800" b="0" dirty="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3"/>
          <a:stretch>
            <a:fillRect/>
          </a:stretch>
        </p:blipFill>
        <p:spPr>
          <a:xfrm>
            <a:off x="481583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F8B567-867A-4F17-8D15-44C496383082}"/>
              </a:ext>
            </a:extLst>
          </p:cNvPr>
          <p:cNvSpPr>
            <a:spLocks noGrp="1"/>
          </p:cNvSpPr>
          <p:nvPr>
            <p:ph type="body" sz="quarter" idx="12"/>
          </p:nvPr>
        </p:nvSpPr>
        <p:spPr>
          <a:xfrm>
            <a:off x="1145226" y="400809"/>
            <a:ext cx="9901547" cy="789927"/>
          </a:xfrm>
        </p:spPr>
        <p:txBody>
          <a:bodyPr/>
          <a:lstStyle/>
          <a:p>
            <a:r>
              <a:rPr lang="is-IS">
                <a:solidFill>
                  <a:srgbClr val="032742"/>
                </a:solidFill>
              </a:rPr>
              <a:t>Dæmi – 80% starfsmaður</a:t>
            </a:r>
          </a:p>
        </p:txBody>
      </p:sp>
      <p:sp>
        <p:nvSpPr>
          <p:cNvPr id="4" name="TextBox 3">
            <a:extLst>
              <a:ext uri="{FF2B5EF4-FFF2-40B4-BE49-F238E27FC236}">
                <a16:creationId xmlns:a16="http://schemas.microsoft.com/office/drawing/2014/main" id="{56E783EF-97E8-4AE4-B1CC-D6EEAE0D435C}"/>
              </a:ext>
            </a:extLst>
          </p:cNvPr>
          <p:cNvSpPr txBox="1"/>
          <p:nvPr/>
        </p:nvSpPr>
        <p:spPr>
          <a:xfrm>
            <a:off x="1145226" y="980890"/>
            <a:ext cx="3831534" cy="369332"/>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dagvaktir virka daga og helgar</a:t>
            </a:r>
            <a:endParaRPr lang="is-IS"/>
          </a:p>
        </p:txBody>
      </p:sp>
      <p:pic>
        <p:nvPicPr>
          <p:cNvPr id="5" name="Picture 4">
            <a:extLst>
              <a:ext uri="{FF2B5EF4-FFF2-40B4-BE49-F238E27FC236}">
                <a16:creationId xmlns:a16="http://schemas.microsoft.com/office/drawing/2014/main" id="{3BB877E2-A40D-4740-8537-A06441F5FD2F}"/>
              </a:ext>
            </a:extLst>
          </p:cNvPr>
          <p:cNvPicPr/>
          <p:nvPr/>
        </p:nvPicPr>
        <p:blipFill rotWithShape="1">
          <a:blip r:embed="rId2"/>
          <a:srcRect t="-1" b="23486"/>
          <a:stretch/>
        </p:blipFill>
        <p:spPr>
          <a:xfrm>
            <a:off x="1145226" y="1544630"/>
            <a:ext cx="2890050" cy="1868361"/>
          </a:xfrm>
          <a:prstGeom prst="rect">
            <a:avLst/>
          </a:prstGeom>
        </p:spPr>
      </p:pic>
      <p:cxnSp>
        <p:nvCxnSpPr>
          <p:cNvPr id="6" name="Straight Arrow Connector 5">
            <a:extLst>
              <a:ext uri="{FF2B5EF4-FFF2-40B4-BE49-F238E27FC236}">
                <a16:creationId xmlns:a16="http://schemas.microsoft.com/office/drawing/2014/main" id="{6A429478-4852-4934-BF3A-53E15F8D2F68}"/>
              </a:ext>
            </a:extLst>
          </p:cNvPr>
          <p:cNvCxnSpPr>
            <a:cxnSpLocks/>
          </p:cNvCxnSpPr>
          <p:nvPr/>
        </p:nvCxnSpPr>
        <p:spPr>
          <a:xfrm flipH="1">
            <a:off x="3632087" y="1731507"/>
            <a:ext cx="941484" cy="251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EEE51115-1FC9-48AA-85D6-C06B640BC5A4}"/>
              </a:ext>
            </a:extLst>
          </p:cNvPr>
          <p:cNvSpPr/>
          <p:nvPr/>
        </p:nvSpPr>
        <p:spPr>
          <a:xfrm>
            <a:off x="4218416" y="1194307"/>
            <a:ext cx="3351226" cy="1456236"/>
          </a:xfrm>
          <a:prstGeom prst="cloud">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600" b="1">
                <a:effectLst/>
                <a:ea typeface="Calibri" panose="020F0502020204030204" pitchFamily="34" charset="0"/>
                <a:cs typeface="Times New Roman" panose="02020603050405020304" pitchFamily="18" charset="0"/>
              </a:rPr>
              <a:t>Vinnuframlag: 122 klst</a:t>
            </a:r>
            <a:endParaRPr lang="is-IS" sz="1600">
              <a:effectLst/>
              <a:ea typeface="Calibri" panose="020F0502020204030204" pitchFamily="34" charset="0"/>
              <a:cs typeface="Times New Roman" panose="02020603050405020304" pitchFamily="18" charset="0"/>
            </a:endParaRPr>
          </a:p>
          <a:p>
            <a:pPr>
              <a:lnSpc>
                <a:spcPct val="107000"/>
              </a:lnSpc>
              <a:spcAft>
                <a:spcPts val="800"/>
              </a:spcAft>
            </a:pPr>
            <a:r>
              <a:rPr lang="en-GB" sz="1600" b="1">
                <a:effectLst/>
                <a:ea typeface="Calibri" panose="020F0502020204030204" pitchFamily="34" charset="0"/>
                <a:cs typeface="Times New Roman" panose="02020603050405020304" pitchFamily="18" charset="0"/>
              </a:rPr>
              <a:t>Vinnuskil: 124,8 klst</a:t>
            </a:r>
            <a:endParaRPr lang="is-IS" sz="160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E0167B4-6751-4E61-AA1D-E3EFA1A36B0E}"/>
              </a:ext>
            </a:extLst>
          </p:cNvPr>
          <p:cNvSpPr txBox="1"/>
          <p:nvPr/>
        </p:nvSpPr>
        <p:spPr>
          <a:xfrm>
            <a:off x="1145226" y="3649046"/>
            <a:ext cx="2663687" cy="375552"/>
          </a:xfrm>
          <a:prstGeom prst="rect">
            <a:avLst/>
          </a:prstGeom>
          <a:noFill/>
        </p:spPr>
        <p:txBody>
          <a:bodyPr wrap="square" rtlCol="0">
            <a:spAutoFit/>
          </a:bodyPr>
          <a:lstStyle/>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blandaðar vaktir</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18E452E-FAD8-4B1E-91EC-4D2B36D84186}"/>
              </a:ext>
            </a:extLst>
          </p:cNvPr>
          <p:cNvPicPr/>
          <p:nvPr/>
        </p:nvPicPr>
        <p:blipFill rotWithShape="1">
          <a:blip r:embed="rId3"/>
          <a:srcRect b="10170"/>
          <a:stretch/>
        </p:blipFill>
        <p:spPr>
          <a:xfrm>
            <a:off x="1145226" y="4260653"/>
            <a:ext cx="2890050" cy="2196538"/>
          </a:xfrm>
          <a:prstGeom prst="rect">
            <a:avLst/>
          </a:prstGeom>
        </p:spPr>
      </p:pic>
      <p:cxnSp>
        <p:nvCxnSpPr>
          <p:cNvPr id="11" name="Straight Arrow Connector 10">
            <a:extLst>
              <a:ext uri="{FF2B5EF4-FFF2-40B4-BE49-F238E27FC236}">
                <a16:creationId xmlns:a16="http://schemas.microsoft.com/office/drawing/2014/main" id="{FE4A5827-902A-4AD5-80B5-F21B08757DEC}"/>
              </a:ext>
            </a:extLst>
          </p:cNvPr>
          <p:cNvCxnSpPr>
            <a:cxnSpLocks/>
          </p:cNvCxnSpPr>
          <p:nvPr/>
        </p:nvCxnSpPr>
        <p:spPr>
          <a:xfrm flipH="1">
            <a:off x="3504205" y="4838548"/>
            <a:ext cx="626832" cy="271463"/>
          </a:xfrm>
          <a:prstGeom prst="straightConnector1">
            <a:avLst/>
          </a:prstGeom>
          <a:noFill/>
          <a:ln w="6350" cap="flat" cmpd="sng" algn="ctr">
            <a:solidFill>
              <a:srgbClr val="4472C4"/>
            </a:solidFill>
            <a:prstDash val="solid"/>
            <a:miter lim="800000"/>
            <a:tailEnd type="triangle"/>
          </a:ln>
          <a:effectLst/>
        </p:spPr>
      </p:cxnSp>
      <p:sp>
        <p:nvSpPr>
          <p:cNvPr id="12" name="Cloud 11">
            <a:extLst>
              <a:ext uri="{FF2B5EF4-FFF2-40B4-BE49-F238E27FC236}">
                <a16:creationId xmlns:a16="http://schemas.microsoft.com/office/drawing/2014/main" id="{50168303-14B3-47A1-B9AF-3E43E16F4F9F}"/>
              </a:ext>
            </a:extLst>
          </p:cNvPr>
          <p:cNvSpPr/>
          <p:nvPr/>
        </p:nvSpPr>
        <p:spPr>
          <a:xfrm>
            <a:off x="3817621" y="3953762"/>
            <a:ext cx="2855955" cy="1143000"/>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112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124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ADEBC5-A411-4704-9D3F-4EA085B39BC3}"/>
              </a:ext>
            </a:extLst>
          </p:cNvPr>
          <p:cNvSpPr txBox="1"/>
          <p:nvPr/>
        </p:nvSpPr>
        <p:spPr>
          <a:xfrm>
            <a:off x="6668536" y="3649046"/>
            <a:ext cx="2663687" cy="375552"/>
          </a:xfrm>
          <a:prstGeom prst="rect">
            <a:avLst/>
          </a:prstGeom>
          <a:noFill/>
        </p:spPr>
        <p:txBody>
          <a:bodyPr wrap="square" rtlCol="0">
            <a:spAutoFit/>
          </a:bodyPr>
          <a:lstStyle/>
          <a:p>
            <a:pPr>
              <a:lnSpc>
                <a:spcPct val="107000"/>
              </a:lnSpc>
              <a:spcAft>
                <a:spcPts val="800"/>
              </a:spcAft>
            </a:pPr>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bara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næturvaktir</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8E6B646F-EE79-4FC3-95DC-51BAE62DD995}"/>
              </a:ext>
            </a:extLst>
          </p:cNvPr>
          <p:cNvPicPr/>
          <p:nvPr/>
        </p:nvPicPr>
        <p:blipFill rotWithShape="1">
          <a:blip r:embed="rId4"/>
          <a:srcRect b="18511"/>
          <a:stretch/>
        </p:blipFill>
        <p:spPr>
          <a:xfrm>
            <a:off x="6711400" y="4485354"/>
            <a:ext cx="2663687" cy="1971837"/>
          </a:xfrm>
          <a:prstGeom prst="rect">
            <a:avLst/>
          </a:prstGeom>
        </p:spPr>
      </p:pic>
      <p:cxnSp>
        <p:nvCxnSpPr>
          <p:cNvPr id="15" name="Straight Arrow Connector 14">
            <a:extLst>
              <a:ext uri="{FF2B5EF4-FFF2-40B4-BE49-F238E27FC236}">
                <a16:creationId xmlns:a16="http://schemas.microsoft.com/office/drawing/2014/main" id="{AE8C73E8-D389-454D-9DA3-30890233BE84}"/>
              </a:ext>
            </a:extLst>
          </p:cNvPr>
          <p:cNvCxnSpPr>
            <a:cxnSpLocks/>
          </p:cNvCxnSpPr>
          <p:nvPr/>
        </p:nvCxnSpPr>
        <p:spPr>
          <a:xfrm flipH="1">
            <a:off x="8882929" y="4712275"/>
            <a:ext cx="529982" cy="252545"/>
          </a:xfrm>
          <a:prstGeom prst="straightConnector1">
            <a:avLst/>
          </a:prstGeom>
          <a:noFill/>
          <a:ln w="6350" cap="flat" cmpd="sng" algn="ctr">
            <a:solidFill>
              <a:srgbClr val="4472C4"/>
            </a:solidFill>
            <a:prstDash val="solid"/>
            <a:miter lim="800000"/>
            <a:tailEnd type="triangle"/>
          </a:ln>
          <a:effectLst/>
        </p:spPr>
      </p:cxnSp>
      <p:sp>
        <p:nvSpPr>
          <p:cNvPr id="21" name="Cloud 20">
            <a:extLst>
              <a:ext uri="{FF2B5EF4-FFF2-40B4-BE49-F238E27FC236}">
                <a16:creationId xmlns:a16="http://schemas.microsoft.com/office/drawing/2014/main" id="{02B3F62F-6156-491D-BEEA-27A988834986}"/>
              </a:ext>
            </a:extLst>
          </p:cNvPr>
          <p:cNvSpPr/>
          <p:nvPr/>
        </p:nvSpPr>
        <p:spPr>
          <a:xfrm>
            <a:off x="9195256" y="4009134"/>
            <a:ext cx="2855955" cy="1032256"/>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111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124,87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57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0FDC305-795B-4995-BAED-4652CE4DD9CF}"/>
              </a:ext>
            </a:extLst>
          </p:cNvPr>
          <p:cNvSpPr>
            <a:spLocks noGrp="1"/>
          </p:cNvSpPr>
          <p:nvPr>
            <p:ph type="body" sz="quarter" idx="12"/>
          </p:nvPr>
        </p:nvSpPr>
        <p:spPr>
          <a:xfrm>
            <a:off x="1145381" y="394433"/>
            <a:ext cx="9901237" cy="790575"/>
          </a:xfrm>
        </p:spPr>
        <p:txBody>
          <a:bodyPr/>
          <a:lstStyle/>
          <a:p>
            <a:r>
              <a:rPr lang="is-IS">
                <a:solidFill>
                  <a:srgbClr val="032742"/>
                </a:solidFill>
              </a:rPr>
              <a:t>Dæmi – 60% starfsmaður</a:t>
            </a:r>
          </a:p>
        </p:txBody>
      </p:sp>
      <p:sp>
        <p:nvSpPr>
          <p:cNvPr id="5" name="TextBox 4">
            <a:extLst>
              <a:ext uri="{FF2B5EF4-FFF2-40B4-BE49-F238E27FC236}">
                <a16:creationId xmlns:a16="http://schemas.microsoft.com/office/drawing/2014/main" id="{F69E38C8-7377-490B-A733-494550968757}"/>
              </a:ext>
            </a:extLst>
          </p:cNvPr>
          <p:cNvSpPr txBox="1"/>
          <p:nvPr/>
        </p:nvSpPr>
        <p:spPr>
          <a:xfrm>
            <a:off x="1005849" y="1010270"/>
            <a:ext cx="3741079" cy="369332"/>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dagvaktir virka daga og helgar</a:t>
            </a:r>
            <a:endParaRPr lang="is-IS"/>
          </a:p>
        </p:txBody>
      </p:sp>
      <p:pic>
        <p:nvPicPr>
          <p:cNvPr id="6" name="Picture 5">
            <a:extLst>
              <a:ext uri="{FF2B5EF4-FFF2-40B4-BE49-F238E27FC236}">
                <a16:creationId xmlns:a16="http://schemas.microsoft.com/office/drawing/2014/main" id="{B0C74E2E-D3C0-4529-8FC7-416140DB18AE}"/>
              </a:ext>
            </a:extLst>
          </p:cNvPr>
          <p:cNvPicPr/>
          <p:nvPr/>
        </p:nvPicPr>
        <p:blipFill rotWithShape="1">
          <a:blip r:embed="rId2"/>
          <a:srcRect b="21093"/>
          <a:stretch/>
        </p:blipFill>
        <p:spPr>
          <a:xfrm>
            <a:off x="1088420" y="1606251"/>
            <a:ext cx="2752060" cy="1940183"/>
          </a:xfrm>
          <a:prstGeom prst="rect">
            <a:avLst/>
          </a:prstGeom>
        </p:spPr>
      </p:pic>
      <p:cxnSp>
        <p:nvCxnSpPr>
          <p:cNvPr id="7" name="Straight Arrow Connector 6">
            <a:extLst>
              <a:ext uri="{FF2B5EF4-FFF2-40B4-BE49-F238E27FC236}">
                <a16:creationId xmlns:a16="http://schemas.microsoft.com/office/drawing/2014/main" id="{348B09A5-92C3-4CBD-BE98-DA2869186F83}"/>
              </a:ext>
            </a:extLst>
          </p:cNvPr>
          <p:cNvCxnSpPr>
            <a:cxnSpLocks/>
          </p:cNvCxnSpPr>
          <p:nvPr/>
        </p:nvCxnSpPr>
        <p:spPr>
          <a:xfrm flipH="1">
            <a:off x="3693300" y="1764763"/>
            <a:ext cx="743528" cy="29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loud 7">
            <a:extLst>
              <a:ext uri="{FF2B5EF4-FFF2-40B4-BE49-F238E27FC236}">
                <a16:creationId xmlns:a16="http://schemas.microsoft.com/office/drawing/2014/main" id="{7DB34202-F090-4CCC-90A4-54C3B14CB2DE}"/>
              </a:ext>
            </a:extLst>
          </p:cNvPr>
          <p:cNvSpPr/>
          <p:nvPr/>
        </p:nvSpPr>
        <p:spPr>
          <a:xfrm>
            <a:off x="4176168" y="1280160"/>
            <a:ext cx="3175639" cy="1271471"/>
          </a:xfrm>
          <a:prstGeom prst="cloud">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600" b="1">
                <a:effectLst/>
                <a:ea typeface="Calibri" panose="020F0502020204030204" pitchFamily="34" charset="0"/>
                <a:cs typeface="Times New Roman" panose="02020603050405020304" pitchFamily="18" charset="0"/>
              </a:rPr>
              <a:t>Vinnuframlag: 91 klst</a:t>
            </a:r>
            <a:endParaRPr lang="is-IS" sz="1600">
              <a:effectLst/>
              <a:ea typeface="Calibri" panose="020F0502020204030204" pitchFamily="34" charset="0"/>
              <a:cs typeface="Times New Roman" panose="02020603050405020304" pitchFamily="18" charset="0"/>
            </a:endParaRPr>
          </a:p>
          <a:p>
            <a:pPr>
              <a:lnSpc>
                <a:spcPct val="107000"/>
              </a:lnSpc>
              <a:spcAft>
                <a:spcPts val="800"/>
              </a:spcAft>
            </a:pPr>
            <a:r>
              <a:rPr lang="en-GB" sz="1600" b="1">
                <a:effectLst/>
                <a:ea typeface="Calibri" panose="020F0502020204030204" pitchFamily="34" charset="0"/>
                <a:cs typeface="Times New Roman" panose="02020603050405020304" pitchFamily="18" charset="0"/>
              </a:rPr>
              <a:t>Vinnuskil: 93,4 klst</a:t>
            </a:r>
            <a:endParaRPr lang="is-IS" sz="160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DC027E-E507-4A1D-AFCE-125A174993C5}"/>
              </a:ext>
            </a:extLst>
          </p:cNvPr>
          <p:cNvSpPr txBox="1"/>
          <p:nvPr/>
        </p:nvSpPr>
        <p:spPr>
          <a:xfrm>
            <a:off x="910434" y="3789344"/>
            <a:ext cx="2456560" cy="369332"/>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blandaðar vaktir</a:t>
            </a:r>
            <a:r>
              <a:rPr lang="en-GB" sz="1800" b="1">
                <a:effectLst/>
                <a:latin typeface="Calibri" panose="020F0502020204030204" pitchFamily="34" charset="0"/>
                <a:ea typeface="Calibri" panose="020F0502020204030204" pitchFamily="34" charset="0"/>
                <a:cs typeface="Times New Roman" panose="02020603050405020304" pitchFamily="18" charset="0"/>
              </a:rPr>
              <a:t> </a:t>
            </a:r>
            <a:endParaRPr lang="is-IS"/>
          </a:p>
        </p:txBody>
      </p:sp>
      <p:pic>
        <p:nvPicPr>
          <p:cNvPr id="10" name="Picture 9">
            <a:extLst>
              <a:ext uri="{FF2B5EF4-FFF2-40B4-BE49-F238E27FC236}">
                <a16:creationId xmlns:a16="http://schemas.microsoft.com/office/drawing/2014/main" id="{ABD5BD10-7BD0-417B-9EE6-5A05BD545681}"/>
              </a:ext>
            </a:extLst>
          </p:cNvPr>
          <p:cNvPicPr/>
          <p:nvPr/>
        </p:nvPicPr>
        <p:blipFill rotWithShape="1">
          <a:blip r:embed="rId3"/>
          <a:srcRect b="17658"/>
          <a:stretch/>
        </p:blipFill>
        <p:spPr>
          <a:xfrm>
            <a:off x="910434" y="4395806"/>
            <a:ext cx="2548383" cy="1940183"/>
          </a:xfrm>
          <a:prstGeom prst="rect">
            <a:avLst/>
          </a:prstGeom>
        </p:spPr>
      </p:pic>
      <p:cxnSp>
        <p:nvCxnSpPr>
          <p:cNvPr id="11" name="Straight Arrow Connector 10">
            <a:extLst>
              <a:ext uri="{FF2B5EF4-FFF2-40B4-BE49-F238E27FC236}">
                <a16:creationId xmlns:a16="http://schemas.microsoft.com/office/drawing/2014/main" id="{CACFB457-AE12-4A2C-BA64-2A8369743BA6}"/>
              </a:ext>
            </a:extLst>
          </p:cNvPr>
          <p:cNvCxnSpPr>
            <a:cxnSpLocks/>
          </p:cNvCxnSpPr>
          <p:nvPr/>
        </p:nvCxnSpPr>
        <p:spPr>
          <a:xfrm flipH="1">
            <a:off x="3186922" y="4680998"/>
            <a:ext cx="586085" cy="205233"/>
          </a:xfrm>
          <a:prstGeom prst="straightConnector1">
            <a:avLst/>
          </a:prstGeom>
          <a:noFill/>
          <a:ln w="6350" cap="flat" cmpd="sng" algn="ctr">
            <a:solidFill>
              <a:srgbClr val="4472C4"/>
            </a:solidFill>
            <a:prstDash val="solid"/>
            <a:miter lim="800000"/>
            <a:tailEnd type="triangle"/>
          </a:ln>
          <a:effectLst/>
        </p:spPr>
      </p:cxnSp>
      <p:sp>
        <p:nvSpPr>
          <p:cNvPr id="12" name="Cloud 11">
            <a:extLst>
              <a:ext uri="{FF2B5EF4-FFF2-40B4-BE49-F238E27FC236}">
                <a16:creationId xmlns:a16="http://schemas.microsoft.com/office/drawing/2014/main" id="{4E2D68D1-4871-4C94-BA72-5EAF6DA8552E}"/>
              </a:ext>
            </a:extLst>
          </p:cNvPr>
          <p:cNvSpPr/>
          <p:nvPr/>
        </p:nvSpPr>
        <p:spPr>
          <a:xfrm>
            <a:off x="3654859" y="3982285"/>
            <a:ext cx="2724004" cy="1143000"/>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84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93,8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F1AC499-C92C-4CA0-BA68-DC0D55807D4F}"/>
              </a:ext>
            </a:extLst>
          </p:cNvPr>
          <p:cNvSpPr txBox="1"/>
          <p:nvPr/>
        </p:nvSpPr>
        <p:spPr>
          <a:xfrm>
            <a:off x="6666728" y="3797619"/>
            <a:ext cx="2921277" cy="369332"/>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bara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næturvaktir</a:t>
            </a:r>
            <a:endParaRPr lang="is-IS"/>
          </a:p>
        </p:txBody>
      </p:sp>
      <p:pic>
        <p:nvPicPr>
          <p:cNvPr id="14" name="Picture 13">
            <a:extLst>
              <a:ext uri="{FF2B5EF4-FFF2-40B4-BE49-F238E27FC236}">
                <a16:creationId xmlns:a16="http://schemas.microsoft.com/office/drawing/2014/main" id="{15AB1744-F057-4E6E-853C-203B3AC2BEAE}"/>
              </a:ext>
            </a:extLst>
          </p:cNvPr>
          <p:cNvPicPr/>
          <p:nvPr/>
        </p:nvPicPr>
        <p:blipFill rotWithShape="1">
          <a:blip r:embed="rId4"/>
          <a:srcRect b="8942"/>
          <a:stretch/>
        </p:blipFill>
        <p:spPr>
          <a:xfrm>
            <a:off x="6574905" y="4457020"/>
            <a:ext cx="2683379" cy="1853919"/>
          </a:xfrm>
          <a:prstGeom prst="rect">
            <a:avLst/>
          </a:prstGeom>
        </p:spPr>
      </p:pic>
      <p:cxnSp>
        <p:nvCxnSpPr>
          <p:cNvPr id="15" name="Straight Arrow Connector 14">
            <a:extLst>
              <a:ext uri="{FF2B5EF4-FFF2-40B4-BE49-F238E27FC236}">
                <a16:creationId xmlns:a16="http://schemas.microsoft.com/office/drawing/2014/main" id="{153BF182-ECE6-49EA-86BA-F5B607D888FF}"/>
              </a:ext>
            </a:extLst>
          </p:cNvPr>
          <p:cNvCxnSpPr>
            <a:cxnSpLocks/>
          </p:cNvCxnSpPr>
          <p:nvPr/>
        </p:nvCxnSpPr>
        <p:spPr>
          <a:xfrm flipH="1">
            <a:off x="8762168" y="4611276"/>
            <a:ext cx="825837" cy="274955"/>
          </a:xfrm>
          <a:prstGeom prst="straightConnector1">
            <a:avLst/>
          </a:prstGeom>
          <a:noFill/>
          <a:ln w="6350" cap="flat" cmpd="sng" algn="ctr">
            <a:solidFill>
              <a:srgbClr val="4472C4"/>
            </a:solidFill>
            <a:prstDash val="solid"/>
            <a:miter lim="800000"/>
            <a:tailEnd type="triangle"/>
          </a:ln>
          <a:effectLst/>
        </p:spPr>
      </p:cxnSp>
      <p:sp>
        <p:nvSpPr>
          <p:cNvPr id="16" name="Cloud 15">
            <a:extLst>
              <a:ext uri="{FF2B5EF4-FFF2-40B4-BE49-F238E27FC236}">
                <a16:creationId xmlns:a16="http://schemas.microsoft.com/office/drawing/2014/main" id="{AEB6CD16-6010-40FE-B0B9-838E9B6DA197}"/>
              </a:ext>
            </a:extLst>
          </p:cNvPr>
          <p:cNvSpPr/>
          <p:nvPr/>
        </p:nvSpPr>
        <p:spPr>
          <a:xfrm>
            <a:off x="9156247" y="3934336"/>
            <a:ext cx="2785415" cy="1155323"/>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83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93,4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8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1036DE-ADC1-4054-8177-22317C022D05}"/>
              </a:ext>
            </a:extLst>
          </p:cNvPr>
          <p:cNvSpPr>
            <a:spLocks noGrp="1"/>
          </p:cNvSpPr>
          <p:nvPr>
            <p:ph type="body" sz="quarter" idx="12"/>
          </p:nvPr>
        </p:nvSpPr>
        <p:spPr>
          <a:xfrm>
            <a:off x="938662" y="515473"/>
            <a:ext cx="10637627" cy="789927"/>
          </a:xfrm>
        </p:spPr>
        <p:txBody>
          <a:bodyPr/>
          <a:lstStyle/>
          <a:p>
            <a:r>
              <a:rPr lang="is-IS">
                <a:solidFill>
                  <a:srgbClr val="032742"/>
                </a:solidFill>
              </a:rPr>
              <a:t>Hvíldartímalöggjöfina ber að virða í hvívetna </a:t>
            </a:r>
            <a:r>
              <a:rPr lang="is-IS" b="1">
                <a:solidFill>
                  <a:schemeClr val="accent1">
                    <a:lumMod val="75000"/>
                  </a:schemeClr>
                </a:solidFill>
                <a:hlinkClick r:id="rId3">
                  <a:extLst>
                    <a:ext uri="{A12FA001-AC4F-418D-AE19-62706E023703}">
                      <ahyp:hlinkClr xmlns:ahyp="http://schemas.microsoft.com/office/drawing/2018/hyperlinkcolor" val="tx"/>
                    </a:ext>
                  </a:extLst>
                </a:hlinkClick>
              </a:rPr>
              <a:t>Leiðbeiningar stýrihóps vegna hvíldartímalöggjafar</a:t>
            </a:r>
            <a:endParaRPr lang="is-IS" b="1">
              <a:solidFill>
                <a:schemeClr val="accent1">
                  <a:lumMod val="75000"/>
                </a:schemeClr>
              </a:solidFill>
            </a:endParaRPr>
          </a:p>
        </p:txBody>
      </p:sp>
      <p:sp>
        <p:nvSpPr>
          <p:cNvPr id="7" name="Text Placeholder 2">
            <a:extLst>
              <a:ext uri="{FF2B5EF4-FFF2-40B4-BE49-F238E27FC236}">
                <a16:creationId xmlns:a16="http://schemas.microsoft.com/office/drawing/2014/main" id="{23BA6FF0-522C-4EA8-8AD2-EC49332964CD}"/>
              </a:ext>
            </a:extLst>
          </p:cNvPr>
          <p:cNvSpPr txBox="1">
            <a:spLocks/>
          </p:cNvSpPr>
          <p:nvPr/>
        </p:nvSpPr>
        <p:spPr>
          <a:xfrm>
            <a:off x="938662" y="2078771"/>
            <a:ext cx="7974750" cy="4402763"/>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is-IS" sz="2000">
                <a:solidFill>
                  <a:srgbClr val="333333"/>
                </a:solidFill>
                <a:latin typeface="Fira Sans"/>
              </a:rPr>
              <a:t>Stjórnandi ber ábyrgð á því að skipuleggja vinnutíma þannig að hvíldartímareglur séu virtar og gæta þess að frávik frá meginreglunni um lágmarkshvíldartíma verði eingöngu í undantekningartilvikum.</a:t>
            </a:r>
          </a:p>
          <a:p>
            <a:pPr marL="342900" indent="-342900">
              <a:buFont typeface="Arial" panose="020B0604020202020204" pitchFamily="34" charset="0"/>
              <a:buChar char="•"/>
            </a:pPr>
            <a:r>
              <a:rPr lang="is-IS" sz="2000">
                <a:solidFill>
                  <a:srgbClr val="333333"/>
                </a:solidFill>
                <a:latin typeface="Fira Sans"/>
              </a:rPr>
              <a:t>Starfsmenn óski </a:t>
            </a:r>
            <a:r>
              <a:rPr lang="is-IS" sz="2000" i="1">
                <a:solidFill>
                  <a:srgbClr val="333333"/>
                </a:solidFill>
                <a:latin typeface="Fira Sans"/>
              </a:rPr>
              <a:t>ekki</a:t>
            </a:r>
            <a:r>
              <a:rPr lang="is-IS" sz="2000">
                <a:solidFill>
                  <a:srgbClr val="333333"/>
                </a:solidFill>
                <a:latin typeface="Fira Sans"/>
              </a:rPr>
              <a:t> eftir vöktum sem leiða til brota á hvíldartímareglum.</a:t>
            </a:r>
          </a:p>
          <a:p>
            <a:pPr marL="342900" indent="-342900">
              <a:buFont typeface="Arial" panose="020B0604020202020204" pitchFamily="34" charset="0"/>
              <a:buChar char="•"/>
            </a:pPr>
            <a:r>
              <a:rPr lang="is-IS" sz="2000">
                <a:solidFill>
                  <a:srgbClr val="333333"/>
                </a:solidFill>
                <a:latin typeface="Fira Sans"/>
              </a:rPr>
              <a:t>Með hliðsjón af gildandi lögum og leiðarljósum betri vinnutíma í vaktavinnu um öryggi og heilsu </a:t>
            </a:r>
            <a:r>
              <a:rPr lang="is-IS" sz="2000" u="sng">
                <a:solidFill>
                  <a:srgbClr val="333333"/>
                </a:solidFill>
                <a:latin typeface="Fira Sans"/>
              </a:rPr>
              <a:t>leggur stýrihópur áherslu á að vaktir verði skipulagðar með hliðsjón af meginreglunni um 11 klukkustunda daglega lágmarkshvíld og einungis verði vikið frá þeirri meginreglu þegar nauðsyn krefur</a:t>
            </a:r>
          </a:p>
        </p:txBody>
      </p:sp>
      <p:pic>
        <p:nvPicPr>
          <p:cNvPr id="11" name="Picture 10" descr="A picture containing furniture, seat, chair&#10;&#10;Description automatically generated">
            <a:extLst>
              <a:ext uri="{FF2B5EF4-FFF2-40B4-BE49-F238E27FC236}">
                <a16:creationId xmlns:a16="http://schemas.microsoft.com/office/drawing/2014/main" id="{C87C1F8F-EAFC-4826-9E23-188167122CCD}"/>
              </a:ext>
            </a:extLst>
          </p:cNvPr>
          <p:cNvPicPr>
            <a:picLocks noChangeAspect="1"/>
          </p:cNvPicPr>
          <p:nvPr/>
        </p:nvPicPr>
        <p:blipFill rotWithShape="1">
          <a:blip r:embed="rId4"/>
          <a:srcRect l="9121" r="8746"/>
          <a:stretch/>
        </p:blipFill>
        <p:spPr>
          <a:xfrm>
            <a:off x="8813347" y="2496435"/>
            <a:ext cx="3119900" cy="3798602"/>
          </a:xfrm>
          <a:prstGeom prst="rect">
            <a:avLst/>
          </a:prstGeom>
        </p:spPr>
      </p:pic>
    </p:spTree>
    <p:extLst>
      <p:ext uri="{BB962C8B-B14F-4D97-AF65-F5344CB8AC3E}">
        <p14:creationId xmlns:p14="http://schemas.microsoft.com/office/powerpoint/2010/main" val="117143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7F8022-22D7-4265-B221-EE42A8A72917}"/>
              </a:ext>
            </a:extLst>
          </p:cNvPr>
          <p:cNvSpPr>
            <a:spLocks noGrp="1"/>
          </p:cNvSpPr>
          <p:nvPr>
            <p:ph type="body" sz="quarter" idx="12"/>
          </p:nvPr>
        </p:nvSpPr>
        <p:spPr>
          <a:xfrm>
            <a:off x="1141413" y="489561"/>
            <a:ext cx="9901547" cy="789927"/>
          </a:xfrm>
        </p:spPr>
        <p:txBody>
          <a:bodyPr/>
          <a:lstStyle/>
          <a:p>
            <a:r>
              <a:rPr lang="is-IS" b="1">
                <a:solidFill>
                  <a:schemeClr val="accent1">
                    <a:lumMod val="75000"/>
                  </a:schemeClr>
                </a:solidFill>
                <a:hlinkClick r:id="rId2">
                  <a:extLst>
                    <a:ext uri="{A12FA001-AC4F-418D-AE19-62706E023703}">
                      <ahyp:hlinkClr xmlns:ahyp="http://schemas.microsoft.com/office/drawing/2018/hyperlinkcolor" val="tx"/>
                    </a:ext>
                  </a:extLst>
                </a:hlinkClick>
              </a:rPr>
              <a:t>Vaktarúllur eða föst vaktkerfi séu byggð upp án skipulagðrar yfirvinnu</a:t>
            </a:r>
            <a:endParaRPr lang="is-IS">
              <a:solidFill>
                <a:schemeClr val="accent1">
                  <a:lumMod val="75000"/>
                </a:schemeClr>
              </a:solidFill>
            </a:endParaRPr>
          </a:p>
          <a:p>
            <a:endParaRPr lang="is-IS"/>
          </a:p>
        </p:txBody>
      </p:sp>
      <p:sp>
        <p:nvSpPr>
          <p:cNvPr id="5" name="TextBox 4">
            <a:extLst>
              <a:ext uri="{FF2B5EF4-FFF2-40B4-BE49-F238E27FC236}">
                <a16:creationId xmlns:a16="http://schemas.microsoft.com/office/drawing/2014/main" id="{72D1EB4A-FC98-4547-BCC7-DE4A4B4554E9}"/>
              </a:ext>
            </a:extLst>
          </p:cNvPr>
          <p:cNvSpPr txBox="1"/>
          <p:nvPr/>
        </p:nvSpPr>
        <p:spPr>
          <a:xfrm>
            <a:off x="1141412" y="2006406"/>
            <a:ext cx="6356667" cy="4370427"/>
          </a:xfrm>
          <a:prstGeom prst="rect">
            <a:avLst/>
          </a:prstGeom>
          <a:noFill/>
        </p:spPr>
        <p:txBody>
          <a:bodyPr wrap="square">
            <a:spAutoFit/>
          </a:bodyPr>
          <a:lstStyle/>
          <a:p>
            <a:pPr marL="285750" indent="-285750" algn="l">
              <a:buFont typeface="Arial" panose="020B0604020202020204" pitchFamily="34" charset="0"/>
              <a:buChar char="•"/>
            </a:pPr>
            <a:r>
              <a:rPr lang="is-IS" sz="2000" b="0" i="0" u="sng">
                <a:solidFill>
                  <a:srgbClr val="333333"/>
                </a:solidFill>
                <a:effectLst/>
                <a:latin typeface="inherit"/>
              </a:rPr>
              <a:t>Vaktaplön skulu ekki gera ráð fyrir skipulagðri yfirvinnu</a:t>
            </a:r>
            <a:r>
              <a:rPr lang="is-IS" sz="2000" b="0" i="0">
                <a:solidFill>
                  <a:srgbClr val="333333"/>
                </a:solidFill>
                <a:effectLst/>
                <a:latin typeface="inherit"/>
              </a:rPr>
              <a:t>.</a:t>
            </a:r>
          </a:p>
          <a:p>
            <a:pPr marL="285750" indent="-285750" algn="l">
              <a:buFont typeface="Arial" panose="020B0604020202020204" pitchFamily="34" charset="0"/>
              <a:buChar char="•"/>
            </a:pPr>
            <a:r>
              <a:rPr lang="is-IS" sz="2000" b="1" i="0" u="sng" strike="noStrike">
                <a:solidFill>
                  <a:srgbClr val="0E2F1F"/>
                </a:solidFill>
                <a:effectLst/>
                <a:latin typeface="Fira Sans"/>
                <a:hlinkClick r:id="rId3"/>
              </a:rPr>
              <a:t>Í fylgiskjali II</a:t>
            </a:r>
            <a:r>
              <a:rPr lang="is-IS" sz="2000" b="0" i="0">
                <a:solidFill>
                  <a:srgbClr val="333333"/>
                </a:solidFill>
                <a:effectLst/>
                <a:latin typeface="Fira Sans"/>
              </a:rPr>
              <a:t> um samkomulag um útfærslu vinnutíma vaktavinnufólks er sérstaklega fjallað um breytilega yfirvinnu. </a:t>
            </a:r>
          </a:p>
          <a:p>
            <a:pPr algn="l"/>
            <a:endParaRPr lang="is-IS" b="0" i="1">
              <a:solidFill>
                <a:srgbClr val="333333"/>
              </a:solidFill>
              <a:effectLst/>
              <a:latin typeface="Fira Sans"/>
            </a:endParaRPr>
          </a:p>
          <a:p>
            <a:pPr algn="l"/>
            <a:endParaRPr lang="is-IS" i="1">
              <a:solidFill>
                <a:srgbClr val="333333"/>
              </a:solidFill>
              <a:latin typeface="Fira Sans"/>
            </a:endParaRPr>
          </a:p>
          <a:p>
            <a:pPr algn="l"/>
            <a:r>
              <a:rPr lang="is-IS" b="0" i="1">
                <a:solidFill>
                  <a:srgbClr val="333333"/>
                </a:solidFill>
                <a:effectLst/>
                <a:latin typeface="Fira Sans"/>
              </a:rPr>
              <a:t>„…. Jafnframt eru samningsaðilar sammála um að breytileg yfirvinna skuli eingöngu unnin við óvæntar og tímabundnar aðstæður s.s. vegna veikinda, neyðar, tímabundins álags eða skorts á starfsfólki.  Því er bein til stofnana/sveitarfélaga að setja nánari reglur varðandi yfirvinnu og hvenær sé rétt að ræða endurskoðun á starfshlutfalli ef yfirvinna er reglubundin eða fyrirséð, sbr. gr. 2.3.6.“</a:t>
            </a:r>
            <a:endParaRPr lang="is-IS" b="0" i="0">
              <a:solidFill>
                <a:srgbClr val="333333"/>
              </a:solidFill>
              <a:effectLst/>
              <a:latin typeface="Fira Sans"/>
            </a:endParaRPr>
          </a:p>
          <a:p>
            <a:br>
              <a:rPr lang="is-IS" b="0" i="0">
                <a:solidFill>
                  <a:srgbClr val="333333"/>
                </a:solidFill>
                <a:effectLst/>
                <a:latin typeface="Fira Sans"/>
              </a:rPr>
            </a:br>
            <a:endParaRPr lang="is-IS"/>
          </a:p>
        </p:txBody>
      </p:sp>
      <p:pic>
        <p:nvPicPr>
          <p:cNvPr id="7" name="Picture 6" descr="A picture containing text, vector graphics&#10;&#10;Description automatically generated">
            <a:extLst>
              <a:ext uri="{FF2B5EF4-FFF2-40B4-BE49-F238E27FC236}">
                <a16:creationId xmlns:a16="http://schemas.microsoft.com/office/drawing/2014/main" id="{E6825992-1196-4E95-95B4-53C8C2405952}"/>
              </a:ext>
            </a:extLst>
          </p:cNvPr>
          <p:cNvPicPr>
            <a:picLocks noChangeAspect="1"/>
          </p:cNvPicPr>
          <p:nvPr/>
        </p:nvPicPr>
        <p:blipFill>
          <a:blip r:embed="rId4"/>
          <a:stretch>
            <a:fillRect/>
          </a:stretch>
        </p:blipFill>
        <p:spPr>
          <a:xfrm>
            <a:off x="7184220" y="1669055"/>
            <a:ext cx="4922020" cy="4922020"/>
          </a:xfrm>
          <a:prstGeom prst="rect">
            <a:avLst/>
          </a:prstGeom>
        </p:spPr>
      </p:pic>
    </p:spTree>
    <p:extLst>
      <p:ext uri="{BB962C8B-B14F-4D97-AF65-F5344CB8AC3E}">
        <p14:creationId xmlns:p14="http://schemas.microsoft.com/office/powerpoint/2010/main" val="252374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BBABD1-3476-423C-A402-C00CC173535A}"/>
              </a:ext>
            </a:extLst>
          </p:cNvPr>
          <p:cNvSpPr>
            <a:spLocks noGrp="1"/>
          </p:cNvSpPr>
          <p:nvPr>
            <p:ph type="body" sz="quarter" idx="10"/>
          </p:nvPr>
        </p:nvSpPr>
        <p:spPr>
          <a:xfrm>
            <a:off x="1079224" y="1883321"/>
            <a:ext cx="5452014" cy="1304019"/>
          </a:xfrm>
        </p:spPr>
        <p:txBody>
          <a:bodyPr/>
          <a:lstStyle/>
          <a:p>
            <a:r>
              <a:rPr lang="is-IS" sz="4400"/>
              <a:t>Námskeið fyrir launafulltrúa</a:t>
            </a:r>
          </a:p>
        </p:txBody>
      </p:sp>
      <p:pic>
        <p:nvPicPr>
          <p:cNvPr id="3" name="Picture 2">
            <a:extLst>
              <a:ext uri="{FF2B5EF4-FFF2-40B4-BE49-F238E27FC236}">
                <a16:creationId xmlns:a16="http://schemas.microsoft.com/office/drawing/2014/main" id="{5FBDF6EE-D112-4A63-A59C-A3AEB43A6593}"/>
              </a:ext>
            </a:extLst>
          </p:cNvPr>
          <p:cNvPicPr>
            <a:picLocks noChangeAspect="1"/>
          </p:cNvPicPr>
          <p:nvPr/>
        </p:nvPicPr>
        <p:blipFill>
          <a:blip r:embed="rId2"/>
          <a:stretch>
            <a:fillRect/>
          </a:stretch>
        </p:blipFill>
        <p:spPr>
          <a:xfrm>
            <a:off x="78910" y="187642"/>
            <a:ext cx="1019175" cy="447675"/>
          </a:xfrm>
          <a:prstGeom prst="rect">
            <a:avLst/>
          </a:prstGeom>
        </p:spPr>
      </p:pic>
      <p:sp>
        <p:nvSpPr>
          <p:cNvPr id="5" name="Rectangle 4">
            <a:extLst>
              <a:ext uri="{FF2B5EF4-FFF2-40B4-BE49-F238E27FC236}">
                <a16:creationId xmlns:a16="http://schemas.microsoft.com/office/drawing/2014/main" id="{8AC64EE4-8BF7-4972-A15D-A737416C6843}"/>
              </a:ext>
            </a:extLst>
          </p:cNvPr>
          <p:cNvSpPr/>
          <p:nvPr/>
        </p:nvSpPr>
        <p:spPr>
          <a:xfrm>
            <a:off x="0" y="0"/>
            <a:ext cx="1162050" cy="857250"/>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074" name="Picture 2" descr="Book Read GIF by Buffer">
            <a:extLst>
              <a:ext uri="{FF2B5EF4-FFF2-40B4-BE49-F238E27FC236}">
                <a16:creationId xmlns:a16="http://schemas.microsoft.com/office/drawing/2014/main" id="{F2F41EFE-E86B-42CA-A7D2-360878069E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85973" y="1602444"/>
            <a:ext cx="4426803" cy="442680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5820BD0B-903B-4EC0-83A8-5276FDFC2CB7}"/>
              </a:ext>
            </a:extLst>
          </p:cNvPr>
          <p:cNvSpPr txBox="1">
            <a:spLocks/>
          </p:cNvSpPr>
          <p:nvPr/>
        </p:nvSpPr>
        <p:spPr>
          <a:xfrm>
            <a:off x="1098085" y="4213411"/>
            <a:ext cx="4330329"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3200"/>
              <a:t>Verða auglýst í apríl</a:t>
            </a:r>
          </a:p>
        </p:txBody>
      </p:sp>
    </p:spTree>
    <p:extLst>
      <p:ext uri="{BB962C8B-B14F-4D97-AF65-F5344CB8AC3E}">
        <p14:creationId xmlns:p14="http://schemas.microsoft.com/office/powerpoint/2010/main" val="60175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DBB8D-310F-4042-A433-AE4DF2E34106}"/>
              </a:ext>
            </a:extLst>
          </p:cNvPr>
          <p:cNvSpPr>
            <a:spLocks noGrp="1"/>
          </p:cNvSpPr>
          <p:nvPr>
            <p:ph type="body" sz="quarter" idx="10"/>
          </p:nvPr>
        </p:nvSpPr>
        <p:spPr>
          <a:xfrm>
            <a:off x="1727949" y="2850090"/>
            <a:ext cx="3344983" cy="1157819"/>
          </a:xfrm>
        </p:spPr>
        <p:txBody>
          <a:bodyPr/>
          <a:lstStyle/>
          <a:p>
            <a:r>
              <a:rPr lang="is-IS" sz="4800"/>
              <a:t>Matshópur </a:t>
            </a:r>
          </a:p>
          <a:p>
            <a:endParaRPr lang="is-IS"/>
          </a:p>
          <a:p>
            <a:endParaRPr lang="is-IS"/>
          </a:p>
        </p:txBody>
      </p:sp>
      <p:sp>
        <p:nvSpPr>
          <p:cNvPr id="5" name="Rectangle 4">
            <a:extLst>
              <a:ext uri="{FF2B5EF4-FFF2-40B4-BE49-F238E27FC236}">
                <a16:creationId xmlns:a16="http://schemas.microsoft.com/office/drawing/2014/main" id="{A01BD1C2-3417-4A5A-9DDD-AAB65FA9C103}"/>
              </a:ext>
            </a:extLst>
          </p:cNvPr>
          <p:cNvSpPr/>
          <p:nvPr/>
        </p:nvSpPr>
        <p:spPr>
          <a:xfrm>
            <a:off x="0" y="0"/>
            <a:ext cx="1162050" cy="857250"/>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074" name="Picture 2" descr="graphics using GIF">
            <a:extLst>
              <a:ext uri="{FF2B5EF4-FFF2-40B4-BE49-F238E27FC236}">
                <a16:creationId xmlns:a16="http://schemas.microsoft.com/office/drawing/2014/main" id="{0B1B52DA-33D6-4844-A414-C3157C78BC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25095" y="2320716"/>
            <a:ext cx="6320198" cy="261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8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F15A26-7D25-4C39-BB87-060AFB715CCF}"/>
              </a:ext>
            </a:extLst>
          </p:cNvPr>
          <p:cNvSpPr>
            <a:spLocks noGrp="1"/>
          </p:cNvSpPr>
          <p:nvPr>
            <p:ph type="body" sz="quarter" idx="12"/>
          </p:nvPr>
        </p:nvSpPr>
        <p:spPr>
          <a:xfrm>
            <a:off x="1145225" y="561246"/>
            <a:ext cx="9901547" cy="789927"/>
          </a:xfrm>
        </p:spPr>
        <p:txBody>
          <a:bodyPr/>
          <a:lstStyle/>
          <a:p>
            <a:r>
              <a:rPr lang="is-IS">
                <a:solidFill>
                  <a:srgbClr val="032742"/>
                </a:solidFill>
              </a:rPr>
              <a:t>Lykilmælikvarðar og spurningakannanir</a:t>
            </a:r>
          </a:p>
        </p:txBody>
      </p:sp>
      <p:pic>
        <p:nvPicPr>
          <p:cNvPr id="6" name="Picture 5">
            <a:extLst>
              <a:ext uri="{FF2B5EF4-FFF2-40B4-BE49-F238E27FC236}">
                <a16:creationId xmlns:a16="http://schemas.microsoft.com/office/drawing/2014/main" id="{05CE21BC-E403-4F39-9353-6D579E4CE82B}"/>
              </a:ext>
            </a:extLst>
          </p:cNvPr>
          <p:cNvPicPr>
            <a:picLocks noChangeAspect="1"/>
          </p:cNvPicPr>
          <p:nvPr/>
        </p:nvPicPr>
        <p:blipFill>
          <a:blip r:embed="rId2"/>
          <a:stretch>
            <a:fillRect/>
          </a:stretch>
        </p:blipFill>
        <p:spPr>
          <a:xfrm>
            <a:off x="912547" y="1977296"/>
            <a:ext cx="6935392" cy="2689700"/>
          </a:xfrm>
          <a:prstGeom prst="rect">
            <a:avLst/>
          </a:prstGeom>
          <a:ln>
            <a:noFill/>
          </a:ln>
          <a:effectLst>
            <a:outerShdw blurRad="292100" dist="139700" dir="2700000" algn="tl" rotWithShape="0">
              <a:srgbClr val="333333">
                <a:alpha val="65000"/>
              </a:srgbClr>
            </a:outerShdw>
          </a:effectLst>
        </p:spPr>
      </p:pic>
      <p:pic>
        <p:nvPicPr>
          <p:cNvPr id="6146" name="Picture 2" descr="How to make surveys and questionnaires - Step by step guide - 2021 Guide! -  A1 Surveys">
            <a:extLst>
              <a:ext uri="{FF2B5EF4-FFF2-40B4-BE49-F238E27FC236}">
                <a16:creationId xmlns:a16="http://schemas.microsoft.com/office/drawing/2014/main" id="{BC45BDF5-16D6-40B3-B1EC-17FA3B529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968" y="2310831"/>
            <a:ext cx="3661500" cy="2022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27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045DA4-F7EA-4CEE-84DD-E4784FDDAB49}"/>
              </a:ext>
            </a:extLst>
          </p:cNvPr>
          <p:cNvSpPr>
            <a:spLocks noGrp="1"/>
          </p:cNvSpPr>
          <p:nvPr>
            <p:ph type="body" sz="quarter" idx="12"/>
          </p:nvPr>
        </p:nvSpPr>
        <p:spPr>
          <a:xfrm>
            <a:off x="1492708" y="2897734"/>
            <a:ext cx="3461900" cy="789927"/>
          </a:xfrm>
        </p:spPr>
        <p:txBody>
          <a:bodyPr/>
          <a:lstStyle/>
          <a:p>
            <a:r>
              <a:rPr lang="is-IS">
                <a:hlinkClick r:id="rId2">
                  <a:extLst>
                    <a:ext uri="{A12FA001-AC4F-418D-AE19-62706E023703}">
                      <ahyp:hlinkClr xmlns:ahyp="http://schemas.microsoft.com/office/drawing/2018/hyperlinkcolor" val="tx"/>
                    </a:ext>
                  </a:extLst>
                </a:hlinkClick>
              </a:rPr>
              <a:t>Spurt og svarað</a:t>
            </a:r>
            <a:endParaRPr lang="is-IS"/>
          </a:p>
        </p:txBody>
      </p:sp>
      <p:pic>
        <p:nvPicPr>
          <p:cNvPr id="4" name="Picture 3">
            <a:extLst>
              <a:ext uri="{FF2B5EF4-FFF2-40B4-BE49-F238E27FC236}">
                <a16:creationId xmlns:a16="http://schemas.microsoft.com/office/drawing/2014/main" id="{E230FC97-00E0-4B36-9A3A-AE682D04B03B}"/>
              </a:ext>
            </a:extLst>
          </p:cNvPr>
          <p:cNvPicPr>
            <a:picLocks noChangeAspect="1"/>
          </p:cNvPicPr>
          <p:nvPr/>
        </p:nvPicPr>
        <p:blipFill>
          <a:blip r:embed="rId3"/>
          <a:stretch>
            <a:fillRect/>
          </a:stretch>
        </p:blipFill>
        <p:spPr>
          <a:xfrm>
            <a:off x="5911155" y="794524"/>
            <a:ext cx="5076862" cy="5505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1019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BBABD1-3476-423C-A402-C00CC173535A}"/>
              </a:ext>
            </a:extLst>
          </p:cNvPr>
          <p:cNvSpPr>
            <a:spLocks noGrp="1"/>
          </p:cNvSpPr>
          <p:nvPr>
            <p:ph type="body" sz="quarter" idx="12"/>
          </p:nvPr>
        </p:nvSpPr>
        <p:spPr/>
        <p:txBody>
          <a:bodyPr lIns="91440" tIns="45720" rIns="91440" bIns="45720" anchor="t"/>
          <a:lstStyle/>
          <a:p>
            <a:r>
              <a:rPr lang="is-IS" sz="4400">
                <a:solidFill>
                  <a:srgbClr val="032742"/>
                </a:solidFill>
                <a:latin typeface="FiraGO SemiBold"/>
              </a:rPr>
              <a:t>Nýr fræðslusíða </a:t>
            </a:r>
            <a:endParaRPr lang="is-IS" sz="4400">
              <a:solidFill>
                <a:srgbClr val="032742"/>
              </a:solidFill>
            </a:endParaRPr>
          </a:p>
        </p:txBody>
      </p:sp>
      <p:pic>
        <p:nvPicPr>
          <p:cNvPr id="3" name="Picture 2">
            <a:extLst>
              <a:ext uri="{FF2B5EF4-FFF2-40B4-BE49-F238E27FC236}">
                <a16:creationId xmlns:a16="http://schemas.microsoft.com/office/drawing/2014/main" id="{5FBDF6EE-D112-4A63-A59C-A3AEB43A6593}"/>
              </a:ext>
            </a:extLst>
          </p:cNvPr>
          <p:cNvPicPr>
            <a:picLocks noChangeAspect="1"/>
          </p:cNvPicPr>
          <p:nvPr/>
        </p:nvPicPr>
        <p:blipFill>
          <a:blip r:embed="rId2"/>
          <a:stretch>
            <a:fillRect/>
          </a:stretch>
        </p:blipFill>
        <p:spPr>
          <a:xfrm>
            <a:off x="78910" y="187642"/>
            <a:ext cx="1019175" cy="447675"/>
          </a:xfrm>
          <a:prstGeom prst="rect">
            <a:avLst/>
          </a:prstGeom>
        </p:spPr>
      </p:pic>
      <p:sp>
        <p:nvSpPr>
          <p:cNvPr id="5" name="Rectangle 4">
            <a:extLst>
              <a:ext uri="{FF2B5EF4-FFF2-40B4-BE49-F238E27FC236}">
                <a16:creationId xmlns:a16="http://schemas.microsoft.com/office/drawing/2014/main" id="{8AC64EE4-8BF7-4972-A15D-A737416C6843}"/>
              </a:ext>
            </a:extLst>
          </p:cNvPr>
          <p:cNvSpPr/>
          <p:nvPr/>
        </p:nvSpPr>
        <p:spPr>
          <a:xfrm>
            <a:off x="-20460" y="0"/>
            <a:ext cx="1162050" cy="635317"/>
          </a:xfrm>
          <a:prstGeom prst="rect">
            <a:avLst/>
          </a:prstGeom>
          <a:solidFill>
            <a:srgbClr val="032742"/>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a:hlinkClick r:id="rId3"/>
            <a:extLst>
              <a:ext uri="{FF2B5EF4-FFF2-40B4-BE49-F238E27FC236}">
                <a16:creationId xmlns:a16="http://schemas.microsoft.com/office/drawing/2014/main" id="{0A5CF54D-5EAA-4257-AE2B-084B5A0CC66A}"/>
              </a:ext>
            </a:extLst>
          </p:cNvPr>
          <p:cNvPicPr>
            <a:picLocks noChangeAspect="1"/>
          </p:cNvPicPr>
          <p:nvPr/>
        </p:nvPicPr>
        <p:blipFill>
          <a:blip r:embed="rId4"/>
          <a:stretch>
            <a:fillRect/>
          </a:stretch>
        </p:blipFill>
        <p:spPr>
          <a:xfrm>
            <a:off x="787738" y="2055841"/>
            <a:ext cx="8248688" cy="301308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0AA64CDA-74A9-4D6D-A4CE-7B0FF500DC89}"/>
              </a:ext>
            </a:extLst>
          </p:cNvPr>
          <p:cNvPicPr>
            <a:picLocks noChangeAspect="1"/>
          </p:cNvPicPr>
          <p:nvPr/>
        </p:nvPicPr>
        <p:blipFill rotWithShape="1">
          <a:blip r:embed="rId5"/>
          <a:srcRect l="29321" r="33323" b="3891"/>
          <a:stretch/>
        </p:blipFill>
        <p:spPr>
          <a:xfrm>
            <a:off x="9209523" y="2055841"/>
            <a:ext cx="1457329" cy="2895854"/>
          </a:xfrm>
          <a:prstGeom prst="rect">
            <a:avLst/>
          </a:prstGeom>
          <a:ln>
            <a:noFill/>
          </a:ln>
          <a:effectLst>
            <a:outerShdw blurRad="292100" dist="139700" dir="2700000" algn="tl" rotWithShape="0">
              <a:srgbClr val="333333">
                <a:alpha val="65000"/>
              </a:srgbClr>
            </a:outerShdw>
          </a:effectLst>
        </p:spPr>
      </p:pic>
      <p:sp>
        <p:nvSpPr>
          <p:cNvPr id="9" name="Rectangle: Rounded Corners 8">
            <a:extLst>
              <a:ext uri="{FF2B5EF4-FFF2-40B4-BE49-F238E27FC236}">
                <a16:creationId xmlns:a16="http://schemas.microsoft.com/office/drawing/2014/main" id="{E3C45A38-FC51-4973-BE4B-FA6276D20221}"/>
              </a:ext>
            </a:extLst>
          </p:cNvPr>
          <p:cNvSpPr/>
          <p:nvPr/>
        </p:nvSpPr>
        <p:spPr>
          <a:xfrm>
            <a:off x="9094125" y="4554691"/>
            <a:ext cx="1688124" cy="4082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37762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C889092-1593-4DE2-8CB7-A3177D5D1544}"/>
              </a:ext>
            </a:extLst>
          </p:cNvPr>
          <p:cNvSpPr>
            <a:spLocks noGrp="1"/>
          </p:cNvSpPr>
          <p:nvPr>
            <p:ph type="body" sz="quarter" idx="12"/>
          </p:nvPr>
        </p:nvSpPr>
        <p:spPr>
          <a:xfrm>
            <a:off x="1122040" y="438179"/>
            <a:ext cx="9901547" cy="789927"/>
          </a:xfrm>
        </p:spPr>
        <p:txBody>
          <a:bodyPr/>
          <a:lstStyle/>
          <a:p>
            <a:r>
              <a:rPr lang="is-IS">
                <a:solidFill>
                  <a:srgbClr val="032742"/>
                </a:solidFill>
              </a:rPr>
              <a:t>Tímalína</a:t>
            </a:r>
          </a:p>
        </p:txBody>
      </p:sp>
      <p:graphicFrame>
        <p:nvGraphicFramePr>
          <p:cNvPr id="4" name="Línurit 3">
            <a:extLst>
              <a:ext uri="{FF2B5EF4-FFF2-40B4-BE49-F238E27FC236}">
                <a16:creationId xmlns:a16="http://schemas.microsoft.com/office/drawing/2014/main" id="{EC79E562-DFB8-4A83-93A6-4E46DB6A841D}"/>
              </a:ext>
            </a:extLst>
          </p:cNvPr>
          <p:cNvGraphicFramePr/>
          <p:nvPr>
            <p:extLst>
              <p:ext uri="{D42A27DB-BD31-4B8C-83A1-F6EECF244321}">
                <p14:modId xmlns:p14="http://schemas.microsoft.com/office/powerpoint/2010/main" val="2832879382"/>
              </p:ext>
            </p:extLst>
          </p:nvPr>
        </p:nvGraphicFramePr>
        <p:xfrm>
          <a:off x="555002" y="742108"/>
          <a:ext cx="11035622" cy="4350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étthyrningur: Ávöl horn 4">
            <a:extLst>
              <a:ext uri="{FF2B5EF4-FFF2-40B4-BE49-F238E27FC236}">
                <a16:creationId xmlns:a16="http://schemas.microsoft.com/office/drawing/2014/main" id="{D499C6CB-A5DD-48B8-81B2-7FD504E49DDC}"/>
              </a:ext>
            </a:extLst>
          </p:cNvPr>
          <p:cNvSpPr/>
          <p:nvPr/>
        </p:nvSpPr>
        <p:spPr>
          <a:xfrm>
            <a:off x="1122040" y="4012707"/>
            <a:ext cx="1949634" cy="2321131"/>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Starfsfólk í hlutastarfi þarf að svara hvort ætli að auka við sig starfshlutfall</a:t>
            </a:r>
          </a:p>
        </p:txBody>
      </p:sp>
      <p:sp>
        <p:nvSpPr>
          <p:cNvPr id="6" name="Rétthyrningur: Ávöl horn 5">
            <a:extLst>
              <a:ext uri="{FF2B5EF4-FFF2-40B4-BE49-F238E27FC236}">
                <a16:creationId xmlns:a16="http://schemas.microsoft.com/office/drawing/2014/main" id="{224FBD58-EE19-422F-A39E-883A2287AD2D}"/>
              </a:ext>
            </a:extLst>
          </p:cNvPr>
          <p:cNvSpPr/>
          <p:nvPr/>
        </p:nvSpPr>
        <p:spPr>
          <a:xfrm>
            <a:off x="3183139" y="4012707"/>
            <a:ext cx="1949634" cy="2321131"/>
          </a:xfrm>
          <a:prstGeom prst="roundRect">
            <a:avLst/>
          </a:prstGeom>
          <a:solidFill>
            <a:srgbClr val="0950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Mat stjórnanda á því hvort </a:t>
            </a:r>
            <a:r>
              <a:rPr lang="is-IS" sz="2000" noProof="1"/>
              <a:t>mönnunar-</a:t>
            </a:r>
            <a:r>
              <a:rPr lang="is-IS" sz="2000"/>
              <a:t>forsendur standist þarf að liggja fyrir</a:t>
            </a:r>
          </a:p>
        </p:txBody>
      </p:sp>
      <p:sp>
        <p:nvSpPr>
          <p:cNvPr id="7" name="Rétthyrningur: Ávöl horn 6">
            <a:extLst>
              <a:ext uri="{FF2B5EF4-FFF2-40B4-BE49-F238E27FC236}">
                <a16:creationId xmlns:a16="http://schemas.microsoft.com/office/drawing/2014/main" id="{2AFF844C-A4EB-442B-B64B-8876B94E0ECA}"/>
              </a:ext>
            </a:extLst>
          </p:cNvPr>
          <p:cNvSpPr/>
          <p:nvPr/>
        </p:nvSpPr>
        <p:spPr>
          <a:xfrm>
            <a:off x="5286099" y="4012707"/>
            <a:ext cx="1949634" cy="2321131"/>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solidFill>
                  <a:srgbClr val="032742"/>
                </a:solidFill>
              </a:rPr>
              <a:t>Drög að vaktaskýrslu</a:t>
            </a:r>
          </a:p>
        </p:txBody>
      </p:sp>
      <p:sp>
        <p:nvSpPr>
          <p:cNvPr id="8" name="Rétthyrningur: Ávöl horn 7">
            <a:extLst>
              <a:ext uri="{FF2B5EF4-FFF2-40B4-BE49-F238E27FC236}">
                <a16:creationId xmlns:a16="http://schemas.microsoft.com/office/drawing/2014/main" id="{D2EB125C-2278-489B-AE86-D47EB56C2F44}"/>
              </a:ext>
            </a:extLst>
          </p:cNvPr>
          <p:cNvSpPr/>
          <p:nvPr/>
        </p:nvSpPr>
        <p:spPr>
          <a:xfrm>
            <a:off x="7397136" y="4012706"/>
            <a:ext cx="1949634" cy="2321131"/>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Vaktaskýrsla samþykkt </a:t>
            </a:r>
          </a:p>
        </p:txBody>
      </p:sp>
      <p:sp>
        <p:nvSpPr>
          <p:cNvPr id="9" name="Rétthyrningur: Ávöl horn 8">
            <a:extLst>
              <a:ext uri="{FF2B5EF4-FFF2-40B4-BE49-F238E27FC236}">
                <a16:creationId xmlns:a16="http://schemas.microsoft.com/office/drawing/2014/main" id="{4F6495FA-C6A5-4947-8E4E-EE4B7A842049}"/>
              </a:ext>
            </a:extLst>
          </p:cNvPr>
          <p:cNvSpPr/>
          <p:nvPr/>
        </p:nvSpPr>
        <p:spPr>
          <a:xfrm>
            <a:off x="9500096" y="4012707"/>
            <a:ext cx="1949634" cy="2321131"/>
          </a:xfrm>
          <a:prstGeom prst="roundRect">
            <a:avLst/>
          </a:prstGeom>
          <a:solidFill>
            <a:srgbClr val="032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a:t>Betri vinnutími í vaktavinnu tekur gildi!</a:t>
            </a:r>
          </a:p>
        </p:txBody>
      </p:sp>
      <p:sp>
        <p:nvSpPr>
          <p:cNvPr id="3" name="Sporaskja 2">
            <a:extLst>
              <a:ext uri="{FF2B5EF4-FFF2-40B4-BE49-F238E27FC236}">
                <a16:creationId xmlns:a16="http://schemas.microsoft.com/office/drawing/2014/main" id="{259AF243-2289-4430-9DB0-67D4F33B8DB1}"/>
              </a:ext>
            </a:extLst>
          </p:cNvPr>
          <p:cNvSpPr/>
          <p:nvPr/>
        </p:nvSpPr>
        <p:spPr>
          <a:xfrm>
            <a:off x="397597" y="1201318"/>
            <a:ext cx="1699260" cy="1351773"/>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s-IS" sz="2800" b="1"/>
              <a:t>22. Janúar</a:t>
            </a:r>
          </a:p>
        </p:txBody>
      </p:sp>
      <p:sp>
        <p:nvSpPr>
          <p:cNvPr id="10" name="Rectangle: Rounded Corners 9">
            <a:extLst>
              <a:ext uri="{FF2B5EF4-FFF2-40B4-BE49-F238E27FC236}">
                <a16:creationId xmlns:a16="http://schemas.microsoft.com/office/drawing/2014/main" id="{5DBCCF63-A578-48D7-9F1A-2EB25D9CF526}"/>
              </a:ext>
            </a:extLst>
          </p:cNvPr>
          <p:cNvSpPr/>
          <p:nvPr/>
        </p:nvSpPr>
        <p:spPr>
          <a:xfrm>
            <a:off x="5132773" y="1314089"/>
            <a:ext cx="4269919" cy="52287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93206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3"/>
          <a:stretch>
            <a:fillRect/>
          </a:stretch>
        </p:blipFill>
        <p:spPr>
          <a:xfrm>
            <a:off x="6384284" y="840916"/>
            <a:ext cx="5645620" cy="564562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656208" y="1969348"/>
            <a:ext cx="5645620" cy="3783719"/>
          </a:xfrm>
        </p:spPr>
        <p:txBody>
          <a:bodyPr lIns="91440" tIns="45720" rIns="91440" bIns="45720" anchor="t"/>
          <a:lstStyle/>
          <a:p>
            <a:pPr marL="285750" indent="-285750">
              <a:lnSpc>
                <a:spcPct val="150000"/>
              </a:lnSpc>
              <a:spcBef>
                <a:spcPts val="0"/>
              </a:spcBef>
              <a:buFont typeface="Arial" panose="020B0604020202020204" pitchFamily="34" charset="0"/>
              <a:buChar char="•"/>
            </a:pPr>
            <a:r>
              <a:rPr lang="is-IS" sz="2000">
                <a:latin typeface="+mn-lt"/>
                <a:cs typeface="Arial" panose="020B0604020202020204" pitchFamily="34" charset="0"/>
              </a:rPr>
              <a:t>Mikilvæg atriði við gerð vaktaskýrslna</a:t>
            </a:r>
          </a:p>
          <a:p>
            <a:pPr marL="742950" lvl="1" indent="-285750">
              <a:lnSpc>
                <a:spcPct val="150000"/>
              </a:lnSpc>
              <a:spcBef>
                <a:spcPts val="0"/>
              </a:spcBef>
              <a:buFont typeface="Arial" panose="020B0604020202020204" pitchFamily="34" charset="0"/>
              <a:buChar char="•"/>
            </a:pPr>
            <a:r>
              <a:rPr lang="is-IS" sz="2000">
                <a:latin typeface="+mn-lt"/>
                <a:cs typeface="Arial" panose="020B0604020202020204" pitchFamily="34" charset="0"/>
              </a:rPr>
              <a:t>Dæmi um áhrif vægi vinnuskyldustunda</a:t>
            </a:r>
          </a:p>
          <a:p>
            <a:pPr marL="285750" indent="-285750">
              <a:lnSpc>
                <a:spcPct val="150000"/>
              </a:lnSpc>
              <a:spcBef>
                <a:spcPts val="0"/>
              </a:spcBef>
              <a:buFont typeface="Arial" panose="020B0604020202020204" pitchFamily="34" charset="0"/>
              <a:buChar char="•"/>
            </a:pPr>
            <a:r>
              <a:rPr lang="is-IS" sz="2000">
                <a:latin typeface="+mn-lt"/>
                <a:cs typeface="Arial" panose="020B0604020202020204" pitchFamily="34" charset="0"/>
              </a:rPr>
              <a:t>Matshópur</a:t>
            </a:r>
          </a:p>
          <a:p>
            <a:pPr marL="285750" indent="-285750">
              <a:lnSpc>
                <a:spcPct val="150000"/>
              </a:lnSpc>
              <a:spcBef>
                <a:spcPts val="0"/>
              </a:spcBef>
              <a:buFont typeface="Arial" panose="020B0604020202020204" pitchFamily="34" charset="0"/>
              <a:buChar char="•"/>
            </a:pPr>
            <a:r>
              <a:rPr lang="is-IS" sz="2000">
                <a:latin typeface="+mn-lt"/>
                <a:cs typeface="Arial" panose="020B0604020202020204" pitchFamily="34" charset="0"/>
              </a:rPr>
              <a:t>Fræðsla</a:t>
            </a:r>
            <a:endParaRPr lang="en-US" sz="2000">
              <a:solidFill>
                <a:srgbClr val="000000"/>
              </a:solidFill>
              <a:latin typeface="+mn-lt"/>
              <a:cs typeface="Arial" panose="020B0604020202020204" pitchFamily="34" charset="0"/>
            </a:endParaRPr>
          </a:p>
          <a:p>
            <a:endParaRPr lang="is-IS" sz="2000">
              <a:latin typeface="+mn-lt"/>
            </a:endParaRPr>
          </a:p>
        </p:txBody>
      </p:sp>
      <p:sp>
        <p:nvSpPr>
          <p:cNvPr id="6" name="Textastaðgengill 9">
            <a:extLst>
              <a:ext uri="{FF2B5EF4-FFF2-40B4-BE49-F238E27FC236}">
                <a16:creationId xmlns:a16="http://schemas.microsoft.com/office/drawing/2014/main" id="{62F1B6B0-F69A-48C3-A5AD-8D6DE3608F37}"/>
              </a:ext>
            </a:extLst>
          </p:cNvPr>
          <p:cNvSpPr txBox="1">
            <a:spLocks/>
          </p:cNvSpPr>
          <p:nvPr/>
        </p:nvSpPr>
        <p:spPr>
          <a:xfrm>
            <a:off x="656208" y="445953"/>
            <a:ext cx="6324805" cy="789927"/>
          </a:xfrm>
          <a:prstGeom prst="rect">
            <a:avLst/>
          </a:prstGeom>
        </p:spPr>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pPr>
            <a:r>
              <a:rPr lang="is-IS" sz="3200" b="1">
                <a:latin typeface="Arial" panose="020B0604020202020204" pitchFamily="34" charset="0"/>
                <a:cs typeface="Arial" panose="020B0604020202020204" pitchFamily="34" charset="0"/>
              </a:rPr>
              <a:t>Efni fundar:</a:t>
            </a:r>
            <a:endParaRPr lang="is-IS" sz="2400">
              <a:latin typeface="Arial"/>
              <a:cs typeface="Arial"/>
            </a:endParaRPr>
          </a:p>
          <a:p>
            <a:pPr>
              <a:lnSpc>
                <a:spcPct val="150000"/>
              </a:lnSpc>
              <a:spcBef>
                <a:spcPts val="0"/>
              </a:spcBef>
            </a:pPr>
            <a:endParaRPr lang="is-I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49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A59FA8-B49F-412D-9004-C7CCF80CBCE0}"/>
              </a:ext>
            </a:extLst>
          </p:cNvPr>
          <p:cNvSpPr>
            <a:spLocks noGrp="1"/>
          </p:cNvSpPr>
          <p:nvPr>
            <p:ph type="body" sz="quarter" idx="12"/>
          </p:nvPr>
        </p:nvSpPr>
        <p:spPr/>
        <p:txBody>
          <a:bodyPr/>
          <a:lstStyle/>
          <a:p>
            <a:r>
              <a:rPr lang="is-IS">
                <a:solidFill>
                  <a:srgbClr val="032742"/>
                </a:solidFill>
              </a:rPr>
              <a:t>Nýtum hverja mínútu og vöndum til verka</a:t>
            </a:r>
          </a:p>
        </p:txBody>
      </p:sp>
      <p:pic>
        <p:nvPicPr>
          <p:cNvPr id="1030" name="Picture 6" descr="let's go running GIF by Nike">
            <a:extLst>
              <a:ext uri="{FF2B5EF4-FFF2-40B4-BE49-F238E27FC236}">
                <a16:creationId xmlns:a16="http://schemas.microsoft.com/office/drawing/2014/main" id="{53905D5D-6910-46AA-AB5C-5AE80660AB2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18494" y="1803496"/>
            <a:ext cx="6938691" cy="39030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 Can Do It Smile GIF by Snap-on Tools">
            <a:extLst>
              <a:ext uri="{FF2B5EF4-FFF2-40B4-BE49-F238E27FC236}">
                <a16:creationId xmlns:a16="http://schemas.microsoft.com/office/drawing/2014/main" id="{286AB8E6-5717-47C1-97CE-A67759A451B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6029" y="2051436"/>
            <a:ext cx="3042823" cy="304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4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astaðgengill 6">
            <a:extLst>
              <a:ext uri="{FF2B5EF4-FFF2-40B4-BE49-F238E27FC236}">
                <a16:creationId xmlns:a16="http://schemas.microsoft.com/office/drawing/2014/main" id="{126FE6C0-7F06-4081-8AD0-80C4FBA8ABAD}"/>
              </a:ext>
            </a:extLst>
          </p:cNvPr>
          <p:cNvSpPr>
            <a:spLocks noGrp="1"/>
          </p:cNvSpPr>
          <p:nvPr>
            <p:ph type="body" sz="quarter" idx="12"/>
          </p:nvPr>
        </p:nvSpPr>
        <p:spPr>
          <a:xfrm>
            <a:off x="1360204" y="646448"/>
            <a:ext cx="3464212" cy="789927"/>
          </a:xfrm>
        </p:spPr>
        <p:txBody>
          <a:bodyPr/>
          <a:lstStyle/>
          <a:p>
            <a:r>
              <a:rPr lang="is-IS" sz="3600">
                <a:solidFill>
                  <a:srgbClr val="032742"/>
                </a:solidFill>
              </a:rPr>
              <a:t>Tengiliðir</a:t>
            </a:r>
          </a:p>
        </p:txBody>
      </p:sp>
      <p:sp>
        <p:nvSpPr>
          <p:cNvPr id="11" name="Textarammi 10">
            <a:extLst>
              <a:ext uri="{FF2B5EF4-FFF2-40B4-BE49-F238E27FC236}">
                <a16:creationId xmlns:a16="http://schemas.microsoft.com/office/drawing/2014/main" id="{C62822A8-DB11-4999-9706-8C34E3C7FB2E}"/>
              </a:ext>
            </a:extLst>
          </p:cNvPr>
          <p:cNvSpPr txBox="1"/>
          <p:nvPr/>
        </p:nvSpPr>
        <p:spPr>
          <a:xfrm>
            <a:off x="269623" y="1894894"/>
            <a:ext cx="4020437" cy="3463897"/>
          </a:xfrm>
          <a:prstGeom prst="rect">
            <a:avLst/>
          </a:prstGeom>
          <a:noFill/>
        </p:spPr>
        <p:txBody>
          <a:bodyPr wrap="square">
            <a:spAutoFit/>
          </a:bodyPr>
          <a:lstStyle/>
          <a:p>
            <a:pPr>
              <a:lnSpc>
                <a:spcPct val="150000"/>
              </a:lnSpc>
            </a:pPr>
            <a:r>
              <a:rPr lang="is-IS" b="1">
                <a:solidFill>
                  <a:srgbClr val="032742"/>
                </a:solidFill>
                <a:latin typeface="Arial" panose="020B0604020202020204" pitchFamily="34" charset="0"/>
                <a:cs typeface="Arial" panose="020B0604020202020204" pitchFamily="34" charset="0"/>
              </a:rPr>
              <a:t>Verkefnastjórn</a:t>
            </a:r>
            <a:endParaRPr lang="is-IS" sz="1600" b="1">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a:lnSpc>
                <a:spcPct val="150000"/>
              </a:lnSpc>
            </a:pPr>
            <a:r>
              <a:rPr lang="is-IS" sz="1600">
                <a:solidFill>
                  <a:srgbClr val="03274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betrivinnutimi@rikissattasemjari.is</a:t>
            </a:r>
            <a:r>
              <a:rPr lang="is-IS" sz="1600">
                <a:solidFill>
                  <a:srgbClr val="032742"/>
                </a:solidFill>
                <a:latin typeface="Arial" panose="020B0604020202020204" pitchFamily="34" charset="0"/>
                <a:cs typeface="Arial" panose="020B0604020202020204" pitchFamily="34" charset="0"/>
              </a:rPr>
              <a:t> </a:t>
            </a:r>
          </a:p>
          <a:p>
            <a:pPr>
              <a:lnSpc>
                <a:spcPct val="150000"/>
              </a:lnSpc>
            </a:pPr>
            <a:r>
              <a:rPr lang="is-IS" sz="1600">
                <a:solidFill>
                  <a:srgbClr val="032742"/>
                </a:solidFill>
                <a:latin typeface="Arial" panose="020B0604020202020204" pitchFamily="34" charset="0"/>
                <a:cs typeface="Arial" panose="020B0604020202020204" pitchFamily="34" charset="0"/>
              </a:rPr>
              <a:t>Bára Hildur Jóhannsdóttir verkefnastjóri </a:t>
            </a:r>
            <a:r>
              <a:rPr lang="is-IS" sz="1400" i="1">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barahildur@rikissattasemjari.is</a:t>
            </a:r>
            <a:r>
              <a:rPr lang="is-IS" sz="1600" i="1">
                <a:solidFill>
                  <a:srgbClr val="032742"/>
                </a:solidFill>
                <a:latin typeface="Arial" panose="020B0604020202020204" pitchFamily="34" charset="0"/>
                <a:cs typeface="Arial" panose="020B0604020202020204" pitchFamily="34" charset="0"/>
              </a:rPr>
              <a:t> s. 6952490</a:t>
            </a:r>
          </a:p>
          <a:p>
            <a:pPr>
              <a:lnSpc>
                <a:spcPct val="150000"/>
              </a:lnSpc>
            </a:pPr>
            <a:r>
              <a:rPr lang="is-IS" sz="1600">
                <a:solidFill>
                  <a:srgbClr val="032742"/>
                </a:solidFill>
                <a:latin typeface="Arial" panose="020B0604020202020204" pitchFamily="34" charset="0"/>
                <a:cs typeface="Arial" panose="020B0604020202020204" pitchFamily="34" charset="0"/>
              </a:rPr>
              <a:t>Aldís Magnúsdóttir sérfræðingur </a:t>
            </a:r>
            <a:br>
              <a:rPr lang="is-IS" sz="1600">
                <a:solidFill>
                  <a:srgbClr val="032742"/>
                </a:solidFill>
                <a:latin typeface="Arial" panose="020B0604020202020204" pitchFamily="34" charset="0"/>
                <a:cs typeface="Arial" panose="020B0604020202020204" pitchFamily="34" charset="0"/>
              </a:rPr>
            </a:br>
            <a:r>
              <a:rPr lang="is-IS" sz="1400" i="1">
                <a:solidFill>
                  <a:srgbClr val="03274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aldis.magnusdottir@fjr.is</a:t>
            </a:r>
            <a:r>
              <a:rPr lang="is-IS" sz="1400" i="1">
                <a:solidFill>
                  <a:srgbClr val="032742"/>
                </a:solidFill>
                <a:latin typeface="Arial" panose="020B0604020202020204" pitchFamily="34" charset="0"/>
                <a:cs typeface="Arial" panose="020B0604020202020204" pitchFamily="34" charset="0"/>
              </a:rPr>
              <a:t> </a:t>
            </a:r>
            <a:r>
              <a:rPr lang="is-IS" sz="1600" i="1">
                <a:solidFill>
                  <a:srgbClr val="032742"/>
                </a:solidFill>
                <a:latin typeface="Arial" panose="020B0604020202020204" pitchFamily="34" charset="0"/>
                <a:cs typeface="Arial" panose="020B0604020202020204" pitchFamily="34" charset="0"/>
              </a:rPr>
              <a:t>s. 8474672</a:t>
            </a:r>
          </a:p>
          <a:p>
            <a:pPr>
              <a:lnSpc>
                <a:spcPct val="150000"/>
              </a:lnSpc>
            </a:pPr>
            <a:r>
              <a:rPr lang="is-IS" sz="1600">
                <a:solidFill>
                  <a:srgbClr val="032742"/>
                </a:solidFill>
                <a:latin typeface="Arial" panose="020B0604020202020204" pitchFamily="34" charset="0"/>
                <a:cs typeface="Arial" panose="020B0604020202020204" pitchFamily="34" charset="0"/>
              </a:rPr>
              <a:t>Sigríður S. Sæmundsdóttir</a:t>
            </a:r>
            <a:br>
              <a:rPr lang="is-IS" sz="1600">
                <a:solidFill>
                  <a:srgbClr val="032742"/>
                </a:solidFill>
                <a:latin typeface="Arial" panose="020B0604020202020204" pitchFamily="34" charset="0"/>
                <a:cs typeface="Arial" panose="020B0604020202020204" pitchFamily="34" charset="0"/>
              </a:rPr>
            </a:br>
            <a:r>
              <a:rPr lang="is-IS" sz="1400" i="1">
                <a:solidFill>
                  <a:srgbClr val="03274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sigridur.s.saemundsdottir@rikissattasemjari.is</a:t>
            </a:r>
            <a:r>
              <a:rPr lang="is-IS" sz="1400" i="1">
                <a:solidFill>
                  <a:srgbClr val="032742"/>
                </a:solidFill>
                <a:latin typeface="Arial" panose="020B0604020202020204" pitchFamily="34" charset="0"/>
                <a:cs typeface="Arial" panose="020B0604020202020204" pitchFamily="34" charset="0"/>
              </a:rPr>
              <a:t> </a:t>
            </a:r>
            <a:r>
              <a:rPr lang="is-IS" sz="1600" i="1">
                <a:solidFill>
                  <a:srgbClr val="032742"/>
                </a:solidFill>
                <a:latin typeface="Arial" panose="020B0604020202020204" pitchFamily="34" charset="0"/>
                <a:cs typeface="Arial" panose="020B0604020202020204" pitchFamily="34" charset="0"/>
              </a:rPr>
              <a:t> s. </a:t>
            </a:r>
            <a:r>
              <a:rPr lang="en-GB" sz="1600" i="1">
                <a:solidFill>
                  <a:srgbClr val="032742"/>
                </a:solidFill>
                <a:effectLst/>
                <a:latin typeface="Arial" panose="020B0604020202020204" pitchFamily="34" charset="0"/>
                <a:ea typeface="Calibri" panose="020F0502020204030204" pitchFamily="34" charset="0"/>
                <a:cs typeface="Arial" panose="020B0604020202020204" pitchFamily="34" charset="0"/>
              </a:rPr>
              <a:t>8683114</a:t>
            </a:r>
            <a:endParaRPr lang="is-IS" sz="1600" i="1">
              <a:solidFill>
                <a:srgbClr val="032742"/>
              </a:solidFill>
              <a:latin typeface="Arial" panose="020B0604020202020204" pitchFamily="34" charset="0"/>
              <a:cs typeface="Arial" panose="020B0604020202020204" pitchFamily="34" charset="0"/>
            </a:endParaRPr>
          </a:p>
        </p:txBody>
      </p:sp>
      <p:pic>
        <p:nvPicPr>
          <p:cNvPr id="4" name="Mynd 3">
            <a:extLst>
              <a:ext uri="{FF2B5EF4-FFF2-40B4-BE49-F238E27FC236}">
                <a16:creationId xmlns:a16="http://schemas.microsoft.com/office/drawing/2014/main" id="{4D7DA0B3-C68F-4B44-AD2A-7C50C4BF39C5}"/>
              </a:ext>
            </a:extLst>
          </p:cNvPr>
          <p:cNvPicPr>
            <a:picLocks noChangeAspect="1"/>
          </p:cNvPicPr>
          <p:nvPr/>
        </p:nvPicPr>
        <p:blipFill>
          <a:blip r:embed="rId6"/>
          <a:stretch>
            <a:fillRect/>
          </a:stretch>
        </p:blipFill>
        <p:spPr>
          <a:xfrm>
            <a:off x="4290060" y="2289692"/>
            <a:ext cx="7646315" cy="4375581"/>
          </a:xfrm>
          <a:prstGeom prst="rect">
            <a:avLst/>
          </a:prstGeom>
        </p:spPr>
      </p:pic>
      <p:sp>
        <p:nvSpPr>
          <p:cNvPr id="8" name="Textastaðgengill 6">
            <a:extLst>
              <a:ext uri="{FF2B5EF4-FFF2-40B4-BE49-F238E27FC236}">
                <a16:creationId xmlns:a16="http://schemas.microsoft.com/office/drawing/2014/main" id="{6F984D12-E1C9-4B34-BD5E-CE5EFA143954}"/>
              </a:ext>
            </a:extLst>
          </p:cNvPr>
          <p:cNvSpPr txBox="1">
            <a:spLocks/>
          </p:cNvSpPr>
          <p:nvPr/>
        </p:nvSpPr>
        <p:spPr>
          <a:xfrm>
            <a:off x="4290061" y="488284"/>
            <a:ext cx="6541736" cy="1674296"/>
          </a:xfrm>
          <a:prstGeom prst="rect">
            <a:avLst/>
          </a:prstGeom>
          <a:solidFill>
            <a:srgbClr val="85ABCD"/>
          </a:solidFill>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sz="2000">
                <a:solidFill>
                  <a:schemeClr val="bg1"/>
                </a:solidFill>
              </a:rPr>
              <a:t>Ríki – </a:t>
            </a:r>
            <a:r>
              <a:rPr lang="is-IS" sz="2000">
                <a:solidFill>
                  <a:schemeClr val="bg1"/>
                </a:solidFill>
                <a:hlinkClick r:id="rId7">
                  <a:extLst>
                    <a:ext uri="{A12FA001-AC4F-418D-AE19-62706E023703}">
                      <ahyp:hlinkClr xmlns:ahyp="http://schemas.microsoft.com/office/drawing/2018/hyperlinkcolor" val="tx"/>
                    </a:ext>
                  </a:extLst>
                </a:hlinkClick>
              </a:rPr>
              <a:t>kmr@fjr.is</a:t>
            </a:r>
            <a:r>
              <a:rPr lang="is-IS" sz="2000">
                <a:solidFill>
                  <a:schemeClr val="bg1"/>
                </a:solidFill>
              </a:rPr>
              <a:t> </a:t>
            </a:r>
          </a:p>
          <a:p>
            <a:r>
              <a:rPr lang="is-IS" sz="2000">
                <a:solidFill>
                  <a:schemeClr val="bg1"/>
                </a:solidFill>
              </a:rPr>
              <a:t>Reykjavíkurborg – </a:t>
            </a:r>
            <a:r>
              <a:rPr lang="is-IS" sz="2000">
                <a:solidFill>
                  <a:schemeClr val="bg1"/>
                </a:solidFill>
                <a:hlinkClick r:id="rId8">
                  <a:extLst>
                    <a:ext uri="{A12FA001-AC4F-418D-AE19-62706E023703}">
                      <ahyp:hlinkClr xmlns:ahyp="http://schemas.microsoft.com/office/drawing/2018/hyperlinkcolor" val="tx"/>
                    </a:ext>
                  </a:extLst>
                </a:hlinkClick>
              </a:rPr>
              <a:t>betrivinnutimi@reykjavik.is</a:t>
            </a:r>
            <a:r>
              <a:rPr lang="is-IS" sz="2000">
                <a:solidFill>
                  <a:schemeClr val="bg1"/>
                </a:solidFill>
              </a:rPr>
              <a:t> </a:t>
            </a:r>
          </a:p>
          <a:p>
            <a:r>
              <a:rPr lang="is-IS" sz="2000">
                <a:solidFill>
                  <a:schemeClr val="bg1"/>
                </a:solidFill>
              </a:rPr>
              <a:t>Sveitarfélög – </a:t>
            </a:r>
            <a:r>
              <a:rPr lang="is-IS" sz="2000">
                <a:solidFill>
                  <a:schemeClr val="bg1"/>
                </a:solidFill>
                <a:hlinkClick r:id="rId9">
                  <a:extLst>
                    <a:ext uri="{A12FA001-AC4F-418D-AE19-62706E023703}">
                      <ahyp:hlinkClr xmlns:ahyp="http://schemas.microsoft.com/office/drawing/2018/hyperlinkcolor" val="tx"/>
                    </a:ext>
                  </a:extLst>
                </a:hlinkClick>
              </a:rPr>
              <a:t>betrivinnutimi@samband.is</a:t>
            </a:r>
            <a:endParaRPr lang="is-IS" sz="2000">
              <a:solidFill>
                <a:schemeClr val="bg1"/>
              </a:solidFill>
            </a:endParaRPr>
          </a:p>
          <a:p>
            <a:r>
              <a:rPr lang="is-IS" sz="2000">
                <a:solidFill>
                  <a:schemeClr val="bg1"/>
                </a:solidFill>
              </a:rPr>
              <a:t>SFV – </a:t>
            </a:r>
            <a:r>
              <a:rPr lang="is-IS" sz="2000">
                <a:solidFill>
                  <a:schemeClr val="bg1"/>
                </a:solidFill>
                <a:hlinkClick r:id="rId10">
                  <a:extLst>
                    <a:ext uri="{A12FA001-AC4F-418D-AE19-62706E023703}">
                      <ahyp:hlinkClr xmlns:ahyp="http://schemas.microsoft.com/office/drawing/2018/hyperlinkcolor" val="tx"/>
                    </a:ext>
                  </a:extLst>
                </a:hlinkClick>
              </a:rPr>
              <a:t>tryggvi@samtok.is</a:t>
            </a:r>
            <a:r>
              <a:rPr lang="is-IS" sz="2000">
                <a:solidFill>
                  <a:schemeClr val="bg1"/>
                </a:solidFill>
              </a:rPr>
              <a:t> </a:t>
            </a:r>
          </a:p>
        </p:txBody>
      </p:sp>
    </p:spTree>
    <p:extLst>
      <p:ext uri="{BB962C8B-B14F-4D97-AF65-F5344CB8AC3E}">
        <p14:creationId xmlns:p14="http://schemas.microsoft.com/office/powerpoint/2010/main" val="336663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619759" y="794016"/>
            <a:ext cx="6226949" cy="789927"/>
          </a:xfrm>
        </p:spPr>
        <p:txBody>
          <a:bodyPr/>
          <a:lstStyle/>
          <a:p>
            <a:r>
              <a:rPr lang="is-IS">
                <a:solidFill>
                  <a:srgbClr val="032742"/>
                </a:solidFill>
              </a:rPr>
              <a:t>Efni næsta fundar</a:t>
            </a:r>
            <a:r>
              <a:rPr lang="is-IS"/>
              <a:t>	</a:t>
            </a:r>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961965" y="2301239"/>
            <a:ext cx="4432995" cy="2270761"/>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t"/>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1200"/>
              </a:spcBef>
              <a:buFont typeface="Arial" panose="020B0604020202020204" pitchFamily="34" charset="0"/>
              <a:buChar char="•"/>
            </a:pPr>
            <a:r>
              <a:rPr lang="en-US" sz="2400">
                <a:solidFill>
                  <a:srgbClr val="000000"/>
                </a:solidFill>
                <a:latin typeface="+mn-lt"/>
                <a:cs typeface="Arial"/>
              </a:rPr>
              <a:t>Útistandandi mál</a:t>
            </a:r>
          </a:p>
          <a:p>
            <a:pPr marL="342900" indent="-342900">
              <a:lnSpc>
                <a:spcPct val="150000"/>
              </a:lnSpc>
              <a:spcBef>
                <a:spcPts val="1200"/>
              </a:spcBef>
              <a:buFont typeface="Arial" panose="020B0604020202020204" pitchFamily="34" charset="0"/>
              <a:buChar char="•"/>
            </a:pPr>
            <a:r>
              <a:rPr lang="en-US" sz="2400">
                <a:solidFill>
                  <a:srgbClr val="000000"/>
                </a:solidFill>
                <a:latin typeface="+mn-lt"/>
                <a:cs typeface="Arial"/>
              </a:rPr>
              <a:t>Mál líðandi stundar</a:t>
            </a:r>
          </a:p>
          <a:p>
            <a:pPr marL="342900" indent="-342900">
              <a:lnSpc>
                <a:spcPct val="150000"/>
              </a:lnSpc>
              <a:spcBef>
                <a:spcPts val="1200"/>
              </a:spcBef>
              <a:buFont typeface="Arial" panose="020B0604020202020204" pitchFamily="34" charset="0"/>
              <a:buChar char="•"/>
            </a:pPr>
            <a:r>
              <a:rPr lang="en-US" sz="2400" err="1">
                <a:solidFill>
                  <a:srgbClr val="000000"/>
                </a:solidFill>
                <a:latin typeface="+mn-lt"/>
                <a:cs typeface="Arial"/>
              </a:rPr>
              <a:t>Reynslusögur</a:t>
            </a:r>
            <a:endParaRPr lang="en-US" sz="2000">
              <a:solidFill>
                <a:srgbClr val="000000"/>
              </a:solidFill>
              <a:latin typeface="+mn-lt"/>
              <a:cs typeface="Arial"/>
            </a:endParaRPr>
          </a:p>
          <a:p>
            <a:pPr marL="342900">
              <a:spcBef>
                <a:spcPts val="0"/>
              </a:spcBef>
              <a:buFont typeface="Arial" panose="020B0604020202020204" pitchFamily="34" charset="0"/>
              <a:buChar char="•"/>
            </a:pPr>
            <a:endParaRPr lang="en-US" sz="2000">
              <a:solidFill>
                <a:srgbClr val="000000"/>
              </a:solidFill>
              <a:latin typeface="Arial"/>
              <a:cs typeface="Arial"/>
            </a:endParaRPr>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7072054" y="948690"/>
            <a:ext cx="4960620" cy="4960620"/>
          </a:xfrm>
          <a:prstGeom prst="rect">
            <a:avLst/>
          </a:prstGeom>
        </p:spPr>
      </p:pic>
    </p:spTree>
    <p:extLst>
      <p:ext uri="{BB962C8B-B14F-4D97-AF65-F5344CB8AC3E}">
        <p14:creationId xmlns:p14="http://schemas.microsoft.com/office/powerpoint/2010/main" val="114796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pic>
        <p:nvPicPr>
          <p:cNvPr id="3" name="Picture 2">
            <a:extLst>
              <a:ext uri="{FF2B5EF4-FFF2-40B4-BE49-F238E27FC236}">
                <a16:creationId xmlns:a16="http://schemas.microsoft.com/office/drawing/2014/main" id="{7B6BDB35-1F73-4D19-8A26-692F7B20E5E6}"/>
              </a:ext>
            </a:extLst>
          </p:cNvPr>
          <p:cNvPicPr>
            <a:picLocks noChangeAspect="1"/>
          </p:cNvPicPr>
          <p:nvPr/>
        </p:nvPicPr>
        <p:blipFill>
          <a:blip r:embed="rId3"/>
          <a:stretch>
            <a:fillRect/>
          </a:stretch>
        </p:blipFill>
        <p:spPr>
          <a:xfrm>
            <a:off x="36096" y="204537"/>
            <a:ext cx="1028700" cy="457200"/>
          </a:xfrm>
          <a:prstGeom prst="rect">
            <a:avLst/>
          </a:prstGeom>
        </p:spPr>
      </p:pic>
    </p:spTree>
    <p:extLst>
      <p:ext uri="{BB962C8B-B14F-4D97-AF65-F5344CB8AC3E}">
        <p14:creationId xmlns:p14="http://schemas.microsoft.com/office/powerpoint/2010/main" val="224669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276079" y="461557"/>
            <a:ext cx="10103953" cy="789927"/>
          </a:xfrm>
        </p:spPr>
        <p:txBody>
          <a:bodyPr lIns="91440" tIns="45720" rIns="91440" bIns="45720" anchor="t"/>
          <a:lstStyle/>
          <a:p>
            <a:r>
              <a:rPr lang="is-IS">
                <a:solidFill>
                  <a:srgbClr val="032742"/>
                </a:solidFill>
                <a:latin typeface="FiraGO SemiBold"/>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latin typeface="FiraGO SemiBold"/>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4332995" y="1176982"/>
            <a:ext cx="7211916" cy="5371117"/>
          </a:xfrm>
          <a:prstGeom prst="rect">
            <a:avLst/>
          </a:prstGeom>
        </p:spPr>
      </p:pic>
      <p:sp>
        <p:nvSpPr>
          <p:cNvPr id="6" name="Sporaskja 5">
            <a:extLst>
              <a:ext uri="{FF2B5EF4-FFF2-40B4-BE49-F238E27FC236}">
                <a16:creationId xmlns:a16="http://schemas.microsoft.com/office/drawing/2014/main" id="{C57DB253-392F-4039-A453-B6794A271686}"/>
              </a:ext>
            </a:extLst>
          </p:cNvPr>
          <p:cNvSpPr/>
          <p:nvPr/>
        </p:nvSpPr>
        <p:spPr>
          <a:xfrm>
            <a:off x="587229" y="2189526"/>
            <a:ext cx="3394052" cy="3175493"/>
          </a:xfrm>
          <a:prstGeom prst="ellipse">
            <a:avLst/>
          </a:prstGeom>
          <a:solidFill>
            <a:srgbClr val="85ABCD"/>
          </a:solidFill>
          <a:ln>
            <a:solidFill>
              <a:srgbClr val="0327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3200" b="1">
                <a:solidFill>
                  <a:srgbClr val="032742"/>
                </a:solidFill>
              </a:rPr>
              <a:t>Staðan ætti að vera þessi í dag!</a:t>
            </a:r>
          </a:p>
        </p:txBody>
      </p:sp>
      <p:sp>
        <p:nvSpPr>
          <p:cNvPr id="4" name="Rétthyrningur: Ávöl horn 3">
            <a:extLst>
              <a:ext uri="{FF2B5EF4-FFF2-40B4-BE49-F238E27FC236}">
                <a16:creationId xmlns:a16="http://schemas.microsoft.com/office/drawing/2014/main" id="{28BA8F3C-077F-4FB5-9195-EED6E1C3E57E}"/>
              </a:ext>
            </a:extLst>
          </p:cNvPr>
          <p:cNvSpPr/>
          <p:nvPr/>
        </p:nvSpPr>
        <p:spPr>
          <a:xfrm>
            <a:off x="4332995" y="1251484"/>
            <a:ext cx="1983985" cy="5296615"/>
          </a:xfrm>
          <a:prstGeom prst="roundRect">
            <a:avLst/>
          </a:prstGeom>
          <a:blipFill dpi="0" rotWithShape="1">
            <a:blip r:embed="rId4">
              <a:alphaModFix amt="63000"/>
            </a:blip>
            <a:srcRect/>
            <a:tile tx="0" ty="0" sx="100000" sy="100000" flip="none" algn="tl"/>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Rétthyrningur: Ávöl horn 6">
            <a:extLst>
              <a:ext uri="{FF2B5EF4-FFF2-40B4-BE49-F238E27FC236}">
                <a16:creationId xmlns:a16="http://schemas.microsoft.com/office/drawing/2014/main" id="{3C243454-63C8-4483-9B7E-4E1451CBDCB0}"/>
              </a:ext>
            </a:extLst>
          </p:cNvPr>
          <p:cNvSpPr/>
          <p:nvPr/>
        </p:nvSpPr>
        <p:spPr>
          <a:xfrm>
            <a:off x="6739683" y="1780172"/>
            <a:ext cx="2137987" cy="42392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Rétthyrningur: Ávöl horn 6">
            <a:extLst>
              <a:ext uri="{FF2B5EF4-FFF2-40B4-BE49-F238E27FC236}">
                <a16:creationId xmlns:a16="http://schemas.microsoft.com/office/drawing/2014/main" id="{8E11FF7B-7E2C-492C-A962-68385A905CA3}"/>
              </a:ext>
            </a:extLst>
          </p:cNvPr>
          <p:cNvSpPr/>
          <p:nvPr/>
        </p:nvSpPr>
        <p:spPr>
          <a:xfrm>
            <a:off x="9049357" y="1313894"/>
            <a:ext cx="2137987" cy="15644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6423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23D12-1593-4C8A-9135-FD5DB239CC16}"/>
              </a:ext>
            </a:extLst>
          </p:cNvPr>
          <p:cNvSpPr>
            <a:spLocks noGrp="1"/>
          </p:cNvSpPr>
          <p:nvPr>
            <p:ph type="title"/>
          </p:nvPr>
        </p:nvSpPr>
        <p:spPr>
          <a:xfrm>
            <a:off x="938212" y="504467"/>
            <a:ext cx="10432153" cy="672326"/>
          </a:xfrm>
        </p:spPr>
        <p:txBody>
          <a:bodyPr>
            <a:normAutofit/>
          </a:bodyPr>
          <a:lstStyle/>
          <a:p>
            <a:r>
              <a:rPr lang="is-IS" sz="3600" b="1">
                <a:latin typeface="Fira Sans"/>
                <a:hlinkClick r:id="rId2">
                  <a:extLst>
                    <a:ext uri="{A12FA001-AC4F-418D-AE19-62706E023703}">
                      <ahyp:hlinkClr xmlns:ahyp="http://schemas.microsoft.com/office/drawing/2018/hyperlinkcolor" val="tx"/>
                    </a:ext>
                  </a:extLst>
                </a:hlinkClick>
              </a:rPr>
              <a:t>Mikilvæg atriði við gerð vaktaskýrslna!</a:t>
            </a:r>
            <a:endParaRPr lang="is-IS" sz="3600" b="1">
              <a:latin typeface="Fira Sans"/>
            </a:endParaRPr>
          </a:p>
        </p:txBody>
      </p:sp>
      <p:pic>
        <p:nvPicPr>
          <p:cNvPr id="5122" name="Picture 2" descr="list GIF">
            <a:extLst>
              <a:ext uri="{FF2B5EF4-FFF2-40B4-BE49-F238E27FC236}">
                <a16:creationId xmlns:a16="http://schemas.microsoft.com/office/drawing/2014/main" id="{AAF917C2-5E0A-4219-8F9F-9A5C69B635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08224" y="2922602"/>
            <a:ext cx="35718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66D420E-73E1-46F0-B157-D0C446D53926}"/>
              </a:ext>
            </a:extLst>
          </p:cNvPr>
          <p:cNvSpPr>
            <a:spLocks noGrp="1"/>
          </p:cNvSpPr>
          <p:nvPr>
            <p:ph idx="1"/>
          </p:nvPr>
        </p:nvSpPr>
        <p:spPr>
          <a:xfrm>
            <a:off x="738188" y="1507905"/>
            <a:ext cx="8587153" cy="4716951"/>
          </a:xfrm>
        </p:spPr>
        <p:txBody>
          <a:bodyPr>
            <a:normAutofit fontScale="92500" lnSpcReduction="20000"/>
          </a:bodyPr>
          <a:lstStyle/>
          <a:p>
            <a:pPr marL="514350" indent="-514350">
              <a:buFont typeface="+mj-lt"/>
              <a:buAutoNum type="arabicPeriod"/>
            </a:pPr>
            <a:r>
              <a:rPr lang="is-IS" sz="2400" err="1"/>
              <a:t>Mönnunarþörf</a:t>
            </a:r>
            <a:r>
              <a:rPr lang="is-IS" sz="2400"/>
              <a:t> per vakt grundvallast af þörfum starfseminnar á grundvelli </a:t>
            </a:r>
            <a:r>
              <a:rPr lang="is-IS" sz="2400" b="1">
                <a:hlinkClick r:id="rId4"/>
              </a:rPr>
              <a:t>greiningu gagna.</a:t>
            </a:r>
            <a:endParaRPr lang="is-IS" sz="2400" b="1"/>
          </a:p>
          <a:p>
            <a:pPr marL="514350" indent="-514350">
              <a:buFont typeface="+mj-lt"/>
              <a:buAutoNum type="arabicPeriod"/>
            </a:pPr>
            <a:r>
              <a:rPr lang="is-IS" sz="2400"/>
              <a:t>Huga þarf að lengd vakta við skipulag vinnu - </a:t>
            </a:r>
            <a:r>
              <a:rPr lang="is-IS" sz="2400" b="1">
                <a:hlinkClick r:id="rId5"/>
              </a:rPr>
              <a:t>Leiðbeiningar stýrihóps um lengd vakta</a:t>
            </a:r>
            <a:r>
              <a:rPr lang="is-IS" sz="2400" b="1"/>
              <a:t>.</a:t>
            </a:r>
          </a:p>
          <a:p>
            <a:pPr marL="514350" indent="-514350">
              <a:buFont typeface="+mj-lt"/>
              <a:buAutoNum type="arabicPeriod"/>
            </a:pPr>
            <a:r>
              <a:rPr lang="is-IS" sz="2400"/>
              <a:t>Huga þarf að samsetningu á hæfni og færni á hverri vakt</a:t>
            </a:r>
          </a:p>
          <a:p>
            <a:pPr marL="514350" indent="-514350">
              <a:buFont typeface="+mj-lt"/>
              <a:buAutoNum type="arabicPeriod"/>
            </a:pPr>
            <a:r>
              <a:rPr lang="is-IS" sz="2400"/>
              <a:t>Gæta skal jafnræðis í starfsmannahópnum við úthlutun vakta a.t.t. vægi vinnuskyldustunda og vaktahvata</a:t>
            </a:r>
          </a:p>
          <a:p>
            <a:pPr marL="514350" indent="-514350">
              <a:buFont typeface="+mj-lt"/>
              <a:buAutoNum type="arabicPeriod"/>
            </a:pPr>
            <a:r>
              <a:rPr lang="is-IS" sz="2400"/>
              <a:t>Huga þarf að</a:t>
            </a:r>
            <a:r>
              <a:rPr lang="is-IS" sz="2400" b="1">
                <a:hlinkClick r:id="rId6"/>
              </a:rPr>
              <a:t> jöfnun vinnuskila</a:t>
            </a:r>
            <a:endParaRPr lang="is-IS" sz="2400" b="1"/>
          </a:p>
          <a:p>
            <a:pPr marL="514350" indent="-514350">
              <a:buFont typeface="+mj-lt"/>
              <a:buAutoNum type="arabicPeriod"/>
            </a:pPr>
            <a:r>
              <a:rPr lang="is-IS" sz="2400"/>
              <a:t>Vinnuskil per mánuð taki mið af vægi vinnuskyldustunda</a:t>
            </a:r>
          </a:p>
          <a:p>
            <a:pPr marL="514350" indent="-514350">
              <a:buFont typeface="+mj-lt"/>
              <a:buAutoNum type="arabicPeriod"/>
            </a:pPr>
            <a:r>
              <a:rPr lang="is-IS" sz="2400"/>
              <a:t>Hvíldartímalöggjöfina ber að virða í hvívetna - </a:t>
            </a:r>
            <a:r>
              <a:rPr lang="is-IS" sz="2400" b="1">
                <a:hlinkClick r:id="rId7"/>
              </a:rPr>
              <a:t>Leiðbeiningar stýrihóps vegna hvíldartímalöggjafar</a:t>
            </a:r>
            <a:endParaRPr lang="is-IS" sz="2400" b="1"/>
          </a:p>
          <a:p>
            <a:pPr marL="514350" indent="-514350">
              <a:buFont typeface="+mj-lt"/>
              <a:buAutoNum type="arabicPeriod"/>
            </a:pPr>
            <a:r>
              <a:rPr lang="is-IS" sz="2400"/>
              <a:t>Vaktarúllur eða föst vaktkerfi gangi upp á sem næst 4-5 vikum</a:t>
            </a:r>
          </a:p>
          <a:p>
            <a:pPr marL="514350" indent="-514350">
              <a:buFont typeface="+mj-lt"/>
              <a:buAutoNum type="arabicPeriod"/>
            </a:pPr>
            <a:r>
              <a:rPr lang="is-IS" sz="2400" b="1">
                <a:hlinkClick r:id="rId8"/>
              </a:rPr>
              <a:t>Vaktarúllur eða föst vaktkerfi séu byggð upp án skipulagðrar yfirvinnu</a:t>
            </a:r>
            <a:endParaRPr lang="is-IS" sz="2400"/>
          </a:p>
          <a:p>
            <a:pPr marL="0" indent="0">
              <a:buNone/>
            </a:pPr>
            <a:endParaRPr lang="is-IS" b="1">
              <a:hlinkClick r:id="rId9"/>
            </a:endParaRPr>
          </a:p>
          <a:p>
            <a:endParaRPr lang="is-IS"/>
          </a:p>
        </p:txBody>
      </p:sp>
    </p:spTree>
    <p:extLst>
      <p:ext uri="{BB962C8B-B14F-4D97-AF65-F5344CB8AC3E}">
        <p14:creationId xmlns:p14="http://schemas.microsoft.com/office/powerpoint/2010/main" val="383317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astaðgengill 1">
            <a:extLst>
              <a:ext uri="{FF2B5EF4-FFF2-40B4-BE49-F238E27FC236}">
                <a16:creationId xmlns:a16="http://schemas.microsoft.com/office/drawing/2014/main" id="{0BEB88C2-3A06-4466-B038-0158D44DD6D0}"/>
              </a:ext>
            </a:extLst>
          </p:cNvPr>
          <p:cNvSpPr txBox="1">
            <a:spLocks/>
          </p:cNvSpPr>
          <p:nvPr/>
        </p:nvSpPr>
        <p:spPr>
          <a:xfrm>
            <a:off x="1098952" y="471186"/>
            <a:ext cx="11093048" cy="1067179"/>
          </a:xfrm>
          <a:prstGeom prst="rect">
            <a:avLst/>
          </a:prstGeom>
        </p:spPr>
        <p:txBody>
          <a:bodyPr/>
          <a:lstStyle>
            <a:lvl1pPr marL="0" indent="0" algn="l" defTabSz="914400" rtl="0" eaLnBrk="1" latinLnBrk="0" hangingPunct="1">
              <a:lnSpc>
                <a:spcPct val="90000"/>
              </a:lnSpc>
              <a:spcBef>
                <a:spcPts val="1000"/>
              </a:spcBef>
              <a:buFontTx/>
              <a:buNone/>
              <a:defRPr sz="3300" b="1" i="0" kern="1200">
                <a:solidFill>
                  <a:srgbClr val="09501E"/>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iraGO SemiBold" panose="020B0503050000020004" pitchFamily="34" charset="0"/>
                <a:ea typeface="+mn-ea"/>
                <a:cs typeface="FiraGO SemiBold" panose="020B05030500000200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FiraGO SemiBold" panose="020B0503050000020004" pitchFamily="34" charset="0"/>
                <a:ea typeface="+mn-ea"/>
                <a:cs typeface="FiraGO SemiBold" panose="020B05030500000200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FiraGO SemiBold" panose="020B0503050000020004" pitchFamily="34" charset="0"/>
                <a:ea typeface="+mn-ea"/>
                <a:cs typeface="FiraGO SemiBold"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s-IS" err="1">
                <a:solidFill>
                  <a:srgbClr val="032742"/>
                </a:solidFill>
              </a:rPr>
              <a:t>Mönnunarþörf</a:t>
            </a:r>
            <a:r>
              <a:rPr lang="is-IS">
                <a:solidFill>
                  <a:srgbClr val="032742"/>
                </a:solidFill>
              </a:rPr>
              <a:t> = þarfir starfseminnar </a:t>
            </a:r>
          </a:p>
          <a:p>
            <a:r>
              <a:rPr lang="is-IS">
                <a:solidFill>
                  <a:srgbClr val="032742"/>
                </a:solidFill>
                <a:hlinkClick r:id="rId3"/>
              </a:rPr>
              <a:t>G</a:t>
            </a:r>
            <a:r>
              <a:rPr lang="is-IS">
                <a:solidFill>
                  <a:schemeClr val="accent1">
                    <a:lumMod val="75000"/>
                  </a:schemeClr>
                </a:solidFill>
                <a:hlinkClick r:id="rId3"/>
              </a:rPr>
              <a:t>reining gagna</a:t>
            </a:r>
            <a:endParaRPr lang="is-IS">
              <a:solidFill>
                <a:srgbClr val="032742"/>
              </a:solidFill>
            </a:endParaRPr>
          </a:p>
        </p:txBody>
      </p:sp>
      <p:graphicFrame>
        <p:nvGraphicFramePr>
          <p:cNvPr id="7" name="Línurit 7">
            <a:extLst>
              <a:ext uri="{FF2B5EF4-FFF2-40B4-BE49-F238E27FC236}">
                <a16:creationId xmlns:a16="http://schemas.microsoft.com/office/drawing/2014/main" id="{E731543A-796A-4E98-BAF1-0AF21075DA0B}"/>
              </a:ext>
            </a:extLst>
          </p:cNvPr>
          <p:cNvGraphicFramePr/>
          <p:nvPr>
            <p:extLst>
              <p:ext uri="{D42A27DB-BD31-4B8C-83A1-F6EECF244321}">
                <p14:modId xmlns:p14="http://schemas.microsoft.com/office/powerpoint/2010/main" val="3062803038"/>
              </p:ext>
            </p:extLst>
          </p:nvPr>
        </p:nvGraphicFramePr>
        <p:xfrm>
          <a:off x="4000660" y="1778816"/>
          <a:ext cx="7285473" cy="4665985"/>
        </p:xfrm>
        <a:graphic>
          <a:graphicData uri="http://schemas.openxmlformats.org/drawingml/2006/chart">
            <c:chart xmlns:c="http://schemas.openxmlformats.org/drawingml/2006/chart" xmlns:r="http://schemas.openxmlformats.org/officeDocument/2006/relationships" r:id="rId4"/>
          </a:graphicData>
        </a:graphic>
      </p:graphicFrame>
      <p:sp>
        <p:nvSpPr>
          <p:cNvPr id="8" name="Rétthyrningur: Ávöl horn 10">
            <a:extLst>
              <a:ext uri="{FF2B5EF4-FFF2-40B4-BE49-F238E27FC236}">
                <a16:creationId xmlns:a16="http://schemas.microsoft.com/office/drawing/2014/main" id="{FC801CF9-AB19-4C1F-942D-F684645DBC23}"/>
              </a:ext>
            </a:extLst>
          </p:cNvPr>
          <p:cNvSpPr/>
          <p:nvPr/>
        </p:nvSpPr>
        <p:spPr>
          <a:xfrm>
            <a:off x="1152358" y="1874117"/>
            <a:ext cx="1757820" cy="8877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noProof="1"/>
              <a:t>Starfsemi flugvallar</a:t>
            </a:r>
          </a:p>
        </p:txBody>
      </p:sp>
      <p:sp>
        <p:nvSpPr>
          <p:cNvPr id="9" name="Rétthyrningur: Ávöl horn 11">
            <a:extLst>
              <a:ext uri="{FF2B5EF4-FFF2-40B4-BE49-F238E27FC236}">
                <a16:creationId xmlns:a16="http://schemas.microsoft.com/office/drawing/2014/main" id="{87F9F73E-8367-4AFA-B102-747E129F82A2}"/>
              </a:ext>
            </a:extLst>
          </p:cNvPr>
          <p:cNvSpPr/>
          <p:nvPr/>
        </p:nvSpPr>
        <p:spPr>
          <a:xfrm>
            <a:off x="1152355" y="3073779"/>
            <a:ext cx="1757820" cy="88776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s-IS">
                <a:solidFill>
                  <a:schemeClr val="tx1"/>
                </a:solidFill>
              </a:rPr>
              <a:t>Íþróttahús</a:t>
            </a:r>
          </a:p>
        </p:txBody>
      </p:sp>
      <p:sp>
        <p:nvSpPr>
          <p:cNvPr id="10" name="Rétthyrningur: Ávöl horn 13">
            <a:extLst>
              <a:ext uri="{FF2B5EF4-FFF2-40B4-BE49-F238E27FC236}">
                <a16:creationId xmlns:a16="http://schemas.microsoft.com/office/drawing/2014/main" id="{CFA532E6-5F42-49FB-8A99-A8D3B7215247}"/>
              </a:ext>
            </a:extLst>
          </p:cNvPr>
          <p:cNvSpPr/>
          <p:nvPr/>
        </p:nvSpPr>
        <p:spPr>
          <a:xfrm>
            <a:off x="1152357" y="4246962"/>
            <a:ext cx="1757819" cy="7473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is-IS"/>
              <a:t>Gjörgæsla</a:t>
            </a:r>
          </a:p>
        </p:txBody>
      </p:sp>
      <p:sp>
        <p:nvSpPr>
          <p:cNvPr id="11" name="Rétthyrningur: Ávöl horn 15">
            <a:extLst>
              <a:ext uri="{FF2B5EF4-FFF2-40B4-BE49-F238E27FC236}">
                <a16:creationId xmlns:a16="http://schemas.microsoft.com/office/drawing/2014/main" id="{7E3F48CA-BEF9-46D8-A48F-EDF8DFC8C0A6}"/>
              </a:ext>
            </a:extLst>
          </p:cNvPr>
          <p:cNvSpPr/>
          <p:nvPr/>
        </p:nvSpPr>
        <p:spPr>
          <a:xfrm>
            <a:off x="1152355" y="5395372"/>
            <a:ext cx="1757818" cy="842695"/>
          </a:xfrm>
          <a:prstGeom prst="round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is-IS"/>
              <a:t>Heimili fyrir fatlaða</a:t>
            </a:r>
          </a:p>
        </p:txBody>
      </p:sp>
    </p:spTree>
    <p:extLst>
      <p:ext uri="{BB962C8B-B14F-4D97-AF65-F5344CB8AC3E}">
        <p14:creationId xmlns:p14="http://schemas.microsoft.com/office/powerpoint/2010/main" val="3894594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9A7BA6-E2D8-4289-ABF7-BBEC72BA0EAC}"/>
              </a:ext>
            </a:extLst>
          </p:cNvPr>
          <p:cNvSpPr>
            <a:spLocks noGrp="1"/>
          </p:cNvSpPr>
          <p:nvPr>
            <p:ph type="body" sz="quarter" idx="12"/>
          </p:nvPr>
        </p:nvSpPr>
        <p:spPr>
          <a:xfrm>
            <a:off x="1145226" y="331622"/>
            <a:ext cx="9901547" cy="789927"/>
          </a:xfrm>
        </p:spPr>
        <p:txBody>
          <a:bodyPr/>
          <a:lstStyle/>
          <a:p>
            <a:r>
              <a:rPr lang="is-IS">
                <a:solidFill>
                  <a:srgbClr val="032742"/>
                </a:solidFill>
              </a:rPr>
              <a:t>Huga þarf að lengd vakta við skipulag vinnu -</a:t>
            </a:r>
            <a:r>
              <a:rPr lang="is-IS" b="1">
                <a:solidFill>
                  <a:schemeClr val="accent1">
                    <a:lumMod val="75000"/>
                  </a:schemeClr>
                </a:solidFill>
                <a:hlinkClick r:id="rId2">
                  <a:extLst>
                    <a:ext uri="{A12FA001-AC4F-418D-AE19-62706E023703}">
                      <ahyp:hlinkClr xmlns:ahyp="http://schemas.microsoft.com/office/drawing/2018/hyperlinkcolor" val="tx"/>
                    </a:ext>
                  </a:extLst>
                </a:hlinkClick>
              </a:rPr>
              <a:t>Leiðbeiningar stýrihóps um lengd vakta</a:t>
            </a:r>
            <a:endParaRPr lang="is-IS" b="1">
              <a:solidFill>
                <a:schemeClr val="accent1">
                  <a:lumMod val="75000"/>
                </a:schemeClr>
              </a:solidFill>
            </a:endParaRPr>
          </a:p>
          <a:p>
            <a:endParaRPr lang="is-IS">
              <a:solidFill>
                <a:srgbClr val="032742"/>
              </a:solidFill>
            </a:endParaRPr>
          </a:p>
        </p:txBody>
      </p:sp>
      <p:sp>
        <p:nvSpPr>
          <p:cNvPr id="3" name="Text Placeholder 2">
            <a:extLst>
              <a:ext uri="{FF2B5EF4-FFF2-40B4-BE49-F238E27FC236}">
                <a16:creationId xmlns:a16="http://schemas.microsoft.com/office/drawing/2014/main" id="{C81EDBFB-0A7F-4C93-B556-4C375FDD3BB9}"/>
              </a:ext>
            </a:extLst>
          </p:cNvPr>
          <p:cNvSpPr>
            <a:spLocks noGrp="1"/>
          </p:cNvSpPr>
          <p:nvPr>
            <p:ph type="body" sz="quarter" idx="13"/>
          </p:nvPr>
        </p:nvSpPr>
        <p:spPr>
          <a:xfrm>
            <a:off x="1145226" y="1552077"/>
            <a:ext cx="7966969" cy="4592638"/>
          </a:xfrm>
        </p:spPr>
        <p:txBody>
          <a:bodyPr/>
          <a:lstStyle/>
          <a:p>
            <a:pPr marL="285750" indent="-285750">
              <a:buFont typeface="Arial" panose="020B0604020202020204" pitchFamily="34" charset="0"/>
              <a:buChar char="•"/>
            </a:pPr>
            <a:r>
              <a:rPr lang="is-IS"/>
              <a:t>Mikilvægt er að hafa í huga meginreglur hvíldartímalöggjafar</a:t>
            </a:r>
          </a:p>
          <a:p>
            <a:pPr marL="285750" indent="-285750">
              <a:buFont typeface="Arial" panose="020B0604020202020204" pitchFamily="34" charset="0"/>
              <a:buChar char="•"/>
            </a:pPr>
            <a:r>
              <a:rPr lang="is-IS"/>
              <a:t>Vaktir skipulagðar </a:t>
            </a:r>
            <a:r>
              <a:rPr lang="is-IS" err="1"/>
              <a:t>réttsælis</a:t>
            </a:r>
            <a:r>
              <a:rPr lang="is-IS"/>
              <a:t> eftir sólarhringnum og líkamsklukkunni, þannig að fyrst komi morgunvakt, svo kvöldvakt, svo næturvakt og svo hvíld. </a:t>
            </a:r>
          </a:p>
          <a:p>
            <a:pPr marL="285750" indent="-285750">
              <a:buFont typeface="Arial" panose="020B0604020202020204" pitchFamily="34" charset="0"/>
              <a:buChar char="•"/>
            </a:pPr>
            <a:r>
              <a:rPr lang="is-IS"/>
              <a:t>Ekki er mælt með að teknar séu fleiri en 2-3 tegundir af vöktum af hverri tegund (morgun-, kvöld-, næturvakt) í röð</a:t>
            </a:r>
          </a:p>
          <a:p>
            <a:pPr marL="285750" indent="-285750">
              <a:buFont typeface="Arial" panose="020B0604020202020204" pitchFamily="34" charset="0"/>
              <a:buChar char="•"/>
            </a:pPr>
            <a:r>
              <a:rPr lang="is-IS"/>
              <a:t> Lengd vakta sé á bilinu 6-9 klukkustundir. </a:t>
            </a:r>
          </a:p>
          <a:p>
            <a:pPr marL="285750" indent="-285750">
              <a:buFont typeface="Arial" panose="020B0604020202020204" pitchFamily="34" charset="0"/>
              <a:buChar char="•"/>
            </a:pPr>
            <a:r>
              <a:rPr lang="is-IS"/>
              <a:t>Í þeim tilfellum þar sem það hentar starfsemi og einstaka starfsmönnum að hafa styttri vaktir en 6 klst. er hægt að hafa vaktir styttri, þó ekki styttri en 4 klst. Æskilegt er að taka þetta til umfjöllunar í umbótasamtali. </a:t>
            </a:r>
          </a:p>
          <a:p>
            <a:pPr marL="285750" indent="-285750">
              <a:buFont typeface="Arial" panose="020B0604020202020204" pitchFamily="34" charset="0"/>
              <a:buChar char="•"/>
            </a:pPr>
            <a:r>
              <a:rPr lang="is-IS"/>
              <a:t>Sérstaklega er mælt gegn því að láta starfsfólk mæta oftar en einu sinni til vinnu á sama degi</a:t>
            </a:r>
          </a:p>
          <a:p>
            <a:pPr marL="285750" indent="-285750">
              <a:buFont typeface="Arial" panose="020B0604020202020204" pitchFamily="34" charset="0"/>
              <a:buChar char="•"/>
            </a:pPr>
            <a:r>
              <a:rPr lang="is-IS"/>
              <a:t>Mælst er til þess að dregið verði úr 12 tíma vöktum og helst að horfið verði frá þeim enda eru þær utan ramma kjarasamninga og ganga gegn markmiðum betri vinnutíma í vaktavinnu um öryggi og heilsu. </a:t>
            </a:r>
          </a:p>
        </p:txBody>
      </p:sp>
      <p:pic>
        <p:nvPicPr>
          <p:cNvPr id="5" name="Picture 4" descr="A picture containing clock, orange, gauge&#10;&#10;Description automatically generated">
            <a:extLst>
              <a:ext uri="{FF2B5EF4-FFF2-40B4-BE49-F238E27FC236}">
                <a16:creationId xmlns:a16="http://schemas.microsoft.com/office/drawing/2014/main" id="{AADD055C-6189-4FC4-9B1C-D28D16DB9061}"/>
              </a:ext>
            </a:extLst>
          </p:cNvPr>
          <p:cNvPicPr>
            <a:picLocks noChangeAspect="1"/>
          </p:cNvPicPr>
          <p:nvPr/>
        </p:nvPicPr>
        <p:blipFill>
          <a:blip r:embed="rId3"/>
          <a:stretch>
            <a:fillRect/>
          </a:stretch>
        </p:blipFill>
        <p:spPr>
          <a:xfrm>
            <a:off x="8177255" y="987533"/>
            <a:ext cx="4455133" cy="4455133"/>
          </a:xfrm>
          <a:prstGeom prst="rect">
            <a:avLst/>
          </a:prstGeom>
        </p:spPr>
      </p:pic>
    </p:spTree>
    <p:extLst>
      <p:ext uri="{BB962C8B-B14F-4D97-AF65-F5344CB8AC3E}">
        <p14:creationId xmlns:p14="http://schemas.microsoft.com/office/powerpoint/2010/main" val="137319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981103" y="359355"/>
            <a:ext cx="10862917" cy="1086491"/>
          </a:xfrm>
        </p:spPr>
        <p:txBody>
          <a:bodyPr/>
          <a:lstStyle/>
          <a:p>
            <a:r>
              <a:rPr lang="is-IS">
                <a:solidFill>
                  <a:srgbClr val="032742"/>
                </a:solidFill>
              </a:rPr>
              <a:t>Samsetningu á hæfni og færni og jafnræði í starfsmanna-hópnum við úthlutun vakta </a:t>
            </a:r>
          </a:p>
        </p:txBody>
      </p:sp>
      <p:pic>
        <p:nvPicPr>
          <p:cNvPr id="6" name="Mynd 5" descr="Mynd sem inniheldur stendur, heldur, uppstilling, brimbretti&#10;&#10;Lýsing sjálfkrafa búin til">
            <a:extLst>
              <a:ext uri="{FF2B5EF4-FFF2-40B4-BE49-F238E27FC236}">
                <a16:creationId xmlns:a16="http://schemas.microsoft.com/office/drawing/2014/main" id="{DFDF3ACC-EC47-4731-B679-687B2FB67C14}"/>
              </a:ext>
            </a:extLst>
          </p:cNvPr>
          <p:cNvPicPr>
            <a:picLocks noChangeAspect="1"/>
          </p:cNvPicPr>
          <p:nvPr/>
        </p:nvPicPr>
        <p:blipFill rotWithShape="1">
          <a:blip r:embed="rId2"/>
          <a:srcRect l="19304" r="21238"/>
          <a:stretch/>
        </p:blipFill>
        <p:spPr>
          <a:xfrm>
            <a:off x="8733044" y="1227015"/>
            <a:ext cx="3286602" cy="5527594"/>
          </a:xfrm>
          <a:prstGeom prst="rect">
            <a:avLst/>
          </a:prstGeom>
        </p:spPr>
      </p:pic>
      <p:graphicFrame>
        <p:nvGraphicFramePr>
          <p:cNvPr id="8" name="Línurit 3">
            <a:extLst>
              <a:ext uri="{FF2B5EF4-FFF2-40B4-BE49-F238E27FC236}">
                <a16:creationId xmlns:a16="http://schemas.microsoft.com/office/drawing/2014/main" id="{23F393E8-0D17-4EED-813B-6F2C261A9FC6}"/>
              </a:ext>
            </a:extLst>
          </p:cNvPr>
          <p:cNvGraphicFramePr/>
          <p:nvPr>
            <p:extLst>
              <p:ext uri="{D42A27DB-BD31-4B8C-83A1-F6EECF244321}">
                <p14:modId xmlns:p14="http://schemas.microsoft.com/office/powerpoint/2010/main" val="3748665087"/>
              </p:ext>
            </p:extLst>
          </p:nvPr>
        </p:nvGraphicFramePr>
        <p:xfrm>
          <a:off x="347980" y="13359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0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71F8-43E0-4658-BB7F-20C762C9C96D}"/>
              </a:ext>
            </a:extLst>
          </p:cNvPr>
          <p:cNvSpPr>
            <a:spLocks noGrp="1"/>
          </p:cNvSpPr>
          <p:nvPr>
            <p:ph type="body" sz="quarter" idx="12"/>
          </p:nvPr>
        </p:nvSpPr>
        <p:spPr>
          <a:xfrm>
            <a:off x="361554" y="427037"/>
            <a:ext cx="11642419" cy="789927"/>
          </a:xfrm>
        </p:spPr>
        <p:txBody>
          <a:bodyPr/>
          <a:lstStyle/>
          <a:p>
            <a:r>
              <a:rPr lang="is-IS">
                <a:solidFill>
                  <a:srgbClr val="032742"/>
                </a:solidFill>
              </a:rPr>
              <a:t>Huga þarf að</a:t>
            </a:r>
            <a:r>
              <a:rPr lang="is-IS" b="1">
                <a:solidFill>
                  <a:srgbClr val="032742"/>
                </a:solidFill>
                <a:hlinkClick r:id="rId2">
                  <a:extLst>
                    <a:ext uri="{A12FA001-AC4F-418D-AE19-62706E023703}">
                      <ahyp:hlinkClr xmlns:ahyp="http://schemas.microsoft.com/office/drawing/2018/hyperlinkcolor" val="tx"/>
                    </a:ext>
                  </a:extLst>
                </a:hlinkClick>
              </a:rPr>
              <a:t> </a:t>
            </a:r>
            <a:r>
              <a:rPr lang="is-IS" b="1">
                <a:solidFill>
                  <a:schemeClr val="accent1">
                    <a:lumMod val="75000"/>
                  </a:schemeClr>
                </a:solidFill>
                <a:hlinkClick r:id="rId2">
                  <a:extLst>
                    <a:ext uri="{A12FA001-AC4F-418D-AE19-62706E023703}">
                      <ahyp:hlinkClr xmlns:ahyp="http://schemas.microsoft.com/office/drawing/2018/hyperlinkcolor" val="tx"/>
                    </a:ext>
                  </a:extLst>
                </a:hlinkClick>
              </a:rPr>
              <a:t>jöfnun vinnuskila</a:t>
            </a:r>
            <a:r>
              <a:rPr lang="is-IS" b="1">
                <a:solidFill>
                  <a:schemeClr val="accent1">
                    <a:lumMod val="75000"/>
                  </a:schemeClr>
                </a:solidFill>
              </a:rPr>
              <a:t> </a:t>
            </a:r>
          </a:p>
          <a:p>
            <a:r>
              <a:rPr lang="is-IS">
                <a:solidFill>
                  <a:srgbClr val="032742"/>
                </a:solidFill>
              </a:rPr>
              <a:t>Vinnuskil per mánuð taki mið af vægi vinnuskyldustunda</a:t>
            </a:r>
          </a:p>
          <a:p>
            <a:endParaRPr lang="is-IS" b="1">
              <a:solidFill>
                <a:srgbClr val="032742"/>
              </a:solidFill>
            </a:endParaRPr>
          </a:p>
          <a:p>
            <a:endParaRPr lang="is-IS">
              <a:solidFill>
                <a:srgbClr val="032742"/>
              </a:solidFill>
            </a:endParaRPr>
          </a:p>
        </p:txBody>
      </p:sp>
      <p:pic>
        <p:nvPicPr>
          <p:cNvPr id="4098" name="Picture 2" descr="Pepzicles positive balance GIF">
            <a:extLst>
              <a:ext uri="{FF2B5EF4-FFF2-40B4-BE49-F238E27FC236}">
                <a16:creationId xmlns:a16="http://schemas.microsoft.com/office/drawing/2014/main" id="{515ED724-8568-4759-A525-EB1AB19F54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99297" y="206732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8876BF-FE5F-4C10-8536-2078A5449329}"/>
              </a:ext>
            </a:extLst>
          </p:cNvPr>
          <p:cNvSpPr>
            <a:spLocks noGrp="1"/>
          </p:cNvSpPr>
          <p:nvPr>
            <p:ph type="body" sz="quarter" idx="12"/>
          </p:nvPr>
        </p:nvSpPr>
        <p:spPr>
          <a:xfrm>
            <a:off x="1095876" y="319724"/>
            <a:ext cx="9901547" cy="789927"/>
          </a:xfrm>
        </p:spPr>
        <p:txBody>
          <a:bodyPr/>
          <a:lstStyle/>
          <a:p>
            <a:r>
              <a:rPr lang="is-IS">
                <a:solidFill>
                  <a:srgbClr val="032742"/>
                </a:solidFill>
              </a:rPr>
              <a:t>Dæmi – 100% starfsmaður</a:t>
            </a:r>
          </a:p>
        </p:txBody>
      </p:sp>
      <p:pic>
        <p:nvPicPr>
          <p:cNvPr id="4" name="Picture 3">
            <a:extLst>
              <a:ext uri="{FF2B5EF4-FFF2-40B4-BE49-F238E27FC236}">
                <a16:creationId xmlns:a16="http://schemas.microsoft.com/office/drawing/2014/main" id="{750F43A2-C219-4FEB-8B5E-0973AC4079C2}"/>
              </a:ext>
            </a:extLst>
          </p:cNvPr>
          <p:cNvPicPr/>
          <p:nvPr/>
        </p:nvPicPr>
        <p:blipFill rotWithShape="1">
          <a:blip r:embed="rId2"/>
          <a:srcRect b="16633"/>
          <a:stretch/>
        </p:blipFill>
        <p:spPr>
          <a:xfrm>
            <a:off x="858506" y="1607777"/>
            <a:ext cx="2681500" cy="1553698"/>
          </a:xfrm>
          <a:prstGeom prst="rect">
            <a:avLst/>
          </a:prstGeom>
        </p:spPr>
      </p:pic>
      <p:sp>
        <p:nvSpPr>
          <p:cNvPr id="14" name="TextBox 13">
            <a:extLst>
              <a:ext uri="{FF2B5EF4-FFF2-40B4-BE49-F238E27FC236}">
                <a16:creationId xmlns:a16="http://schemas.microsoft.com/office/drawing/2014/main" id="{5F7D05D4-08AD-4412-A2FC-49657C485B41}"/>
              </a:ext>
            </a:extLst>
          </p:cNvPr>
          <p:cNvSpPr txBox="1"/>
          <p:nvPr/>
        </p:nvSpPr>
        <p:spPr>
          <a:xfrm>
            <a:off x="922210" y="1002213"/>
            <a:ext cx="3905494" cy="646331"/>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dagvaktir virka daga og helgar</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p>
            <a:endParaRPr lang="is-IS"/>
          </a:p>
        </p:txBody>
      </p:sp>
      <p:cxnSp>
        <p:nvCxnSpPr>
          <p:cNvPr id="15" name="Straight Arrow Connector 14">
            <a:extLst>
              <a:ext uri="{FF2B5EF4-FFF2-40B4-BE49-F238E27FC236}">
                <a16:creationId xmlns:a16="http://schemas.microsoft.com/office/drawing/2014/main" id="{B624963C-1C94-49EF-A8F4-CED2B72A27D8}"/>
              </a:ext>
            </a:extLst>
          </p:cNvPr>
          <p:cNvCxnSpPr>
            <a:cxnSpLocks/>
          </p:cNvCxnSpPr>
          <p:nvPr/>
        </p:nvCxnSpPr>
        <p:spPr>
          <a:xfrm flipH="1">
            <a:off x="3282903" y="1607777"/>
            <a:ext cx="1876425" cy="542925"/>
          </a:xfrm>
          <a:prstGeom prst="straightConnector1">
            <a:avLst/>
          </a:prstGeom>
          <a:noFill/>
          <a:ln w="6350" cap="flat" cmpd="sng" algn="ctr">
            <a:solidFill>
              <a:srgbClr val="4472C4"/>
            </a:solidFill>
            <a:prstDash val="solid"/>
            <a:miter lim="800000"/>
            <a:tailEnd type="triangle"/>
          </a:ln>
          <a:effectLst/>
        </p:spPr>
      </p:cxnSp>
      <p:sp>
        <p:nvSpPr>
          <p:cNvPr id="16" name="Cloud 15">
            <a:extLst>
              <a:ext uri="{FF2B5EF4-FFF2-40B4-BE49-F238E27FC236}">
                <a16:creationId xmlns:a16="http://schemas.microsoft.com/office/drawing/2014/main" id="{840D003A-6DE0-401A-B3C0-DADBDD23A713}"/>
              </a:ext>
            </a:extLst>
          </p:cNvPr>
          <p:cNvSpPr/>
          <p:nvPr/>
        </p:nvSpPr>
        <p:spPr>
          <a:xfrm>
            <a:off x="4221116" y="1183291"/>
            <a:ext cx="3217008" cy="1477426"/>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Vinnuframlag: 150 klst</a:t>
            </a:r>
            <a:endParaRPr lang="is-IS"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Vinnuskil: 156,20 klst</a:t>
            </a:r>
            <a:endParaRPr lang="is-I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087B04A-076E-4C90-87BE-C8104EEB9CDC}"/>
              </a:ext>
            </a:extLst>
          </p:cNvPr>
          <p:cNvPicPr/>
          <p:nvPr/>
        </p:nvPicPr>
        <p:blipFill rotWithShape="1">
          <a:blip r:embed="rId3"/>
          <a:srcRect b="24936"/>
          <a:stretch/>
        </p:blipFill>
        <p:spPr>
          <a:xfrm>
            <a:off x="6439365" y="4239263"/>
            <a:ext cx="2802552" cy="2117955"/>
          </a:xfrm>
          <a:prstGeom prst="rect">
            <a:avLst/>
          </a:prstGeom>
        </p:spPr>
      </p:pic>
      <p:sp>
        <p:nvSpPr>
          <p:cNvPr id="19" name="TextBox 18">
            <a:extLst>
              <a:ext uri="{FF2B5EF4-FFF2-40B4-BE49-F238E27FC236}">
                <a16:creationId xmlns:a16="http://schemas.microsoft.com/office/drawing/2014/main" id="{B6738945-AE7D-4C94-982A-9F2BD50158A4}"/>
              </a:ext>
            </a:extLst>
          </p:cNvPr>
          <p:cNvSpPr txBox="1"/>
          <p:nvPr/>
        </p:nvSpPr>
        <p:spPr>
          <a:xfrm>
            <a:off x="6564917" y="3483587"/>
            <a:ext cx="2681500" cy="646331"/>
          </a:xfrm>
          <a:prstGeom prst="rect">
            <a:avLst/>
          </a:prstGeom>
          <a:noFill/>
        </p:spPr>
        <p:txBody>
          <a:bodyPr wrap="square" rtlCol="0">
            <a:spAutoFit/>
          </a:bodyPr>
          <a:lstStyle/>
          <a:p>
            <a:r>
              <a:rPr lang="en-GB" b="1">
                <a:latin typeface="Calibri" panose="020F0502020204030204" pitchFamily="34" charset="0"/>
                <a:ea typeface="Calibri" panose="020F0502020204030204" pitchFamily="34" charset="0"/>
                <a:cs typeface="Times New Roman" panose="02020603050405020304" pitchFamily="18" charset="0"/>
              </a:rPr>
              <a:t>V</a:t>
            </a:r>
            <a:r>
              <a:rPr lang="en-GB" sz="1800" b="1">
                <a:effectLst/>
                <a:latin typeface="Calibri" panose="020F0502020204030204" pitchFamily="34" charset="0"/>
                <a:ea typeface="Calibri" panose="020F0502020204030204" pitchFamily="34" charset="0"/>
                <a:cs typeface="Times New Roman" panose="02020603050405020304" pitchFamily="18" charset="0"/>
              </a:rPr>
              <a:t>innur bara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næturvaktir</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p>
            <a:endParaRPr lang="is-IS"/>
          </a:p>
        </p:txBody>
      </p:sp>
      <p:cxnSp>
        <p:nvCxnSpPr>
          <p:cNvPr id="20" name="Straight Arrow Connector 19">
            <a:extLst>
              <a:ext uri="{FF2B5EF4-FFF2-40B4-BE49-F238E27FC236}">
                <a16:creationId xmlns:a16="http://schemas.microsoft.com/office/drawing/2014/main" id="{B9A016FA-08C2-4E94-919A-D9E9F0E978CA}"/>
              </a:ext>
            </a:extLst>
          </p:cNvPr>
          <p:cNvCxnSpPr>
            <a:cxnSpLocks/>
          </p:cNvCxnSpPr>
          <p:nvPr/>
        </p:nvCxnSpPr>
        <p:spPr>
          <a:xfrm flipH="1">
            <a:off x="8558454" y="4333813"/>
            <a:ext cx="1337636" cy="253793"/>
          </a:xfrm>
          <a:prstGeom prst="straightConnector1">
            <a:avLst/>
          </a:prstGeom>
          <a:noFill/>
          <a:ln w="6350" cap="flat" cmpd="sng" algn="ctr">
            <a:solidFill>
              <a:srgbClr val="4472C4"/>
            </a:solidFill>
            <a:prstDash val="solid"/>
            <a:miter lim="800000"/>
            <a:tailEnd type="triangle"/>
          </a:ln>
          <a:effectLst/>
        </p:spPr>
      </p:cxnSp>
      <p:sp>
        <p:nvSpPr>
          <p:cNvPr id="21" name="Cloud 20">
            <a:extLst>
              <a:ext uri="{FF2B5EF4-FFF2-40B4-BE49-F238E27FC236}">
                <a16:creationId xmlns:a16="http://schemas.microsoft.com/office/drawing/2014/main" id="{7BC69DF5-95F5-4FA5-B5E3-5BEDB00248E9}"/>
              </a:ext>
            </a:extLst>
          </p:cNvPr>
          <p:cNvSpPr/>
          <p:nvPr/>
        </p:nvSpPr>
        <p:spPr>
          <a:xfrm>
            <a:off x="9041783" y="3637385"/>
            <a:ext cx="2857291" cy="1279807"/>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139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156,33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E58F4B0C-6CBC-420E-9461-1863F43BBA0F}"/>
              </a:ext>
            </a:extLst>
          </p:cNvPr>
          <p:cNvPicPr/>
          <p:nvPr/>
        </p:nvPicPr>
        <p:blipFill rotWithShape="1">
          <a:blip r:embed="rId4"/>
          <a:srcRect b="27202"/>
          <a:stretch/>
        </p:blipFill>
        <p:spPr>
          <a:xfrm>
            <a:off x="815762" y="4239263"/>
            <a:ext cx="2866162" cy="1925204"/>
          </a:xfrm>
          <a:prstGeom prst="rect">
            <a:avLst/>
          </a:prstGeom>
        </p:spPr>
      </p:pic>
      <p:sp>
        <p:nvSpPr>
          <p:cNvPr id="23" name="TextBox 22">
            <a:extLst>
              <a:ext uri="{FF2B5EF4-FFF2-40B4-BE49-F238E27FC236}">
                <a16:creationId xmlns:a16="http://schemas.microsoft.com/office/drawing/2014/main" id="{9B806CBB-2E32-4A80-B2F6-A90973CD7BB9}"/>
              </a:ext>
            </a:extLst>
          </p:cNvPr>
          <p:cNvSpPr txBox="1"/>
          <p:nvPr/>
        </p:nvSpPr>
        <p:spPr>
          <a:xfrm>
            <a:off x="1002917" y="3481599"/>
            <a:ext cx="2537089" cy="646331"/>
          </a:xfrm>
          <a:prstGeom prst="rect">
            <a:avLst/>
          </a:prstGeom>
          <a:noFill/>
        </p:spPr>
        <p:txBody>
          <a:bodyPr wrap="square" rtlCol="0">
            <a:spAutoFit/>
          </a:bodyPr>
          <a:lstStyle/>
          <a:p>
            <a:r>
              <a:rPr lang="en-GB" sz="1800" b="1">
                <a:effectLst/>
                <a:latin typeface="Calibri" panose="020F0502020204030204" pitchFamily="34" charset="0"/>
                <a:ea typeface="Calibri" panose="020F0502020204030204" pitchFamily="34" charset="0"/>
                <a:cs typeface="Times New Roman" panose="02020603050405020304" pitchFamily="18" charset="0"/>
              </a:rPr>
              <a:t>Vinnur </a:t>
            </a:r>
            <a:r>
              <a:rPr lang="en-GB" b="1">
                <a:highlight>
                  <a:srgbClr val="FFFF00"/>
                </a:highlight>
                <a:latin typeface="Calibri" panose="020F0502020204030204" pitchFamily="34" charset="0"/>
                <a:ea typeface="Calibri" panose="020F0502020204030204" pitchFamily="34" charset="0"/>
                <a:cs typeface="Times New Roman" panose="02020603050405020304" pitchFamily="18" charset="0"/>
              </a:rPr>
              <a:t>blandaðar</a:t>
            </a:r>
            <a:r>
              <a:rPr lang="en-GB" b="1">
                <a:latin typeface="Calibri" panose="020F0502020204030204" pitchFamily="34" charset="0"/>
                <a:ea typeface="Calibri" panose="020F0502020204030204" pitchFamily="34" charset="0"/>
                <a:cs typeface="Times New Roman" panose="02020603050405020304" pitchFamily="18" charset="0"/>
              </a:rPr>
              <a:t> </a:t>
            </a:r>
            <a:r>
              <a:rPr lang="en-GB"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vaktir</a:t>
            </a:r>
            <a:endParaRPr lang="is-IS" sz="1800">
              <a:effectLst/>
              <a:latin typeface="Calibri" panose="020F0502020204030204" pitchFamily="34" charset="0"/>
              <a:ea typeface="Calibri" panose="020F0502020204030204" pitchFamily="34" charset="0"/>
              <a:cs typeface="Times New Roman" panose="02020603050405020304" pitchFamily="18" charset="0"/>
            </a:endParaRPr>
          </a:p>
          <a:p>
            <a:endParaRPr lang="is-IS"/>
          </a:p>
        </p:txBody>
      </p:sp>
      <p:cxnSp>
        <p:nvCxnSpPr>
          <p:cNvPr id="24" name="Straight Arrow Connector 23">
            <a:extLst>
              <a:ext uri="{FF2B5EF4-FFF2-40B4-BE49-F238E27FC236}">
                <a16:creationId xmlns:a16="http://schemas.microsoft.com/office/drawing/2014/main" id="{BC9434FE-33FE-4F17-BA45-56CA5D16C7EF}"/>
              </a:ext>
            </a:extLst>
          </p:cNvPr>
          <p:cNvCxnSpPr>
            <a:cxnSpLocks/>
          </p:cNvCxnSpPr>
          <p:nvPr/>
        </p:nvCxnSpPr>
        <p:spPr>
          <a:xfrm flipH="1">
            <a:off x="3223920" y="4277289"/>
            <a:ext cx="997197" cy="208464"/>
          </a:xfrm>
          <a:prstGeom prst="straightConnector1">
            <a:avLst/>
          </a:prstGeom>
          <a:noFill/>
          <a:ln w="6350" cap="flat" cmpd="sng" algn="ctr">
            <a:solidFill>
              <a:srgbClr val="4472C4"/>
            </a:solidFill>
            <a:prstDash val="solid"/>
            <a:miter lim="800000"/>
            <a:tailEnd type="triangle"/>
          </a:ln>
          <a:effectLst/>
        </p:spPr>
      </p:cxnSp>
      <p:sp>
        <p:nvSpPr>
          <p:cNvPr id="25" name="Cloud 24">
            <a:extLst>
              <a:ext uri="{FF2B5EF4-FFF2-40B4-BE49-F238E27FC236}">
                <a16:creationId xmlns:a16="http://schemas.microsoft.com/office/drawing/2014/main" id="{60CAB334-51BC-4A3D-B1E2-9519BA86CFF8}"/>
              </a:ext>
            </a:extLst>
          </p:cNvPr>
          <p:cNvSpPr/>
          <p:nvPr/>
        </p:nvSpPr>
        <p:spPr>
          <a:xfrm>
            <a:off x="3500127" y="3637385"/>
            <a:ext cx="2857291" cy="1279807"/>
          </a:xfrm>
          <a:prstGeom prst="cloud">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pPr>
              <a:lnSpc>
                <a:spcPct val="107000"/>
              </a:lnSpc>
              <a:spcAft>
                <a:spcPts val="8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Vinnuframlag: 139 klst</a:t>
            </a:r>
            <a:endParaRPr lang="is-I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Vinnuskil: 156,20 klst</a:t>
            </a:r>
            <a:endParaRPr lang="is-I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7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3" grpId="0"/>
      <p:bldP spid="25" grpId="0" animBg="1"/>
    </p:bldLst>
  </p:timing>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11" ma:contentTypeDescription="Create a new document." ma:contentTypeScope="" ma:versionID="0af29e14f8e1b5659a381283e627dee2">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9c47f0320e936e805d113a95bd97a4ff"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8E195-8191-4751-81FF-57401B26E2AA}">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F5C896-6195-4D19-BC3A-EDC14584C4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1293</TotalTime>
  <Words>932</Words>
  <Application>Microsoft Office PowerPoint</Application>
  <PresentationFormat>Widescreen</PresentationFormat>
  <Paragraphs>121</Paragraphs>
  <Slides>24</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Fira Sans</vt:lpstr>
      <vt:lpstr>FiraGO Book</vt:lpstr>
      <vt:lpstr>FiraGO SemiBold</vt:lpstr>
      <vt:lpstr>inherit</vt:lpstr>
      <vt:lpstr>2_Office Theme</vt:lpstr>
      <vt:lpstr>3_Office Theme</vt:lpstr>
      <vt:lpstr>1_Office Theme</vt:lpstr>
      <vt:lpstr>Office Theme</vt:lpstr>
      <vt:lpstr>PowerPoint Presentation</vt:lpstr>
      <vt:lpstr>PowerPoint Presentation</vt:lpstr>
      <vt:lpstr>PowerPoint Presentation</vt:lpstr>
      <vt:lpstr>Mikilvæg atriði við gerð vaktaskýrslna!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 - SATTI</cp:lastModifiedBy>
  <cp:revision>2</cp:revision>
  <dcterms:created xsi:type="dcterms:W3CDTF">2020-10-30T12:19:32Z</dcterms:created>
  <dcterms:modified xsi:type="dcterms:W3CDTF">2021-04-06T08:51:55Z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