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39"/>
  </p:notesMasterIdLst>
  <p:sldIdLst>
    <p:sldId id="257" r:id="rId8"/>
    <p:sldId id="835" r:id="rId9"/>
    <p:sldId id="890" r:id="rId10"/>
    <p:sldId id="880" r:id="rId11"/>
    <p:sldId id="894" r:id="rId12"/>
    <p:sldId id="896" r:id="rId13"/>
    <p:sldId id="895" r:id="rId14"/>
    <p:sldId id="879" r:id="rId15"/>
    <p:sldId id="892" r:id="rId16"/>
    <p:sldId id="824" r:id="rId17"/>
    <p:sldId id="822" r:id="rId18"/>
    <p:sldId id="886" r:id="rId19"/>
    <p:sldId id="864" r:id="rId20"/>
    <p:sldId id="867" r:id="rId21"/>
    <p:sldId id="286" r:id="rId22"/>
    <p:sldId id="837" r:id="rId23"/>
    <p:sldId id="882" r:id="rId24"/>
    <p:sldId id="851" r:id="rId25"/>
    <p:sldId id="887" r:id="rId26"/>
    <p:sldId id="883" r:id="rId27"/>
    <p:sldId id="832" r:id="rId28"/>
    <p:sldId id="891" r:id="rId29"/>
    <p:sldId id="856" r:id="rId30"/>
    <p:sldId id="872" r:id="rId31"/>
    <p:sldId id="875" r:id="rId32"/>
    <p:sldId id="873" r:id="rId33"/>
    <p:sldId id="874" r:id="rId34"/>
    <p:sldId id="389" r:id="rId35"/>
    <p:sldId id="821" r:id="rId36"/>
    <p:sldId id="818" r:id="rId37"/>
    <p:sldId id="871" r:id="rId38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CBE4CE"/>
    <a:srgbClr val="09501E"/>
    <a:srgbClr val="60986E"/>
    <a:srgbClr val="09361E"/>
    <a:srgbClr val="092E1E"/>
    <a:srgbClr val="09321E"/>
    <a:srgbClr val="E4F8E7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BD9E9-0C2C-4949-9381-0793EA6FD02C}" v="53" dt="2021-01-19T19:16:37.622"/>
    <p1510:client id="{3126F794-1C99-4FA0-A1BB-655DA31DE4E2}" v="7" dt="2021-01-20T09:11:03.360"/>
    <p1510:client id="{4446E7C2-7DD4-4E86-8A28-F3BE0E3751A3}" v="32" dt="2021-01-20T09:28:15.615"/>
    <p1510:client id="{8E4801E6-3FAA-47CF-82D8-E776319433D4}" v="168" dt="2021-01-20T08:43:08.300"/>
    <p1510:client id="{9F0ADFF3-434A-4B06-A687-252909A307B0}" vWet="2" dt="2021-01-20T08:41:06.161"/>
    <p1510:client id="{9F9493FF-1A3B-4DAC-8AE9-D859F5B02B3D}" v="153" dt="2021-01-20T09:37:02.061"/>
    <p1510:client id="{CC99A8E3-DA8D-43FA-9BE8-0963B056FF2D}" v="5" dt="2021-01-20T09:09:47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5399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15892" y="1333750"/>
          <a:ext cx="5096215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876581" y="1587750"/>
        <a:ext cx="2374836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20.1.2021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07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18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arahildur@rikissattasemjari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mailto:dagny@bsrb.is" TargetMode="External"/><Relationship Id="rId4" Type="http://schemas.openxmlformats.org/officeDocument/2006/relationships/hyperlink" Target="mailto:aldis.magnusdottir@fjr.i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frettir/frett/2021/01/17/Namskeid-fyrir-stjornendur-Kostnadarmatslikan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smennt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https://www.smennt.is/forsida/fraedsla/namskeid/betri-vinnutimi-i-vaktavinnu/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hyperlink" Target="https://betrivinnutimi.is/vaktavinna/spurt-og-svarad/" TargetMode="External"/><Relationship Id="rId2" Type="http://schemas.openxmlformats.org/officeDocument/2006/relationships/hyperlink" Target="https://betrivinnutimi.is/vaktavinna/verkfaeri-stjornend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hyperlink" Target="https://betrivinnutimi.is/vaktavinna/fraedsluefni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betrivinnutimi.is/" TargetMode="External"/><Relationship Id="rId9" Type="http://schemas.openxmlformats.org/officeDocument/2006/relationships/hyperlink" Target="https://betrivinnutimi.is/askrif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frettir/frett/2021/01/04/Grunnnamskeid-fyrir-starfsfolk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mennt.is/forsida/fraedsla/namskeid/betri-vinnutimi-i-vaktavinnu/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betrivinnutimi.is/frettir/frett/2021/01/10/Gullinbru-monnunarlikan-fyrir-stjornendu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betrivinnutimi.is/library/Vaktavinna/Greining%20%c3%a1%20starfsemi_%202.%20skrefi%c3%b0%20%c3%ad%20innlei%c3%b0ingu%20betri%20vinnut%c3%adma%20%c3%ad%20vaktavinnu.pdf" TargetMode="External"/><Relationship Id="rId13" Type="http://schemas.openxmlformats.org/officeDocument/2006/relationships/hyperlink" Target="https://betrivinnutimi.is/askrift/" TargetMode="External"/><Relationship Id="rId3" Type="http://schemas.openxmlformats.org/officeDocument/2006/relationships/hyperlink" Target="https://www.youtube.com/watch?v=ghBSxl8qOWU&amp;feature=youtu.be" TargetMode="External"/><Relationship Id="rId7" Type="http://schemas.openxmlformats.org/officeDocument/2006/relationships/hyperlink" Target="https://betrivinnutimi.is/vaktavinna/verkfaeri-stjornenda/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betrivinnutimi.is/vaktavinna/fraedsluefn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bMoMwsMsdS0&amp;feature=youtu.be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www.youtube.com/watch?v=1GdfJOXcgGM&amp;feature=youtu.be" TargetMode="External"/><Relationship Id="rId10" Type="http://schemas.openxmlformats.org/officeDocument/2006/relationships/hyperlink" Target="https://betrivinnutimi.is/library/Vaktavinna/GULLINBR%c3%9a_%c3%9aTG_2.1.xlsx" TargetMode="External"/><Relationship Id="rId4" Type="http://schemas.openxmlformats.org/officeDocument/2006/relationships/hyperlink" Target="https://www.youtube.com/watch?v=xSjPltK59is&amp;feature=youtu.be" TargetMode="External"/><Relationship Id="rId9" Type="http://schemas.openxmlformats.org/officeDocument/2006/relationships/hyperlink" Target="https://betrivinnutimi.is/library/Skrar/umbotasamtal_handrit_fyrir_stjornendur_okt_2020.pdf" TargetMode="External"/><Relationship Id="rId1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800" b="0" noProof="1"/>
              <a:t>Fundur verkefnastjórnar og fulltrúa launagreiðenda</a:t>
            </a:r>
          </a:p>
          <a:p>
            <a:endParaRPr lang="en-GB" sz="2800" b="0" noProof="1"/>
          </a:p>
          <a:p>
            <a:r>
              <a:rPr lang="en-GB" sz="2800" b="0" dirty="0"/>
              <a:t>20. janúar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48B0A1D7-C21C-4423-8C94-A63F323EF3DB}"/>
              </a:ext>
            </a:extLst>
          </p:cNvPr>
          <p:cNvSpPr/>
          <p:nvPr/>
        </p:nvSpPr>
        <p:spPr>
          <a:xfrm>
            <a:off x="6590261" y="707017"/>
            <a:ext cx="4358640" cy="9829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2000" b="1">
                <a:latin typeface="Arial" panose="020B0604020202020204" pitchFamily="34" charset="0"/>
                <a:cs typeface="Arial" panose="020B0604020202020204" pitchFamily="34" charset="0"/>
              </a:rPr>
              <a:t>Verkefnastjórn </a:t>
            </a:r>
          </a:p>
          <a:p>
            <a:pPr algn="ctr"/>
            <a:r>
              <a:rPr lang="is-IS" sz="2000" b="1">
                <a:latin typeface="Arial" panose="020B0604020202020204" pitchFamily="34" charset="0"/>
                <a:cs typeface="Arial" panose="020B0604020202020204" pitchFamily="34" charset="0"/>
              </a:rPr>
              <a:t>Betri vinnutíma í vaktavinnu </a:t>
            </a:r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608CD625-BF0B-400B-8955-BB15284FABAA}"/>
              </a:ext>
            </a:extLst>
          </p:cNvPr>
          <p:cNvSpPr/>
          <p:nvPr/>
        </p:nvSpPr>
        <p:spPr>
          <a:xfrm>
            <a:off x="10309647" y="1687931"/>
            <a:ext cx="1985010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>
                <a:latin typeface="Arial" panose="020B0604020202020204" pitchFamily="34" charset="0"/>
                <a:cs typeface="Arial" panose="020B0604020202020204" pitchFamily="34" charset="0"/>
              </a:rPr>
              <a:t>Innleiðingar- hópur</a:t>
            </a:r>
            <a:r>
              <a:rPr lang="is-I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SFV</a:t>
            </a:r>
          </a:p>
        </p:txBody>
      </p:sp>
      <p:sp>
        <p:nvSpPr>
          <p:cNvPr id="8" name="Sporaskja 7">
            <a:extLst>
              <a:ext uri="{FF2B5EF4-FFF2-40B4-BE49-F238E27FC236}">
                <a16:creationId xmlns:a16="http://schemas.microsoft.com/office/drawing/2014/main" id="{FE75E4DB-8DDD-4C44-A29A-CAC4E2488D7F}"/>
              </a:ext>
            </a:extLst>
          </p:cNvPr>
          <p:cNvSpPr/>
          <p:nvPr/>
        </p:nvSpPr>
        <p:spPr>
          <a:xfrm>
            <a:off x="7240962" y="1648275"/>
            <a:ext cx="1985010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>
                <a:latin typeface="Arial" panose="020B0604020202020204" pitchFamily="34" charset="0"/>
                <a:cs typeface="Arial" panose="020B0604020202020204" pitchFamily="34" charset="0"/>
              </a:rPr>
              <a:t>Innleiðingar - hópur</a:t>
            </a:r>
            <a:r>
              <a:rPr lang="is-I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Ríki</a:t>
            </a:r>
          </a:p>
        </p:txBody>
      </p:sp>
      <p:sp>
        <p:nvSpPr>
          <p:cNvPr id="10" name="Sporaskja 9">
            <a:extLst>
              <a:ext uri="{FF2B5EF4-FFF2-40B4-BE49-F238E27FC236}">
                <a16:creationId xmlns:a16="http://schemas.microsoft.com/office/drawing/2014/main" id="{0C2F6319-CC10-4F59-9572-230E9ACFD6BE}"/>
              </a:ext>
            </a:extLst>
          </p:cNvPr>
          <p:cNvSpPr/>
          <p:nvPr/>
        </p:nvSpPr>
        <p:spPr>
          <a:xfrm>
            <a:off x="8769581" y="1703032"/>
            <a:ext cx="1985011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>
                <a:latin typeface="Arial" panose="020B0604020202020204" pitchFamily="34" charset="0"/>
                <a:cs typeface="Arial" panose="020B0604020202020204" pitchFamily="34" charset="0"/>
              </a:rPr>
              <a:t>Innleiðinga- hópur</a:t>
            </a:r>
            <a:r>
              <a:rPr lang="is-I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Sveitarfélög</a:t>
            </a:r>
          </a:p>
        </p:txBody>
      </p:sp>
      <p:sp>
        <p:nvSpPr>
          <p:cNvPr id="2" name="Rétthyrningur: Ávöl horn 1">
            <a:extLst>
              <a:ext uri="{FF2B5EF4-FFF2-40B4-BE49-F238E27FC236}">
                <a16:creationId xmlns:a16="http://schemas.microsoft.com/office/drawing/2014/main" id="{2370EE93-4739-4202-8311-840DC964D05D}"/>
              </a:ext>
            </a:extLst>
          </p:cNvPr>
          <p:cNvSpPr/>
          <p:nvPr/>
        </p:nvSpPr>
        <p:spPr>
          <a:xfrm>
            <a:off x="7375178" y="3388211"/>
            <a:ext cx="4128820" cy="14554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Textastaðgengill 1">
            <a:extLst>
              <a:ext uri="{FF2B5EF4-FFF2-40B4-BE49-F238E27FC236}">
                <a16:creationId xmlns:a16="http://schemas.microsoft.com/office/drawing/2014/main" id="{A5EF66EE-943B-41AB-B4FD-AD3F27F25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071" y="459712"/>
            <a:ext cx="6275554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Tengslanet innan vinnustaða </a:t>
            </a:r>
          </a:p>
        </p:txBody>
      </p:sp>
      <p:sp>
        <p:nvSpPr>
          <p:cNvPr id="21" name="Textastaðgengill 9">
            <a:extLst>
              <a:ext uri="{FF2B5EF4-FFF2-40B4-BE49-F238E27FC236}">
                <a16:creationId xmlns:a16="http://schemas.microsoft.com/office/drawing/2014/main" id="{786F08C0-4D70-4652-BE21-8CFCC9D23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071" y="1703609"/>
            <a:ext cx="5548686" cy="3197867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Lykilaðilar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4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hverjum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vinnustað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í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virku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samstarfi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við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innleiðingarhópi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yfirsýn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yfir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stöðu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hverjum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vinnustað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skipulagseiningu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ráðgefandi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fyrir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stjórnendur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þeim til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aðstoðar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Upplýsa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forstöðumann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framkvæmdastjórn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s-I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étthyrningur: Ávöl horn 2">
            <a:extLst>
              <a:ext uri="{FF2B5EF4-FFF2-40B4-BE49-F238E27FC236}">
                <a16:creationId xmlns:a16="http://schemas.microsoft.com/office/drawing/2014/main" id="{51F5FA6B-C2CD-465C-98E8-A878150BD500}"/>
              </a:ext>
            </a:extLst>
          </p:cNvPr>
          <p:cNvSpPr/>
          <p:nvPr/>
        </p:nvSpPr>
        <p:spPr>
          <a:xfrm>
            <a:off x="7579517" y="3510726"/>
            <a:ext cx="3606643" cy="1157046"/>
          </a:xfrm>
          <a:prstGeom prst="roundRect">
            <a:avLst/>
          </a:prstGeom>
          <a:solidFill>
            <a:srgbClr val="032742"/>
          </a:solidFill>
          <a:ln>
            <a:solidFill>
              <a:srgbClr val="032742"/>
            </a:solidFill>
          </a:ln>
          <a:effectLst>
            <a:outerShdw blurRad="127000" dir="6540000" algn="ctr" rotWithShape="0">
              <a:srgbClr val="000000"/>
            </a:outerShdw>
            <a:reflection blurRad="1524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>
                <a:latin typeface="Arial" panose="020B0604020202020204" pitchFamily="34" charset="0"/>
                <a:cs typeface="Arial" panose="020B0604020202020204" pitchFamily="34" charset="0"/>
              </a:rPr>
              <a:t>Lykilaðilar/Verkefnahópur á hverjum vinnustað</a:t>
            </a:r>
          </a:p>
        </p:txBody>
      </p:sp>
      <p:sp>
        <p:nvSpPr>
          <p:cNvPr id="9" name="Sporaskja 8">
            <a:extLst>
              <a:ext uri="{FF2B5EF4-FFF2-40B4-BE49-F238E27FC236}">
                <a16:creationId xmlns:a16="http://schemas.microsoft.com/office/drawing/2014/main" id="{0E86D8B7-E1E8-46A3-91D6-3678C17F5F71}"/>
              </a:ext>
            </a:extLst>
          </p:cNvPr>
          <p:cNvSpPr/>
          <p:nvPr/>
        </p:nvSpPr>
        <p:spPr>
          <a:xfrm>
            <a:off x="6685625" y="5145493"/>
            <a:ext cx="215646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>
                <a:latin typeface="Arial" panose="020B0604020202020204" pitchFamily="34" charset="0"/>
                <a:cs typeface="Arial" panose="020B0604020202020204" pitchFamily="34" charset="0"/>
              </a:rPr>
              <a:t>Stjórnendur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oraskja 12">
            <a:extLst>
              <a:ext uri="{FF2B5EF4-FFF2-40B4-BE49-F238E27FC236}">
                <a16:creationId xmlns:a16="http://schemas.microsoft.com/office/drawing/2014/main" id="{D3C61DC7-638E-4EB2-BAA1-2ED8E337F14C}"/>
              </a:ext>
            </a:extLst>
          </p:cNvPr>
          <p:cNvSpPr/>
          <p:nvPr/>
        </p:nvSpPr>
        <p:spPr>
          <a:xfrm>
            <a:off x="8423016" y="5110802"/>
            <a:ext cx="198501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>
                <a:latin typeface="Arial" panose="020B0604020202020204" pitchFamily="34" charset="0"/>
                <a:cs typeface="Arial" panose="020B0604020202020204" pitchFamily="34" charset="0"/>
              </a:rPr>
              <a:t>Starfsfólk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oraskja 14">
            <a:extLst>
              <a:ext uri="{FF2B5EF4-FFF2-40B4-BE49-F238E27FC236}">
                <a16:creationId xmlns:a16="http://schemas.microsoft.com/office/drawing/2014/main" id="{CCD9EB32-CA3C-4B84-86A8-F83E2F264981}"/>
              </a:ext>
            </a:extLst>
          </p:cNvPr>
          <p:cNvSpPr/>
          <p:nvPr/>
        </p:nvSpPr>
        <p:spPr>
          <a:xfrm>
            <a:off x="10088522" y="5082780"/>
            <a:ext cx="1985011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4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400" b="1" noProof="1">
                <a:latin typeface="Arial" panose="020B0604020202020204" pitchFamily="34" charset="0"/>
                <a:cs typeface="Arial" panose="020B0604020202020204" pitchFamily="34" charset="0"/>
              </a:rPr>
              <a:t>Forstöðu-maður</a:t>
            </a:r>
          </a:p>
          <a:p>
            <a:pPr algn="ctr"/>
            <a:r>
              <a:rPr lang="is-IS" sz="1400" b="1" noProof="1">
                <a:latin typeface="Arial" panose="020B0604020202020204" pitchFamily="34" charset="0"/>
                <a:cs typeface="Arial" panose="020B0604020202020204" pitchFamily="34" charset="0"/>
              </a:rPr>
              <a:t>Framkvæmda-stjórn</a:t>
            </a:r>
          </a:p>
          <a:p>
            <a:pPr algn="ctr"/>
            <a:endParaRPr lang="is-IS" sz="1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Bein tengilína 16">
            <a:extLst>
              <a:ext uri="{FF2B5EF4-FFF2-40B4-BE49-F238E27FC236}">
                <a16:creationId xmlns:a16="http://schemas.microsoft.com/office/drawing/2014/main" id="{2F6D87F0-4920-4C39-935C-A1DCB7F8E6EC}"/>
              </a:ext>
            </a:extLst>
          </p:cNvPr>
          <p:cNvCxnSpPr/>
          <p:nvPr/>
        </p:nvCxnSpPr>
        <p:spPr>
          <a:xfrm flipH="1">
            <a:off x="8122920" y="4658265"/>
            <a:ext cx="960120" cy="48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Bein tengilína 33">
            <a:extLst>
              <a:ext uri="{FF2B5EF4-FFF2-40B4-BE49-F238E27FC236}">
                <a16:creationId xmlns:a16="http://schemas.microsoft.com/office/drawing/2014/main" id="{7136EFAF-195D-47C9-B594-B3FDC9D71C93}"/>
              </a:ext>
            </a:extLst>
          </p:cNvPr>
          <p:cNvCxnSpPr>
            <a:cxnSpLocks/>
          </p:cNvCxnSpPr>
          <p:nvPr/>
        </p:nvCxnSpPr>
        <p:spPr>
          <a:xfrm flipH="1" flipV="1">
            <a:off x="9799320" y="4667771"/>
            <a:ext cx="1104901" cy="394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Bein tengilína 36">
            <a:extLst>
              <a:ext uri="{FF2B5EF4-FFF2-40B4-BE49-F238E27FC236}">
                <a16:creationId xmlns:a16="http://schemas.microsoft.com/office/drawing/2014/main" id="{1E5D7F62-DDBE-41A6-981A-9A48639E5C7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9382839" y="4692150"/>
            <a:ext cx="32682" cy="41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oraskja 15">
            <a:extLst>
              <a:ext uri="{FF2B5EF4-FFF2-40B4-BE49-F238E27FC236}">
                <a16:creationId xmlns:a16="http://schemas.microsoft.com/office/drawing/2014/main" id="{EA668733-C6CD-4C69-AE20-23F3627CFE4C}"/>
              </a:ext>
            </a:extLst>
          </p:cNvPr>
          <p:cNvSpPr/>
          <p:nvPr/>
        </p:nvSpPr>
        <p:spPr>
          <a:xfrm>
            <a:off x="5529446" y="1665620"/>
            <a:ext cx="2156460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>
                <a:latin typeface="Arial" panose="020B0604020202020204" pitchFamily="34" charset="0"/>
                <a:cs typeface="Arial" panose="020B0604020202020204" pitchFamily="34" charset="0"/>
              </a:rPr>
              <a:t>Innleiðingar- hópur</a:t>
            </a:r>
            <a:r>
              <a:rPr lang="is-I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Reykjavíkur-borg</a:t>
            </a:r>
          </a:p>
        </p:txBody>
      </p:sp>
    </p:spTree>
    <p:extLst>
      <p:ext uri="{BB962C8B-B14F-4D97-AF65-F5344CB8AC3E}">
        <p14:creationId xmlns:p14="http://schemas.microsoft.com/office/powerpoint/2010/main" val="374561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623" y="535505"/>
            <a:ext cx="5900729" cy="789927"/>
          </a:xfrm>
        </p:spPr>
        <p:txBody>
          <a:bodyPr/>
          <a:lstStyle/>
          <a:p>
            <a:r>
              <a:rPr lang="is-IS" sz="2800">
                <a:solidFill>
                  <a:srgbClr val="032742"/>
                </a:solidFill>
              </a:rPr>
              <a:t>Tengiliðir utan vinnustaða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094794"/>
            <a:ext cx="4607252" cy="304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Dagný Aradóttir Pind lögfræðingur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dagny@bsrb.is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s. 6946843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8DAB5937-1904-486A-9D0F-09CFC7AC6838}"/>
              </a:ext>
            </a:extLst>
          </p:cNvPr>
          <p:cNvSpPr txBox="1"/>
          <p:nvPr/>
        </p:nvSpPr>
        <p:spPr>
          <a:xfrm>
            <a:off x="686277" y="4462557"/>
            <a:ext cx="347466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s-I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Hlutverk verkefnastjórnar og innleiðingarhópa</a:t>
            </a:r>
          </a:p>
          <a:p>
            <a:pPr>
              <a:spcBef>
                <a:spcPts val="0"/>
              </a:spcBef>
            </a:pPr>
            <a:endParaRPr lang="is-I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Útbúa allt efni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Upplýsingagjöf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Kynningar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D7DA0B3-C68F-4B44-AD2A-7C50C4B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434" y="1035757"/>
            <a:ext cx="7646315" cy="43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8C7E8F22-5E18-4CA1-B3E5-4CC2A88ED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/>
              <a:t>Ferillinn framundan</a:t>
            </a:r>
          </a:p>
          <a:p>
            <a:endParaRPr lang="is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4A9E9-EA7D-4544-9123-8749CD2D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32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095538" cy="2936147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600" b="1">
                <a:solidFill>
                  <a:srgbClr val="032742"/>
                </a:solidFill>
              </a:rPr>
              <a:t>Fetum okkur saman í átt að betri vinnutíma!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2308859"/>
            <a:ext cx="1983985" cy="4239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C243454-63C8-4483-9B7E-4E1451CBDCB0}"/>
              </a:ext>
            </a:extLst>
          </p:cNvPr>
          <p:cNvSpPr/>
          <p:nvPr/>
        </p:nvSpPr>
        <p:spPr>
          <a:xfrm>
            <a:off x="6739683" y="1780172"/>
            <a:ext cx="1983985" cy="4239239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89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</p:spTree>
    <p:extLst>
      <p:ext uri="{BB962C8B-B14F-4D97-AF65-F5344CB8AC3E}">
        <p14:creationId xmlns:p14="http://schemas.microsoft.com/office/powerpoint/2010/main" val="16784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E04D709-F6DD-471A-88D6-AC106B80D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09051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Forsendur betri vinnutíma í vaktavinnu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A3BE072-586F-4A94-8F7B-D2EC3EB57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0154" y="1898452"/>
            <a:ext cx="4994787" cy="4592638"/>
          </a:xfrm>
        </p:spPr>
        <p:txBody>
          <a:bodyPr/>
          <a:lstStyle/>
          <a:p>
            <a:pPr algn="just" fontAlgn="base"/>
            <a:endParaRPr lang="is-I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Starfsfólk í hlutastarfi á rétt á að hækka starfshlutfall </a:t>
            </a:r>
          </a:p>
          <a:p>
            <a:pPr lvl="1" algn="just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ü"/>
            </a:pPr>
            <a:r>
              <a:rPr lang="is-IS" sz="2000" i="0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Kostnaður vegna yfirvinnu lækki </a:t>
            </a:r>
          </a:p>
          <a:p>
            <a:pPr algn="just" rtl="0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Umbótasamtal</a:t>
            </a:r>
          </a:p>
          <a:p>
            <a:pPr algn="just" rtl="0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pic>
        <p:nvPicPr>
          <p:cNvPr id="5" name="Mynd 4" descr="Mynd sem inniheldur einstaklingur, kona, stendur, uppstilling&#10;&#10;Lýsing sjálfkrafa búin til">
            <a:extLst>
              <a:ext uri="{FF2B5EF4-FFF2-40B4-BE49-F238E27FC236}">
                <a16:creationId xmlns:a16="http://schemas.microsoft.com/office/drawing/2014/main" id="{41256802-98FB-473B-BC6D-BD7A0BE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8" y="241074"/>
            <a:ext cx="6727570" cy="6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400255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Forgangsröðun hagsmuna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/>
        </p:nvGraphicFramePr>
        <p:xfrm>
          <a:off x="347980" y="13010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CD5D764-F32F-4F1A-8FE8-16B6CA9C1934}"/>
              </a:ext>
            </a:extLst>
          </p:cNvPr>
          <p:cNvSpPr txBox="1">
            <a:spLocks/>
          </p:cNvSpPr>
          <p:nvPr/>
        </p:nvSpPr>
        <p:spPr>
          <a:xfrm>
            <a:off x="1200741" y="2872467"/>
            <a:ext cx="9071019" cy="13040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032742"/>
                </a:solidFill>
                <a:latin typeface="FiraGO SemiBold"/>
              </a:rPr>
              <a:t>Jöfnun vinnuskila dag- og vaktavinnufólks í stað helgidagafrís</a:t>
            </a:r>
            <a:endParaRPr lang="en-GB" sz="2800">
              <a:solidFill>
                <a:srgbClr val="03274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598FD-64D6-46D2-B612-4AAC78D6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0" y="240631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8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ED9CB5F-BBE2-4D68-9219-C493E38FB5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399873"/>
            <a:ext cx="10774925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Samanburður á helgidagafríi og árlegum vinnuskilum</a:t>
            </a:r>
          </a:p>
          <a:p>
            <a:endParaRPr lang="is-IS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8C1A15C5-F575-4DF4-A96A-BDA474E2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26" y="1311116"/>
            <a:ext cx="9692820" cy="50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18D78851-4CA7-4A02-9233-31FE2FF42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87037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Dæmi</a:t>
            </a:r>
          </a:p>
        </p:txBody>
      </p:sp>
      <p:pic>
        <p:nvPicPr>
          <p:cNvPr id="11" name="Mynd 10">
            <a:extLst>
              <a:ext uri="{FF2B5EF4-FFF2-40B4-BE49-F238E27FC236}">
                <a16:creationId xmlns:a16="http://schemas.microsoft.com/office/drawing/2014/main" id="{289B66A4-60F9-47E7-9B1C-6D69D88E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"/>
          <a:stretch/>
        </p:blipFill>
        <p:spPr>
          <a:xfrm>
            <a:off x="8459004" y="4333690"/>
            <a:ext cx="2477619" cy="1535651"/>
          </a:xfrm>
          <a:prstGeom prst="rect">
            <a:avLst/>
          </a:prstGeom>
        </p:spPr>
      </p:pic>
      <p:pic>
        <p:nvPicPr>
          <p:cNvPr id="12" name="Mynd 11">
            <a:extLst>
              <a:ext uri="{FF2B5EF4-FFF2-40B4-BE49-F238E27FC236}">
                <a16:creationId xmlns:a16="http://schemas.microsoft.com/office/drawing/2014/main" id="{672FC358-3E0B-490D-92FC-9290E9F2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77" y="1423317"/>
            <a:ext cx="6272213" cy="2224088"/>
          </a:xfrm>
          <a:prstGeom prst="rect">
            <a:avLst/>
          </a:prstGeom>
        </p:spPr>
      </p:pic>
      <p:pic>
        <p:nvPicPr>
          <p:cNvPr id="13" name="Mynd 12">
            <a:extLst>
              <a:ext uri="{FF2B5EF4-FFF2-40B4-BE49-F238E27FC236}">
                <a16:creationId xmlns:a16="http://schemas.microsoft.com/office/drawing/2014/main" id="{6BAED74E-0B73-4DB9-822C-43E10317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77" y="4101669"/>
            <a:ext cx="6272213" cy="2047875"/>
          </a:xfrm>
          <a:prstGeom prst="rect">
            <a:avLst/>
          </a:prstGeom>
        </p:spPr>
      </p:pic>
      <p:pic>
        <p:nvPicPr>
          <p:cNvPr id="15" name="Mynd 14">
            <a:extLst>
              <a:ext uri="{FF2B5EF4-FFF2-40B4-BE49-F238E27FC236}">
                <a16:creationId xmlns:a16="http://schemas.microsoft.com/office/drawing/2014/main" id="{64CCE272-6DEC-402A-AC9D-F1AE0DAD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211" y="1864311"/>
            <a:ext cx="2359146" cy="1322885"/>
          </a:xfrm>
          <a:prstGeom prst="rect">
            <a:avLst/>
          </a:prstGeom>
        </p:spPr>
      </p:pic>
      <p:sp>
        <p:nvSpPr>
          <p:cNvPr id="16" name="Sporaskja 15">
            <a:extLst>
              <a:ext uri="{FF2B5EF4-FFF2-40B4-BE49-F238E27FC236}">
                <a16:creationId xmlns:a16="http://schemas.microsoft.com/office/drawing/2014/main" id="{0B1277BA-FA86-4B28-839D-446FF465B14A}"/>
              </a:ext>
            </a:extLst>
          </p:cNvPr>
          <p:cNvSpPr/>
          <p:nvPr/>
        </p:nvSpPr>
        <p:spPr>
          <a:xfrm>
            <a:off x="8851038" y="2290253"/>
            <a:ext cx="301840" cy="210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Sporaskja 16">
            <a:extLst>
              <a:ext uri="{FF2B5EF4-FFF2-40B4-BE49-F238E27FC236}">
                <a16:creationId xmlns:a16="http://schemas.microsoft.com/office/drawing/2014/main" id="{82CA2005-32DD-486A-8E59-7F7E62FA66B3}"/>
              </a:ext>
            </a:extLst>
          </p:cNvPr>
          <p:cNvSpPr/>
          <p:nvPr/>
        </p:nvSpPr>
        <p:spPr>
          <a:xfrm>
            <a:off x="8820480" y="5319202"/>
            <a:ext cx="301840" cy="210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Sporaskja 17">
            <a:extLst>
              <a:ext uri="{FF2B5EF4-FFF2-40B4-BE49-F238E27FC236}">
                <a16:creationId xmlns:a16="http://schemas.microsoft.com/office/drawing/2014/main" id="{D29EF055-9274-4B4A-BBB8-A3CD16D182FC}"/>
              </a:ext>
            </a:extLst>
          </p:cNvPr>
          <p:cNvSpPr/>
          <p:nvPr/>
        </p:nvSpPr>
        <p:spPr>
          <a:xfrm>
            <a:off x="9885288" y="5319202"/>
            <a:ext cx="301840" cy="210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Sporaskja 18">
            <a:extLst>
              <a:ext uri="{FF2B5EF4-FFF2-40B4-BE49-F238E27FC236}">
                <a16:creationId xmlns:a16="http://schemas.microsoft.com/office/drawing/2014/main" id="{345439CB-65CF-4756-96DC-3D098CB4BA9A}"/>
              </a:ext>
            </a:extLst>
          </p:cNvPr>
          <p:cNvSpPr/>
          <p:nvPr/>
        </p:nvSpPr>
        <p:spPr>
          <a:xfrm>
            <a:off x="9885288" y="5125606"/>
            <a:ext cx="301840" cy="210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Sporaskja 19">
            <a:extLst>
              <a:ext uri="{FF2B5EF4-FFF2-40B4-BE49-F238E27FC236}">
                <a16:creationId xmlns:a16="http://schemas.microsoft.com/office/drawing/2014/main" id="{7944D228-B774-460C-AD72-826C7665CAA4}"/>
              </a:ext>
            </a:extLst>
          </p:cNvPr>
          <p:cNvSpPr/>
          <p:nvPr/>
        </p:nvSpPr>
        <p:spPr>
          <a:xfrm>
            <a:off x="10246764" y="5125606"/>
            <a:ext cx="301840" cy="210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113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64" y="1377943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208" y="1292963"/>
            <a:ext cx="5645620" cy="5356411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n-lt"/>
                <a:cs typeface="Arial"/>
              </a:rPr>
              <a:t>Útistandandi mál </a:t>
            </a:r>
            <a:endParaRPr lang="en-US" sz="18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+mn-lt"/>
                <a:cs typeface="Arial"/>
              </a:rPr>
              <a:t>Skilgreiningar á dag- og vaktavinnu </a:t>
            </a:r>
            <a:endParaRPr lang="en-US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n-lt"/>
                <a:cs typeface="Arial"/>
              </a:rPr>
              <a:t>Tengslanet í nærumhverfi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+mn-lt"/>
                <a:cs typeface="Arial"/>
              </a:rPr>
              <a:t>Helgidagafrí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>
                <a:effectLst/>
                <a:latin typeface="+mn-lt"/>
                <a:cs typeface="Arial" panose="020B0604020202020204" pitchFamily="34" charset="0"/>
              </a:rPr>
              <a:t>Ferlar fyrir samtal og/eða skil á gögnum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000">
                <a:solidFill>
                  <a:srgbClr val="000000"/>
                </a:solidFill>
                <a:latin typeface="+mn-lt"/>
                <a:cs typeface="Arial"/>
              </a:rPr>
              <a:t>Námskeið og fræðsla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>
                <a:effectLst/>
                <a:latin typeface="+mn-lt"/>
                <a:cs typeface="Arial"/>
              </a:rPr>
              <a:t>Kostnaðarmatsskjal</a:t>
            </a:r>
            <a:r>
              <a:rPr lang="is-IS">
                <a:latin typeface="+mn-lt"/>
                <a:cs typeface="Arial"/>
              </a:rPr>
              <a:t> </a:t>
            </a:r>
            <a:endParaRPr lang="is-IS">
              <a:effectLst/>
              <a:latin typeface="+mn-lt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>
                <a:latin typeface="+mn-lt"/>
                <a:cs typeface="Arial"/>
              </a:rPr>
              <a:t>Kennsla hefst í dag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>
                <a:effectLst/>
                <a:latin typeface="+mn-lt"/>
                <a:cs typeface="Arial"/>
              </a:rPr>
              <a:t>Stjórnendafræðsla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>
                <a:latin typeface="+mn-lt"/>
                <a:cs typeface="Arial"/>
              </a:rPr>
              <a:t>Grunnnámskeið fyrir starfsfólk</a:t>
            </a:r>
          </a:p>
          <a:p>
            <a:pPr lvl="1">
              <a:spcBef>
                <a:spcPts val="0"/>
              </a:spcBef>
            </a:pPr>
            <a:endParaRPr lang="is-IS" sz="2000">
              <a:effectLst/>
              <a:latin typeface="Calibri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sz="1800"/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473834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56275D6-40E6-4DB9-B19B-225F0345E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6885374" cy="1304019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Gullinbrú</a:t>
            </a:r>
          </a:p>
          <a:p>
            <a:r>
              <a:rPr lang="is-IS" sz="3200"/>
              <a:t>Mönnunarlíkan og kostnaðarmatsskjal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96BCF-64F5-424D-90AE-119EB5FC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" y="228599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0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E855FE4-0CFD-41AE-8100-36BE45FD31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1120" y="472997"/>
            <a:ext cx="9901547" cy="7899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>
                <a:solidFill>
                  <a:schemeClr val="tx1"/>
                </a:solidFill>
              </a:rPr>
              <a:t>Gullinbrú – Verkfæri fyrir stjórnendur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800" err="1">
                <a:solidFill>
                  <a:schemeClr val="tx1"/>
                </a:solidFill>
              </a:rPr>
              <a:t>Mönnunarlíkan</a:t>
            </a:r>
            <a:r>
              <a:rPr lang="is-IS" sz="2800">
                <a:solidFill>
                  <a:schemeClr val="tx1"/>
                </a:solidFill>
              </a:rPr>
              <a:t> og kostnaðarmatsskjal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>
                <a:solidFill>
                  <a:srgbClr val="032742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2E882-A6EC-4DEA-8885-4A05A400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"/>
          <a:stretch/>
        </p:blipFill>
        <p:spPr>
          <a:xfrm>
            <a:off x="62851" y="3133920"/>
            <a:ext cx="12079946" cy="2378018"/>
          </a:xfrm>
          <a:prstGeom prst="rect">
            <a:avLst/>
          </a:prstGeom>
        </p:spPr>
      </p:pic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3F813157-A00C-4CC8-A7CD-ED8D50D77207}"/>
              </a:ext>
            </a:extLst>
          </p:cNvPr>
          <p:cNvSpPr/>
          <p:nvPr/>
        </p:nvSpPr>
        <p:spPr>
          <a:xfrm>
            <a:off x="3214048" y="3401910"/>
            <a:ext cx="1023582" cy="66874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78168B7A-D27B-4D64-BF40-5D30A26CE287}"/>
              </a:ext>
            </a:extLst>
          </p:cNvPr>
          <p:cNvSpPr/>
          <p:nvPr/>
        </p:nvSpPr>
        <p:spPr>
          <a:xfrm>
            <a:off x="6525918" y="3392806"/>
            <a:ext cx="1023582" cy="66874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BD6A2D82-9B32-41E8-AE31-247E754B27DD}"/>
              </a:ext>
            </a:extLst>
          </p:cNvPr>
          <p:cNvSpPr/>
          <p:nvPr/>
        </p:nvSpPr>
        <p:spPr>
          <a:xfrm>
            <a:off x="8991619" y="3136192"/>
            <a:ext cx="1023582" cy="66874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étthyrningur: Ávöl horn 9">
            <a:extLst>
              <a:ext uri="{FF2B5EF4-FFF2-40B4-BE49-F238E27FC236}">
                <a16:creationId xmlns:a16="http://schemas.microsoft.com/office/drawing/2014/main" id="{0B2D1C08-42D7-4FC3-9D1B-6303A8474D42}"/>
              </a:ext>
            </a:extLst>
          </p:cNvPr>
          <p:cNvSpPr/>
          <p:nvPr/>
        </p:nvSpPr>
        <p:spPr>
          <a:xfrm>
            <a:off x="2886502" y="1846474"/>
            <a:ext cx="1992573" cy="11891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Starfsmaður vinnur líklega minna en hann gerir í dag</a:t>
            </a:r>
          </a:p>
        </p:txBody>
      </p:sp>
      <p:sp>
        <p:nvSpPr>
          <p:cNvPr id="11" name="Rétthyrningur: Ávöl horn 10">
            <a:extLst>
              <a:ext uri="{FF2B5EF4-FFF2-40B4-BE49-F238E27FC236}">
                <a16:creationId xmlns:a16="http://schemas.microsoft.com/office/drawing/2014/main" id="{98FD28D4-1685-489B-8FBC-D8B365723BF0}"/>
              </a:ext>
            </a:extLst>
          </p:cNvPr>
          <p:cNvSpPr/>
          <p:nvPr/>
        </p:nvSpPr>
        <p:spPr>
          <a:xfrm>
            <a:off x="6061894" y="1846474"/>
            <a:ext cx="1992573" cy="11891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Starfsmaður vinnur jafn marga tíma og hann gerir í dag</a:t>
            </a:r>
          </a:p>
        </p:txBody>
      </p:sp>
      <p:sp>
        <p:nvSpPr>
          <p:cNvPr id="12" name="Rétthyrningur: Ávöl horn 11">
            <a:extLst>
              <a:ext uri="{FF2B5EF4-FFF2-40B4-BE49-F238E27FC236}">
                <a16:creationId xmlns:a16="http://schemas.microsoft.com/office/drawing/2014/main" id="{FB334F71-040A-48C5-9D35-3F0E4AF8BE03}"/>
              </a:ext>
            </a:extLst>
          </p:cNvPr>
          <p:cNvSpPr/>
          <p:nvPr/>
        </p:nvSpPr>
        <p:spPr>
          <a:xfrm>
            <a:off x="8527595" y="1846474"/>
            <a:ext cx="1992573" cy="11891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Starfsmaður vinnur meira en hann gerir í dag</a:t>
            </a:r>
          </a:p>
        </p:txBody>
      </p:sp>
    </p:spTree>
    <p:extLst>
      <p:ext uri="{BB962C8B-B14F-4D97-AF65-F5344CB8AC3E}">
        <p14:creationId xmlns:p14="http://schemas.microsoft.com/office/powerpoint/2010/main" val="34320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F0A6F084-4D9E-47F0-AF08-8FC79888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244" y="55591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Námskeið – Gullinbrú og kostnaðarmat</a:t>
            </a:r>
          </a:p>
        </p:txBody>
      </p:sp>
      <p:sp>
        <p:nvSpPr>
          <p:cNvPr id="6" name="Textastaðgengill 5">
            <a:extLst>
              <a:ext uri="{FF2B5EF4-FFF2-40B4-BE49-F238E27FC236}">
                <a16:creationId xmlns:a16="http://schemas.microsoft.com/office/drawing/2014/main" id="{761A0108-E8CB-40A0-8A31-5EF3E7B2E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2207" y="5603277"/>
            <a:ext cx="2972026" cy="338210"/>
          </a:xfrm>
        </p:spPr>
        <p:txBody>
          <a:bodyPr/>
          <a:lstStyle/>
          <a:p>
            <a:r>
              <a:rPr lang="is-IS" sz="2800">
                <a:hlinkClick r:id="rId2"/>
              </a:rPr>
              <a:t>www.smennt.is</a:t>
            </a:r>
            <a:r>
              <a:rPr lang="is-IS" sz="2800"/>
              <a:t> </a:t>
            </a:r>
          </a:p>
          <a:p>
            <a:endParaRPr lang="is-IS"/>
          </a:p>
        </p:txBody>
      </p:sp>
      <p:pic>
        <p:nvPicPr>
          <p:cNvPr id="5" name="Mynd 4">
            <a:hlinkClick r:id="rId3"/>
            <a:extLst>
              <a:ext uri="{FF2B5EF4-FFF2-40B4-BE49-F238E27FC236}">
                <a16:creationId xmlns:a16="http://schemas.microsoft.com/office/drawing/2014/main" id="{A55FC4F1-1CD7-475A-AB2C-BFCAB6691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57" y="1744800"/>
            <a:ext cx="4678971" cy="3599924"/>
          </a:xfrm>
          <a:prstGeom prst="rect">
            <a:avLst/>
          </a:prstGeom>
        </p:spPr>
      </p:pic>
      <p:pic>
        <p:nvPicPr>
          <p:cNvPr id="8" name="Mynd 7">
            <a:hlinkClick r:id="rId5"/>
            <a:extLst>
              <a:ext uri="{FF2B5EF4-FFF2-40B4-BE49-F238E27FC236}">
                <a16:creationId xmlns:a16="http://schemas.microsoft.com/office/drawing/2014/main" id="{61760052-6317-4271-B317-CAD900CB3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408" y="1744800"/>
            <a:ext cx="5857918" cy="4148168"/>
          </a:xfrm>
          <a:prstGeom prst="rect">
            <a:avLst/>
          </a:prstGeom>
        </p:spPr>
      </p:pic>
      <p:pic>
        <p:nvPicPr>
          <p:cNvPr id="10" name="Mynd 9">
            <a:extLst>
              <a:ext uri="{FF2B5EF4-FFF2-40B4-BE49-F238E27FC236}">
                <a16:creationId xmlns:a16="http://schemas.microsoft.com/office/drawing/2014/main" id="{5D4B1359-05FD-4E1D-ABF0-B736459FF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034" y="156950"/>
            <a:ext cx="2141672" cy="2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B7B3A-4B85-48EC-A56C-F17653003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0475" y="3185250"/>
            <a:ext cx="5713297" cy="1304019"/>
          </a:xfrm>
        </p:spPr>
        <p:txBody>
          <a:bodyPr lIns="91440" tIns="45720" rIns="91440" bIns="45720" anchor="t"/>
          <a:lstStyle/>
          <a:p>
            <a:r>
              <a:rPr lang="en-GB">
                <a:solidFill>
                  <a:srgbClr val="032742"/>
                </a:solidFill>
                <a:latin typeface="FiraGO SemiBold"/>
              </a:rPr>
              <a:t>Fræðsla og upplýsingar</a:t>
            </a:r>
          </a:p>
          <a:p>
            <a:endParaRPr lang="en-GB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D06F5-7133-4964-81EB-A643BCD4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" y="252664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4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hlinkClick r:id="rId2"/>
            <a:extLst>
              <a:ext uri="{FF2B5EF4-FFF2-40B4-BE49-F238E27FC236}">
                <a16:creationId xmlns:a16="http://schemas.microsoft.com/office/drawing/2014/main" id="{9B4CB77C-803A-4CE7-A788-57968BB09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27"/>
          <a:stretch/>
        </p:blipFill>
        <p:spPr>
          <a:xfrm>
            <a:off x="512889" y="1715164"/>
            <a:ext cx="5522635" cy="37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485" y="667030"/>
            <a:ext cx="4364775" cy="520757"/>
          </a:xfrm>
        </p:spPr>
        <p:txBody>
          <a:bodyPr/>
          <a:lstStyle/>
          <a:p>
            <a:r>
              <a:rPr lang="is-IS" sz="3200">
                <a:solidFill>
                  <a:srgbClr val="03274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endParaRPr lang="is-IS" sz="3600">
              <a:solidFill>
                <a:srgbClr val="032742"/>
              </a:solidFill>
            </a:endParaRPr>
          </a:p>
        </p:txBody>
      </p:sp>
      <p:pic>
        <p:nvPicPr>
          <p:cNvPr id="9" name="Mynd 8">
            <a:hlinkClick r:id="rId5"/>
            <a:extLst>
              <a:ext uri="{FF2B5EF4-FFF2-40B4-BE49-F238E27FC236}">
                <a16:creationId xmlns:a16="http://schemas.microsoft.com/office/drawing/2014/main" id="{BF388A14-9B8C-443E-9CB5-5E4FA923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763" y="3741592"/>
            <a:ext cx="5618462" cy="267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Mynd 10">
            <a:hlinkClick r:id="rId7"/>
            <a:extLst>
              <a:ext uri="{FF2B5EF4-FFF2-40B4-BE49-F238E27FC236}">
                <a16:creationId xmlns:a16="http://schemas.microsoft.com/office/drawing/2014/main" id="{32D241D8-1032-4227-8636-CBEBBA3F0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478" y="1715164"/>
            <a:ext cx="5658747" cy="167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Mynd 14">
            <a:hlinkClick r:id="rId9"/>
            <a:extLst>
              <a:ext uri="{FF2B5EF4-FFF2-40B4-BE49-F238E27FC236}">
                <a16:creationId xmlns:a16="http://schemas.microsoft.com/office/drawing/2014/main" id="{8FF66CD8-D1EF-4BF8-874D-874508237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401" t="23877" r="5231" b="9074"/>
          <a:stretch/>
        </p:blipFill>
        <p:spPr>
          <a:xfrm>
            <a:off x="2177031" y="5625429"/>
            <a:ext cx="2184087" cy="86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99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D3A6E-C531-4139-A6DF-1DB010FB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43"/>
          <a:stretch/>
        </p:blipFill>
        <p:spPr>
          <a:xfrm>
            <a:off x="7113048" y="319391"/>
            <a:ext cx="4415933" cy="6368883"/>
          </a:xfrm>
          <a:prstGeom prst="rect">
            <a:avLst/>
          </a:prstGeom>
        </p:spPr>
      </p:pic>
      <p:sp>
        <p:nvSpPr>
          <p:cNvPr id="13" name="Textastaðgengill 8">
            <a:extLst>
              <a:ext uri="{FF2B5EF4-FFF2-40B4-BE49-F238E27FC236}">
                <a16:creationId xmlns:a16="http://schemas.microsoft.com/office/drawing/2014/main" id="{4519AFF0-62F5-47EA-9FE6-985170F06F38}"/>
              </a:ext>
            </a:extLst>
          </p:cNvPr>
          <p:cNvSpPr txBox="1">
            <a:spLocks/>
          </p:cNvSpPr>
          <p:nvPr/>
        </p:nvSpPr>
        <p:spPr>
          <a:xfrm>
            <a:off x="2078693" y="3019817"/>
            <a:ext cx="3826650" cy="9680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 b="1"/>
              <a:t>Allir að deila með sínu samstarfsfólki og kollegum!</a:t>
            </a:r>
          </a:p>
        </p:txBody>
      </p:sp>
      <p:sp>
        <p:nvSpPr>
          <p:cNvPr id="14" name="Textastaðgengill 5">
            <a:extLst>
              <a:ext uri="{FF2B5EF4-FFF2-40B4-BE49-F238E27FC236}">
                <a16:creationId xmlns:a16="http://schemas.microsoft.com/office/drawing/2014/main" id="{55ED6645-B945-475B-9FBA-E0027F609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998" y="1808529"/>
            <a:ext cx="42192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endParaRPr lang="is-IS">
              <a:solidFill>
                <a:srgbClr val="032742"/>
              </a:solidFill>
            </a:endParaRPr>
          </a:p>
        </p:txBody>
      </p:sp>
      <p:sp>
        <p:nvSpPr>
          <p:cNvPr id="15" name="Textastaðgengill 5">
            <a:extLst>
              <a:ext uri="{FF2B5EF4-FFF2-40B4-BE49-F238E27FC236}">
                <a16:creationId xmlns:a16="http://schemas.microsoft.com/office/drawing/2014/main" id="{A582F95F-DDED-4607-B4EF-47B27364FC54}"/>
              </a:ext>
            </a:extLst>
          </p:cNvPr>
          <p:cNvSpPr txBox="1">
            <a:spLocks/>
          </p:cNvSpPr>
          <p:nvPr/>
        </p:nvSpPr>
        <p:spPr>
          <a:xfrm>
            <a:off x="756308" y="1195787"/>
            <a:ext cx="60943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>
                <a:solidFill>
                  <a:srgbClr val="032742"/>
                </a:solidFill>
              </a:rPr>
              <a:t>Betri vinnutímí í vaktavinnu á:</a:t>
            </a:r>
          </a:p>
        </p:txBody>
      </p:sp>
    </p:spTree>
    <p:extLst>
      <p:ext uri="{BB962C8B-B14F-4D97-AF65-F5344CB8AC3E}">
        <p14:creationId xmlns:p14="http://schemas.microsoft.com/office/powerpoint/2010/main" val="93631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59" y="1163584"/>
            <a:ext cx="6697858" cy="2466766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Almennt grunnnámskeið fyrir starfsfólk </a:t>
            </a:r>
            <a:r>
              <a:rPr lang="is-IS" sz="18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 boðuð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Fræðsluefni vegna mönnunarlíkans</a:t>
            </a:r>
            <a:endParaRPr lang="is-IS" sz="18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breytingar, vinnustaðamenning o.fl.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námskeið í boði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16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Einkenni hágæða teyma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16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 sóun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16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Ferlagreining og umbætur</a:t>
            </a:r>
            <a:endParaRPr lang="is-I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16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Stytting vinnuvikunnar – vinnustofa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16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 takast á við breytingar</a:t>
            </a:r>
            <a:endParaRPr lang="is-IS" sz="1600" b="1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sz="1800" b="1" u="sng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Framundan: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kostnaðarmatslíkan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Hefst í dag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85A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vaktasmiði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b="1">
                <a:solidFill>
                  <a:srgbClr val="85A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launafulltrúa</a:t>
            </a:r>
          </a:p>
          <a:p>
            <a:pPr lvl="1"/>
            <a:endParaRPr lang="is-IS" b="1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b="1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0D0EBC17-FC25-4CCC-BE04-5A3AF4B3C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19" y="4333812"/>
            <a:ext cx="5313353" cy="191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astaðgengill 5">
            <a:extLst>
              <a:ext uri="{FF2B5EF4-FFF2-40B4-BE49-F238E27FC236}">
                <a16:creationId xmlns:a16="http://schemas.microsoft.com/office/drawing/2014/main" id="{BAFACFD4-BAF9-4922-90BD-CF99DA71F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459" y="489390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Fræðsla fyrir starfsfólk og stjórnendur - vefnám</a:t>
            </a:r>
          </a:p>
        </p:txBody>
      </p:sp>
      <p:sp>
        <p:nvSpPr>
          <p:cNvPr id="19" name="Textastaðgengill 5">
            <a:extLst>
              <a:ext uri="{FF2B5EF4-FFF2-40B4-BE49-F238E27FC236}">
                <a16:creationId xmlns:a16="http://schemas.microsoft.com/office/drawing/2014/main" id="{CDB225F4-735A-4607-A44F-FAACB9D693BB}"/>
              </a:ext>
            </a:extLst>
          </p:cNvPr>
          <p:cNvSpPr txBox="1">
            <a:spLocks/>
          </p:cNvSpPr>
          <p:nvPr/>
        </p:nvSpPr>
        <p:spPr>
          <a:xfrm>
            <a:off x="7805420" y="1279317"/>
            <a:ext cx="99015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>
                <a:solidFill>
                  <a:srgbClr val="032742"/>
                </a:solidFill>
              </a:rPr>
              <a:t>Starfsmennt =&gt; </a:t>
            </a:r>
            <a:r>
              <a:rPr lang="is-IS" sz="1800">
                <a:solidFill>
                  <a:srgbClr val="032742"/>
                </a:solidFill>
                <a:hlinkClick r:id="rId6"/>
              </a:rPr>
              <a:t>smennt.is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9C2F3-09D1-465F-B08D-A02DD09E2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747" y="1712266"/>
            <a:ext cx="2781935" cy="2254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70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1221" y="4796484"/>
            <a:ext cx="4624034" cy="52075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s-IS" sz="3300" b="1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Fyrirlestrar opnir á vef</a:t>
            </a:r>
          </a:p>
          <a:p>
            <a:pPr algn="ctr">
              <a:lnSpc>
                <a:spcPct val="90000"/>
              </a:lnSpc>
            </a:pPr>
            <a:endParaRPr lang="is-IS" sz="3300" b="1">
              <a:solidFill>
                <a:srgbClr val="032742"/>
              </a:solidFill>
              <a:latin typeface="FiraGO SemiBold" panose="020B0503050000020004" pitchFamily="34" charset="0"/>
              <a:cs typeface="FiraGO SemiBold" panose="020B0503050000020004" pitchFamily="34" charset="0"/>
            </a:endParaRP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1985" y="6067696"/>
            <a:ext cx="5279472" cy="520757"/>
          </a:xfrm>
        </p:spPr>
        <p:txBody>
          <a:bodyPr/>
          <a:lstStyle/>
          <a:p>
            <a:r>
              <a:rPr lang="is-IS" sz="1600">
                <a:solidFill>
                  <a:srgbClr val="032742"/>
                </a:solidFill>
              </a:rPr>
              <a:t>https://betrivinnutimi.is/vaktavinna/fraedsluefni/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504B4-D900-4E99-AD9F-13B684CB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0" y="3534025"/>
            <a:ext cx="5421581" cy="304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745D8-7310-4195-8EC8-174C0B7B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10" y="394264"/>
            <a:ext cx="7858728" cy="327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906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7ED34-5F04-2B44-9CCF-8B1616D48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785" y="575020"/>
            <a:ext cx="7426160" cy="592445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Fyrstu skrefin!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52F6920D-155E-433F-9947-B84756978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785" y="1411874"/>
            <a:ext cx="5560251" cy="4592638"/>
          </a:xfrm>
        </p:spPr>
        <p:txBody>
          <a:bodyPr/>
          <a:lstStyle/>
          <a:p>
            <a:pPr algn="just">
              <a:spcBef>
                <a:spcPts val="900"/>
              </a:spcBef>
              <a:spcAft>
                <a:spcPts val="750"/>
              </a:spcAft>
            </a:pPr>
            <a:r>
              <a:rPr lang="is-IS" sz="2000" b="1">
                <a:solidFill>
                  <a:srgbClr val="609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Kynningar – Kynningar – Kynningar</a:t>
            </a:r>
            <a:br>
              <a:rPr lang="is-IS" sz="2000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is-IS" sz="2000" b="1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9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s-IS" sz="2000" b="1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Fræðsluefni - gagnleg myndbönd</a:t>
            </a:r>
            <a:endParaRPr lang="is-IS" sz="2000" b="1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 vinnutími í vaktavinnu á 2 mínútum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Umbótasamtal á 2 mínútum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Ávinningur fyrir starfsfólk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Markmið og leiðarljós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457200" lvl="2" algn="just">
              <a:lnSpc>
                <a:spcPts val="2400"/>
              </a:lnSpc>
              <a:spcBef>
                <a:spcPts val="0"/>
              </a:spcBef>
            </a:pP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9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s-IS" sz="2000" b="1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Verkfæri fyrir stjórnendur </a:t>
            </a:r>
            <a:endParaRPr lang="is-IS" sz="2000" b="1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Greining gagna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Umbótasamtal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Gullinbrú - mönnunarlíkan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C612CB7F-DF50-45DA-B818-86265B9CAC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7859" y="464196"/>
            <a:ext cx="3710964" cy="3745646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2E4BEDC8-7B77-443F-B28F-99391A5FE7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2247" y="3123525"/>
            <a:ext cx="3652548" cy="3468521"/>
          </a:xfrm>
          <a:prstGeom prst="rect">
            <a:avLst/>
          </a:prstGeom>
        </p:spPr>
      </p:pic>
      <p:pic>
        <p:nvPicPr>
          <p:cNvPr id="7" name="Mynd 14">
            <a:hlinkClick r:id="rId13"/>
            <a:extLst>
              <a:ext uri="{FF2B5EF4-FFF2-40B4-BE49-F238E27FC236}">
                <a16:creationId xmlns:a16="http://schemas.microsoft.com/office/drawing/2014/main" id="{10BAAEA6-C2E1-4C00-8866-DFE69A8DF57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401" t="23877" r="5231" b="9074"/>
          <a:stretch/>
        </p:blipFill>
        <p:spPr>
          <a:xfrm>
            <a:off x="10182372" y="4391025"/>
            <a:ext cx="1546451" cy="6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431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535245" y="1583941"/>
            <a:ext cx="6135899" cy="2790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Útistandandi mál 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Starfsfólk í 49,9% starfi og tekur út lífeyri í B-deild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Reynslusaga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Ferlar fyrir samtal og/eða skil á gögnum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>
                <a:latin typeface="Arial" panose="020B0604020202020204" pitchFamily="34" charset="0"/>
                <a:cs typeface="Arial" panose="020B0604020202020204" pitchFamily="34" charset="0"/>
              </a:rPr>
              <a:t>Leiðbeiningar ef hópar lækka í launum</a:t>
            </a:r>
            <a:endParaRPr lang="is-IS" sz="2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6701C081-94C9-41A1-A3B5-50738A242358}"/>
              </a:ext>
            </a:extLst>
          </p:cNvPr>
          <p:cNvSpPr txBox="1">
            <a:spLocks/>
          </p:cNvSpPr>
          <p:nvPr/>
        </p:nvSpPr>
        <p:spPr>
          <a:xfrm>
            <a:off x="535245" y="4564259"/>
            <a:ext cx="6135899" cy="1966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Boðaðir verða sértækir fundir vegna eftirfarandi: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Næturvaktarþrep í stofnanasamningum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Fjármögnun breytinganna (hver launagreiðandi fyrir sig)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9DA0F4C6-5A96-4E57-ADCB-DCEFA2929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7844925" cy="1304019"/>
          </a:xfrm>
        </p:spPr>
        <p:txBody>
          <a:bodyPr/>
          <a:lstStyle/>
          <a:p>
            <a:r>
              <a:rPr lang="is-IS"/>
              <a:t>Skilgreining á vaktavinnumanni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5A6BB-1534-4E4D-A1ED-BEF46848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" y="252663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93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ynd 9">
            <a:extLst>
              <a:ext uri="{FF2B5EF4-FFF2-40B4-BE49-F238E27FC236}">
                <a16:creationId xmlns:a16="http://schemas.microsoft.com/office/drawing/2014/main" id="{0474D358-4F97-42EE-B23C-3876F535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956" y="1055852"/>
            <a:ext cx="4195703" cy="4197716"/>
          </a:xfrm>
          <a:prstGeom prst="rect">
            <a:avLst/>
          </a:prstGeom>
        </p:spPr>
      </p:pic>
      <p:pic>
        <p:nvPicPr>
          <p:cNvPr id="2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57A2590B-DC4F-4EB8-915F-F7DC8E89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3" y="718790"/>
            <a:ext cx="7827168" cy="574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4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D7D6B5AD-57AA-4A78-8236-3CA8008D2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3638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Af hverju þurfum við að huga að þessu núna?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61260F79-26E2-49BD-A788-7862C0B41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983" y="1218014"/>
            <a:ext cx="10666122" cy="18670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r>
              <a:rPr lang="is-IS" sz="1800" b="1"/>
              <a:t>Þeir sem verða vaktavinnumenn eftir að betri vinnutími tekur gildi = </a:t>
            </a:r>
            <a:r>
              <a:rPr lang="is-IS" sz="1800" b="1" err="1"/>
              <a:t>ívilnandi</a:t>
            </a:r>
            <a:r>
              <a:rPr lang="is-IS" sz="1800" b="1"/>
              <a:t> fyrir starfsmann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Trygging fyrir að lágmarki 36 klst. vinnuvika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>
                <a:latin typeface="FiraGO Book"/>
              </a:rPr>
              <a:t>Vægi vinnuskyldustunda leiðir af sér frekari styttingu í allt að 32 klst. vinnuviku</a:t>
            </a:r>
            <a:endParaRPr lang="is-I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>
                <a:latin typeface="FiraGO Book"/>
              </a:rPr>
              <a:t>Yfirvinna – viðmiðunarfjöldi stunda f. yfirvinnu 2 annar en í dagvinnu hjá flestum launagreiðendum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C4C09364-F91D-482A-B338-566DFFF8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83" y="3729164"/>
            <a:ext cx="10176109" cy="2846219"/>
          </a:xfrm>
          <a:prstGeom prst="rect">
            <a:avLst/>
          </a:prstGeom>
        </p:spPr>
      </p:pic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95F0B5C4-706F-4C0E-B8C0-0230CF82C7C0}"/>
              </a:ext>
            </a:extLst>
          </p:cNvPr>
          <p:cNvSpPr/>
          <p:nvPr/>
        </p:nvSpPr>
        <p:spPr>
          <a:xfrm>
            <a:off x="2456951" y="4842344"/>
            <a:ext cx="8844362" cy="2623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C845D236-D8D0-4FDB-ACA2-C3D0D3FF16BC}"/>
              </a:ext>
            </a:extLst>
          </p:cNvPr>
          <p:cNvSpPr/>
          <p:nvPr/>
        </p:nvSpPr>
        <p:spPr>
          <a:xfrm>
            <a:off x="2910176" y="6082742"/>
            <a:ext cx="6042992" cy="462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étthyrningur 7">
            <a:extLst>
              <a:ext uri="{FF2B5EF4-FFF2-40B4-BE49-F238E27FC236}">
                <a16:creationId xmlns:a16="http://schemas.microsoft.com/office/drawing/2014/main" id="{CCBD1701-7ABE-4E82-B55D-60BF1B2123FF}"/>
              </a:ext>
            </a:extLst>
          </p:cNvPr>
          <p:cNvSpPr/>
          <p:nvPr/>
        </p:nvSpPr>
        <p:spPr>
          <a:xfrm>
            <a:off x="3037396" y="3220652"/>
            <a:ext cx="5915772" cy="628158"/>
          </a:xfrm>
          <a:prstGeom prst="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/>
              <a:t>Vaktaálag 55% nánast sama og yfirvinna 2</a:t>
            </a:r>
          </a:p>
        </p:txBody>
      </p:sp>
    </p:spTree>
    <p:extLst>
      <p:ext uri="{BB962C8B-B14F-4D97-AF65-F5344CB8AC3E}">
        <p14:creationId xmlns:p14="http://schemas.microsoft.com/office/powerpoint/2010/main" val="6694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4C3C39-3547-4363-8309-D610328CD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noProof="1">
                <a:solidFill>
                  <a:srgbClr val="032742"/>
                </a:solidFill>
                <a:latin typeface="FiraGO SemiBold"/>
              </a:rPr>
              <a:t>Fylgiskjal</a:t>
            </a:r>
            <a:r>
              <a:rPr lang="en-GB">
                <a:solidFill>
                  <a:srgbClr val="032742"/>
                </a:solidFill>
                <a:latin typeface="FiraGO SemiBold"/>
              </a:rPr>
              <a:t> </a:t>
            </a:r>
            <a:r>
              <a:rPr lang="en-GB" err="1">
                <a:solidFill>
                  <a:srgbClr val="032742"/>
                </a:solidFill>
                <a:latin typeface="FiraGO SemiBold"/>
              </a:rPr>
              <a:t>kjarasamninga</a:t>
            </a:r>
            <a:endParaRPr lang="en-GB">
              <a:solidFill>
                <a:srgbClr val="032742"/>
              </a:solidFill>
              <a:latin typeface="FiraGO SemiBold"/>
            </a:endParaRPr>
          </a:p>
          <a:p>
            <a:r>
              <a:rPr lang="en-GB" sz="2000" err="1">
                <a:solidFill>
                  <a:srgbClr val="032742"/>
                </a:solidFill>
                <a:latin typeface="FiraGO SemiBold"/>
              </a:rPr>
              <a:t>Samkomulag</a:t>
            </a:r>
            <a:r>
              <a:rPr lang="en-GB" sz="2000">
                <a:solidFill>
                  <a:srgbClr val="032742"/>
                </a:solidFill>
                <a:latin typeface="FiraGO SemiBold"/>
              </a:rPr>
              <a:t> um </a:t>
            </a:r>
            <a:r>
              <a:rPr lang="en-GB" sz="2000" err="1">
                <a:solidFill>
                  <a:srgbClr val="032742"/>
                </a:solidFill>
                <a:latin typeface="FiraGO SemiBold"/>
              </a:rPr>
              <a:t>útfærslu</a:t>
            </a:r>
            <a:r>
              <a:rPr lang="en-GB" sz="2000">
                <a:solidFill>
                  <a:srgbClr val="032742"/>
                </a:solidFill>
                <a:latin typeface="FiraGO SemiBold"/>
              </a:rPr>
              <a:t> </a:t>
            </a:r>
            <a:r>
              <a:rPr lang="en-GB" sz="2000" err="1">
                <a:solidFill>
                  <a:srgbClr val="032742"/>
                </a:solidFill>
                <a:latin typeface="FiraGO SemiBold"/>
              </a:rPr>
              <a:t>vinnutíma</a:t>
            </a:r>
            <a:r>
              <a:rPr lang="en-GB" sz="2000">
                <a:solidFill>
                  <a:srgbClr val="032742"/>
                </a:solidFill>
                <a:latin typeface="FiraGO SemiBold"/>
              </a:rPr>
              <a:t> </a:t>
            </a:r>
            <a:r>
              <a:rPr lang="en-GB" sz="2000" err="1">
                <a:solidFill>
                  <a:srgbClr val="032742"/>
                </a:solidFill>
                <a:latin typeface="FiraGO SemiBold"/>
              </a:rPr>
              <a:t>vaktavinnufólks</a:t>
            </a:r>
            <a:endParaRPr lang="en-US" sz="2000">
              <a:solidFill>
                <a:srgbClr val="032742"/>
              </a:solidFill>
              <a:latin typeface="FiraGO SemiBold"/>
            </a:endParaRPr>
          </a:p>
          <a:p>
            <a:endParaRPr lang="en-GB">
              <a:solidFill>
                <a:srgbClr val="03274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0B3D8229-F538-4828-9C41-EFC481DFA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994" y="616744"/>
            <a:ext cx="2743200" cy="2743200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6EE20D72-9E28-47D2-A19E-9337C774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719678"/>
            <a:ext cx="10773964" cy="21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58DAA2A1-6371-4ACE-9A6F-07D4B427E3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97868"/>
            <a:ext cx="10865926" cy="1734618"/>
          </a:xfrm>
        </p:spPr>
        <p:txBody>
          <a:bodyPr/>
          <a:lstStyle/>
          <a:p>
            <a:r>
              <a:rPr lang="is-IS" sz="3200">
                <a:solidFill>
                  <a:srgbClr val="032742"/>
                </a:solidFill>
              </a:rPr>
              <a:t>Hópar sem falla utan marka og/eða geta lækkað í launum á grundvelli launamyndunarþáttar kerfisbreytingarinnar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00A69EFB-F86E-455F-BB13-ED5DE5C9F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590" y="2334246"/>
            <a:ext cx="5601031" cy="3362592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>
                <a:solidFill>
                  <a:srgbClr val="032742"/>
                </a:solidFill>
                <a:latin typeface="FiraGO Book"/>
              </a:rPr>
              <a:t>Af hverju </a:t>
            </a:r>
            <a:r>
              <a:rPr lang="is-IS" sz="2000" b="1" err="1">
                <a:solidFill>
                  <a:srgbClr val="032742"/>
                </a:solidFill>
                <a:latin typeface="FiraGO Book"/>
              </a:rPr>
              <a:t>samræming</a:t>
            </a:r>
            <a:r>
              <a:rPr lang="is-IS" sz="2000" b="1">
                <a:solidFill>
                  <a:srgbClr val="032742"/>
                </a:solidFill>
                <a:latin typeface="FiraGO Book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sz="2000">
              <a:latin typeface="FiraGO Book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>
                <a:latin typeface="FiraGO Book"/>
              </a:rPr>
              <a:t>Þurfum að vita hvaða hópar falla innan skilgreiningu betri vinnutíma í vaktavinnu </a:t>
            </a:r>
            <a:endParaRPr lang="is-I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sz="2000">
              <a:latin typeface="FiraGO Book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>
                <a:latin typeface="FiraGO Book"/>
              </a:rPr>
              <a:t>Munum þurfa að horfa til fleiri hópa </a:t>
            </a:r>
            <a:endParaRPr lang="is-IS" sz="2000"/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1DAB7C0E-E30E-4AC5-A5C1-ECE996053F16}"/>
              </a:ext>
            </a:extLst>
          </p:cNvPr>
          <p:cNvSpPr/>
          <p:nvPr/>
        </p:nvSpPr>
        <p:spPr>
          <a:xfrm>
            <a:off x="7649153" y="2421918"/>
            <a:ext cx="3522429" cy="126906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>
                <a:solidFill>
                  <a:srgbClr val="032742"/>
                </a:solidFill>
              </a:rPr>
              <a:t>Hópur starfsfólks sem vinnur utan dagvinnumarka 20-26% 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189714D-39BD-4AB3-AED4-9465FCA9BF17}"/>
              </a:ext>
            </a:extLst>
          </p:cNvPr>
          <p:cNvSpPr/>
          <p:nvPr/>
        </p:nvSpPr>
        <p:spPr>
          <a:xfrm>
            <a:off x="7649151" y="3878620"/>
            <a:ext cx="3522429" cy="126906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>
                <a:solidFill>
                  <a:srgbClr val="032742"/>
                </a:solidFill>
              </a:rPr>
              <a:t>Hópur starfsfólks sem er rangt skilgreindur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B63E9A33-C0D7-4252-89ED-053EDC9308B2}"/>
              </a:ext>
            </a:extLst>
          </p:cNvPr>
          <p:cNvSpPr/>
          <p:nvPr/>
        </p:nvSpPr>
        <p:spPr>
          <a:xfrm>
            <a:off x="2619182" y="5622110"/>
            <a:ext cx="6524818" cy="879442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>
                <a:solidFill>
                  <a:schemeClr val="bg1"/>
                </a:solidFill>
              </a:rPr>
              <a:t>Leiðbeiningar!</a:t>
            </a:r>
          </a:p>
        </p:txBody>
      </p:sp>
    </p:spTree>
    <p:extLst>
      <p:ext uri="{BB962C8B-B14F-4D97-AF65-F5344CB8AC3E}">
        <p14:creationId xmlns:p14="http://schemas.microsoft.com/office/powerpoint/2010/main" val="76366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AD2A4987-3932-45A9-8CD4-B2C76BDFE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30" y="480060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Hvenær telst hópur lækka í launum?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B996859E-2C62-4FAD-9EE1-9A5ED7B0D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30" y="1148953"/>
            <a:ext cx="8505330" cy="1198576"/>
          </a:xfrm>
        </p:spPr>
        <p:txBody>
          <a:bodyPr lIns="91440" tIns="45720" rIns="91440" bIns="45720" anchor="t"/>
          <a:lstStyle/>
          <a:p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Hópur starfsfólks telst lækka í launum ef vinnutímabreytingarnar einar og sér leiða af sér launalækkun þegar 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neðangreindra</a:t>
            </a: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 sjónarmiða hefur verið gætt. Í slíkum tilfellum skal stýrihópur fjalla um málið og finna lausn.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 Umbótasamtal verður að hafa átt sér stað.</a:t>
            </a:r>
            <a:endParaRPr lang="is-IS" sz="18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endParaRPr lang="is-IS"/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F9A26E13-5BAD-4B26-B8C3-4CB98C6DD35E}"/>
              </a:ext>
            </a:extLst>
          </p:cNvPr>
          <p:cNvSpPr txBox="1">
            <a:spLocks/>
          </p:cNvSpPr>
          <p:nvPr/>
        </p:nvSpPr>
        <p:spPr>
          <a:xfrm>
            <a:off x="1042530" y="2556226"/>
            <a:ext cx="7682547" cy="3908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Horft er til hópa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Hópurinn vinnur vaktavinnu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Farið er eftir forgangsröðun hagsmuna og jafnræði í starfsmannahópnum er tryggt eins og kostur er.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 </a:t>
            </a: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 Fyrst skal huga að þörfum starfseminnar, því næst gæta jafnræðis innan starfsmannahópsins og að lokum horfa til óska einstakra starfsmanna sé þess kostur.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  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Starfsemi =&gt; 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Jafnræði</a:t>
            </a: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 í starfsmannahópnum =&gt; 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Einstaklingur</a:t>
            </a:r>
            <a:endParaRPr lang="is-IS" sz="18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Starfsfólki í hlutastarfi hafi verið boðin og þeir þegið að hækka við sig starfshlutfall sem nemur styttingunni og vegna vægis vinnuskyldustunda.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is-IS" sz="1800">
              <a:latin typeface="Calibri"/>
              <a:cs typeface="Arial"/>
            </a:endParaRPr>
          </a:p>
        </p:txBody>
      </p:sp>
      <p:pic>
        <p:nvPicPr>
          <p:cNvPr id="10" name="Mynd 9">
            <a:extLst>
              <a:ext uri="{FF2B5EF4-FFF2-40B4-BE49-F238E27FC236}">
                <a16:creationId xmlns:a16="http://schemas.microsoft.com/office/drawing/2014/main" id="{2DE7F663-37D5-4BF9-AEDD-EA83347D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56" y="649643"/>
            <a:ext cx="2368303" cy="2369440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A49B03-B4CA-4650-87B5-2C2B8A2A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680" y="3106988"/>
            <a:ext cx="2649139" cy="34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4BAAF1B8-6C5C-4227-BDEB-48C2DF5F80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5943678" cy="1304019"/>
          </a:xfrm>
        </p:spPr>
        <p:txBody>
          <a:bodyPr/>
          <a:lstStyle/>
          <a:p>
            <a:r>
              <a:rPr lang="is-IS"/>
              <a:t>Tengslanet í nærumhverfi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82851-69F1-45CB-866F-D12563C0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" y="276727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6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0</TotalTime>
  <Words>805</Words>
  <Application>Microsoft Office PowerPoint</Application>
  <PresentationFormat>Víðskjár</PresentationFormat>
  <Paragraphs>163</Paragraphs>
  <Slides>31</Slides>
  <Notes>3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7</vt:i4>
      </vt:variant>
      <vt:variant>
        <vt:lpstr>Þema</vt:lpstr>
      </vt:variant>
      <vt:variant>
        <vt:i4>4</vt:i4>
      </vt:variant>
      <vt:variant>
        <vt:lpstr>Skyggnutitlar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FiraGO Book</vt:lpstr>
      <vt:lpstr>FiraGO SemiBold</vt:lpstr>
      <vt:lpstr>Symbol</vt:lpstr>
      <vt:lpstr>Wingdings</vt:lpstr>
      <vt:lpstr>2_Office Theme</vt:lpstr>
      <vt:lpstr>3_Office Theme</vt:lpstr>
      <vt:lpstr>1_Office Theme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</cp:lastModifiedBy>
  <cp:revision>3</cp:revision>
  <dcterms:created xsi:type="dcterms:W3CDTF">2020-10-30T12:19:32Z</dcterms:created>
  <dcterms:modified xsi:type="dcterms:W3CDTF">2021-01-20T09:55:47Z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