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27"/>
  </p:notesMasterIdLst>
  <p:sldIdLst>
    <p:sldId id="257" r:id="rId8"/>
    <p:sldId id="835" r:id="rId9"/>
    <p:sldId id="921" r:id="rId10"/>
    <p:sldId id="922" r:id="rId11"/>
    <p:sldId id="915" r:id="rId12"/>
    <p:sldId id="926" r:id="rId13"/>
    <p:sldId id="910" r:id="rId14"/>
    <p:sldId id="919" r:id="rId15"/>
    <p:sldId id="925" r:id="rId16"/>
    <p:sldId id="928" r:id="rId17"/>
    <p:sldId id="927" r:id="rId18"/>
    <p:sldId id="909" r:id="rId19"/>
    <p:sldId id="923" r:id="rId20"/>
    <p:sldId id="822" r:id="rId21"/>
    <p:sldId id="918" r:id="rId22"/>
    <p:sldId id="924" r:id="rId23"/>
    <p:sldId id="821" r:id="rId24"/>
    <p:sldId id="818" r:id="rId25"/>
    <p:sldId id="871" r:id="rId26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ís Magnúsdóttir" initials="AM" lastIdx="3" clrIdx="0">
    <p:extLst>
      <p:ext uri="{19B8F6BF-5375-455C-9EA6-DF929625EA0E}">
        <p15:presenceInfo xmlns:p15="http://schemas.microsoft.com/office/powerpoint/2012/main" userId="S::aldis.magnusdottir@fjr.is::788f55ed-56ba-4d9e-aa54-9b42129363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BCD"/>
    <a:srgbClr val="032742"/>
    <a:srgbClr val="E4F8E7"/>
    <a:srgbClr val="CBE4CE"/>
    <a:srgbClr val="09501E"/>
    <a:srgbClr val="60986E"/>
    <a:srgbClr val="09361E"/>
    <a:srgbClr val="092E1E"/>
    <a:srgbClr val="09321E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3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ára Hildur Jóhannsdóttir - SATTI" userId="e2dc90b8-4ac3-45a6-926a-e79230d6dff4" providerId="ADAL" clId="{99DAD070-91DA-44D2-85EF-04E84A6E7516}"/>
    <pc:docChg chg="modSld sldOrd">
      <pc:chgData name="Bára Hildur Jóhannsdóttir - SATTI" userId="e2dc90b8-4ac3-45a6-926a-e79230d6dff4" providerId="ADAL" clId="{99DAD070-91DA-44D2-85EF-04E84A6E7516}" dt="2021-02-17T09:29:59.371" v="2" actId="1076"/>
      <pc:docMkLst>
        <pc:docMk/>
      </pc:docMkLst>
      <pc:sldChg chg="modSp mod">
        <pc:chgData name="Bára Hildur Jóhannsdóttir - SATTI" userId="e2dc90b8-4ac3-45a6-926a-e79230d6dff4" providerId="ADAL" clId="{99DAD070-91DA-44D2-85EF-04E84A6E7516}" dt="2021-02-17T09:29:59.371" v="2" actId="1076"/>
        <pc:sldMkLst>
          <pc:docMk/>
          <pc:sldMk cId="827454349" sldId="925"/>
        </pc:sldMkLst>
        <pc:spChg chg="mod">
          <ac:chgData name="Bára Hildur Jóhannsdóttir - SATTI" userId="e2dc90b8-4ac3-45a6-926a-e79230d6dff4" providerId="ADAL" clId="{99DAD070-91DA-44D2-85EF-04E84A6E7516}" dt="2021-02-17T09:29:59.371" v="2" actId="1076"/>
          <ac:spMkLst>
            <pc:docMk/>
            <pc:sldMk cId="827454349" sldId="925"/>
            <ac:spMk id="2" creationId="{913E6799-C24A-4A9A-93AC-9B4787808661}"/>
          </ac:spMkLst>
        </pc:spChg>
      </pc:sldChg>
      <pc:sldChg chg="ord">
        <pc:chgData name="Bára Hildur Jóhannsdóttir - SATTI" userId="e2dc90b8-4ac3-45a6-926a-e79230d6dff4" providerId="ADAL" clId="{99DAD070-91DA-44D2-85EF-04E84A6E7516}" dt="2021-02-17T08:51:57.706" v="1"/>
        <pc:sldMkLst>
          <pc:docMk/>
          <pc:sldMk cId="715181478" sldId="92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57DD5-E622-48FD-ACDA-FC2659BEDBB4}" type="doc">
      <dgm:prSet loTypeId="urn:microsoft.com/office/officeart/2011/layout/Circle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7B6C8575-98B0-4825-8AF3-A1E8090C16AB}">
      <dgm:prSet phldrT="[Texti]"/>
      <dgm:spPr/>
      <dgm:t>
        <a:bodyPr/>
        <a:lstStyle/>
        <a:p>
          <a:r>
            <a:rPr lang="is-IS" b="1"/>
            <a:t>15. Janúar</a:t>
          </a:r>
        </a:p>
      </dgm:t>
    </dgm:pt>
    <dgm:pt modelId="{AC7C3059-4C41-4BB0-8055-7AC43032D823}" type="parTrans" cxnId="{EBA36F5B-5D0E-49E1-ABDB-7C566BDDE746}">
      <dgm:prSet/>
      <dgm:spPr/>
      <dgm:t>
        <a:bodyPr/>
        <a:lstStyle/>
        <a:p>
          <a:endParaRPr lang="is-IS"/>
        </a:p>
      </dgm:t>
    </dgm:pt>
    <dgm:pt modelId="{7B1228C7-0E18-4ED1-9605-895EB603F080}" type="sibTrans" cxnId="{EBA36F5B-5D0E-49E1-ABDB-7C566BDDE746}">
      <dgm:prSet/>
      <dgm:spPr/>
      <dgm:t>
        <a:bodyPr/>
        <a:lstStyle/>
        <a:p>
          <a:endParaRPr lang="is-IS"/>
        </a:p>
      </dgm:t>
    </dgm:pt>
    <dgm:pt modelId="{8753FD4C-A92E-4F5A-9568-6F873929D849}">
      <dgm:prSet phldrT="[Texti]"/>
      <dgm:spPr/>
      <dgm:t>
        <a:bodyPr/>
        <a:lstStyle/>
        <a:p>
          <a:r>
            <a:rPr lang="is-IS" b="1"/>
            <a:t>1. Febrúar </a:t>
          </a:r>
        </a:p>
      </dgm:t>
    </dgm:pt>
    <dgm:pt modelId="{5DADD25C-E973-4BC4-9475-A5FEE373F100}" type="parTrans" cxnId="{04AF4FAC-75F8-496A-85EE-CD4EC6FCE912}">
      <dgm:prSet/>
      <dgm:spPr/>
      <dgm:t>
        <a:bodyPr/>
        <a:lstStyle/>
        <a:p>
          <a:endParaRPr lang="is-IS"/>
        </a:p>
      </dgm:t>
    </dgm:pt>
    <dgm:pt modelId="{6D805688-F006-4D37-B27F-97DED90AE2C5}" type="sibTrans" cxnId="{04AF4FAC-75F8-496A-85EE-CD4EC6FCE912}">
      <dgm:prSet/>
      <dgm:spPr/>
      <dgm:t>
        <a:bodyPr/>
        <a:lstStyle/>
        <a:p>
          <a:endParaRPr lang="is-IS"/>
        </a:p>
      </dgm:t>
    </dgm:pt>
    <dgm:pt modelId="{75496AC2-B782-4997-ABD0-EFE0957F9A2D}">
      <dgm:prSet phldrT="[Texti]"/>
      <dgm:spPr/>
      <dgm:t>
        <a:bodyPr/>
        <a:lstStyle/>
        <a:p>
          <a:r>
            <a:rPr lang="is-IS" b="1"/>
            <a:t>15. Mars</a:t>
          </a:r>
        </a:p>
      </dgm:t>
    </dgm:pt>
    <dgm:pt modelId="{F53296D2-E674-468B-ACE7-E0A1A2EB2C62}" type="parTrans" cxnId="{9EA31741-9EFB-4C45-A633-A0D84826E9A5}">
      <dgm:prSet/>
      <dgm:spPr/>
      <dgm:t>
        <a:bodyPr/>
        <a:lstStyle/>
        <a:p>
          <a:endParaRPr lang="is-IS"/>
        </a:p>
      </dgm:t>
    </dgm:pt>
    <dgm:pt modelId="{F056F355-F4ED-47B2-9742-D8E42854CC93}" type="sibTrans" cxnId="{9EA31741-9EFB-4C45-A633-A0D84826E9A5}">
      <dgm:prSet/>
      <dgm:spPr/>
      <dgm:t>
        <a:bodyPr/>
        <a:lstStyle/>
        <a:p>
          <a:endParaRPr lang="is-IS"/>
        </a:p>
      </dgm:t>
    </dgm:pt>
    <dgm:pt modelId="{93B7916F-C270-43B4-AF91-AE8ED36BAD10}">
      <dgm:prSet phldrT="[Texti]"/>
      <dgm:spPr/>
      <dgm:t>
        <a:bodyPr/>
        <a:lstStyle/>
        <a:p>
          <a:r>
            <a:rPr lang="is-IS" b="1"/>
            <a:t>2.   Apríl </a:t>
          </a:r>
        </a:p>
      </dgm:t>
    </dgm:pt>
    <dgm:pt modelId="{25FE96FC-0BAF-4E68-8482-C83C64C686D5}" type="parTrans" cxnId="{D8FE1B8D-93C8-40C8-9115-83054FC43CC1}">
      <dgm:prSet/>
      <dgm:spPr/>
      <dgm:t>
        <a:bodyPr/>
        <a:lstStyle/>
        <a:p>
          <a:endParaRPr lang="is-IS"/>
        </a:p>
      </dgm:t>
    </dgm:pt>
    <dgm:pt modelId="{DA4388EC-2D90-4061-9564-785325D7CD00}" type="sibTrans" cxnId="{D8FE1B8D-93C8-40C8-9115-83054FC43CC1}">
      <dgm:prSet/>
      <dgm:spPr/>
      <dgm:t>
        <a:bodyPr/>
        <a:lstStyle/>
        <a:p>
          <a:endParaRPr lang="is-IS"/>
        </a:p>
      </dgm:t>
    </dgm:pt>
    <dgm:pt modelId="{57132380-C054-42D7-99C7-EDEE9D86FD92}">
      <dgm:prSet phldrT="[Texti]"/>
      <dgm:spPr/>
      <dgm:t>
        <a:bodyPr/>
        <a:lstStyle/>
        <a:p>
          <a:r>
            <a:rPr lang="is-IS" b="1"/>
            <a:t>1.     Maí </a:t>
          </a:r>
        </a:p>
      </dgm:t>
    </dgm:pt>
    <dgm:pt modelId="{CFE60CD9-28FB-4728-9601-EAF35C8313DC}" type="parTrans" cxnId="{143A950A-75D7-405F-903C-C3B70443BF72}">
      <dgm:prSet/>
      <dgm:spPr/>
      <dgm:t>
        <a:bodyPr/>
        <a:lstStyle/>
        <a:p>
          <a:endParaRPr lang="is-IS"/>
        </a:p>
      </dgm:t>
    </dgm:pt>
    <dgm:pt modelId="{8B2B5FA1-AE26-4CF8-8A28-DB85E3B74857}" type="sibTrans" cxnId="{143A950A-75D7-405F-903C-C3B70443BF72}">
      <dgm:prSet/>
      <dgm:spPr/>
      <dgm:t>
        <a:bodyPr/>
        <a:lstStyle/>
        <a:p>
          <a:endParaRPr lang="is-IS"/>
        </a:p>
      </dgm:t>
    </dgm:pt>
    <dgm:pt modelId="{8F201079-6EBF-4BE6-970A-8AB27983B44F}" type="pres">
      <dgm:prSet presAssocID="{C6757DD5-E622-48FD-ACDA-FC2659BEDBB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6D4CE6E-602D-4438-A5E1-B94D3C8A5B6A}" type="pres">
      <dgm:prSet presAssocID="{57132380-C054-42D7-99C7-EDEE9D86FD92}" presName="Accent5" presStyleCnt="0"/>
      <dgm:spPr/>
    </dgm:pt>
    <dgm:pt modelId="{698C9443-D6CE-405B-8986-C8662DB907A6}" type="pres">
      <dgm:prSet presAssocID="{57132380-C054-42D7-99C7-EDEE9D86FD92}" presName="Accent" presStyleLbl="node1" presStyleIdx="0" presStyleCnt="5"/>
      <dgm:spPr/>
    </dgm:pt>
    <dgm:pt modelId="{8D494C7F-865B-42D1-9D13-7F9EF59061CA}" type="pres">
      <dgm:prSet presAssocID="{57132380-C054-42D7-99C7-EDEE9D86FD92}" presName="ParentBackground5" presStyleCnt="0"/>
      <dgm:spPr/>
    </dgm:pt>
    <dgm:pt modelId="{3490B20D-A6A6-4640-A408-144E3C2996AC}" type="pres">
      <dgm:prSet presAssocID="{57132380-C054-42D7-99C7-EDEE9D86FD92}" presName="ParentBackground" presStyleLbl="fgAcc1" presStyleIdx="0" presStyleCnt="5"/>
      <dgm:spPr/>
    </dgm:pt>
    <dgm:pt modelId="{24E765F7-183A-4194-89C8-36194D835B36}" type="pres">
      <dgm:prSet presAssocID="{57132380-C054-42D7-99C7-EDEE9D86FD9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70F028-FA94-4542-9191-C8FC2FD0D8ED}" type="pres">
      <dgm:prSet presAssocID="{93B7916F-C270-43B4-AF91-AE8ED36BAD10}" presName="Accent4" presStyleCnt="0"/>
      <dgm:spPr/>
    </dgm:pt>
    <dgm:pt modelId="{9CCD2B3B-780B-4E18-9F77-312B3BFA7EA5}" type="pres">
      <dgm:prSet presAssocID="{93B7916F-C270-43B4-AF91-AE8ED36BAD10}" presName="Accent" presStyleLbl="node1" presStyleIdx="1" presStyleCnt="5"/>
      <dgm:spPr/>
    </dgm:pt>
    <dgm:pt modelId="{E617E033-AC33-467E-B8C3-D9C7D67ADD83}" type="pres">
      <dgm:prSet presAssocID="{93B7916F-C270-43B4-AF91-AE8ED36BAD10}" presName="ParentBackground4" presStyleCnt="0"/>
      <dgm:spPr/>
    </dgm:pt>
    <dgm:pt modelId="{AAAF9B48-CA0F-473B-8130-72F15B422487}" type="pres">
      <dgm:prSet presAssocID="{93B7916F-C270-43B4-AF91-AE8ED36BAD10}" presName="ParentBackground" presStyleLbl="fgAcc1" presStyleIdx="1" presStyleCnt="5"/>
      <dgm:spPr/>
    </dgm:pt>
    <dgm:pt modelId="{FA661225-65D0-4ECA-94F4-C60DA3C595D9}" type="pres">
      <dgm:prSet presAssocID="{93B7916F-C270-43B4-AF91-AE8ED36BAD1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3F4F69-ADD7-4EAF-AA97-182F0E1D0652}" type="pres">
      <dgm:prSet presAssocID="{75496AC2-B782-4997-ABD0-EFE0957F9A2D}" presName="Accent3" presStyleCnt="0"/>
      <dgm:spPr/>
    </dgm:pt>
    <dgm:pt modelId="{BEF4AB4A-FE4F-4A5C-A52C-A6952365895B}" type="pres">
      <dgm:prSet presAssocID="{75496AC2-B782-4997-ABD0-EFE0957F9A2D}" presName="Accent" presStyleLbl="node1" presStyleIdx="2" presStyleCnt="5"/>
      <dgm:spPr/>
    </dgm:pt>
    <dgm:pt modelId="{575A7A26-1BDB-462B-A43E-659C86DE4CE2}" type="pres">
      <dgm:prSet presAssocID="{75496AC2-B782-4997-ABD0-EFE0957F9A2D}" presName="ParentBackground3" presStyleCnt="0"/>
      <dgm:spPr/>
    </dgm:pt>
    <dgm:pt modelId="{5D3748D5-1F69-4AEE-AEE3-905045C1EED9}" type="pres">
      <dgm:prSet presAssocID="{75496AC2-B782-4997-ABD0-EFE0957F9A2D}" presName="ParentBackground" presStyleLbl="fgAcc1" presStyleIdx="2" presStyleCnt="5"/>
      <dgm:spPr/>
    </dgm:pt>
    <dgm:pt modelId="{03FA2E3B-FCC3-4F4F-B9AE-7A149182D629}" type="pres">
      <dgm:prSet presAssocID="{75496AC2-B782-4997-ABD0-EFE0957F9A2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54F9CA-0049-43CA-B7A9-F160C173F8E0}" type="pres">
      <dgm:prSet presAssocID="{8753FD4C-A92E-4F5A-9568-6F873929D849}" presName="Accent2" presStyleCnt="0"/>
      <dgm:spPr/>
    </dgm:pt>
    <dgm:pt modelId="{D36088E0-86BB-4198-9662-B3E6712F1D71}" type="pres">
      <dgm:prSet presAssocID="{8753FD4C-A92E-4F5A-9568-6F873929D849}" presName="Accent" presStyleLbl="node1" presStyleIdx="3" presStyleCnt="5"/>
      <dgm:spPr/>
    </dgm:pt>
    <dgm:pt modelId="{B4C46CE6-A216-43EB-A8FB-69CF9C5E14BD}" type="pres">
      <dgm:prSet presAssocID="{8753FD4C-A92E-4F5A-9568-6F873929D849}" presName="ParentBackground2" presStyleCnt="0"/>
      <dgm:spPr/>
    </dgm:pt>
    <dgm:pt modelId="{6FC3B307-C1E1-4DDD-BE39-64A60BF893CF}" type="pres">
      <dgm:prSet presAssocID="{8753FD4C-A92E-4F5A-9568-6F873929D849}" presName="ParentBackground" presStyleLbl="fgAcc1" presStyleIdx="3" presStyleCnt="5"/>
      <dgm:spPr/>
    </dgm:pt>
    <dgm:pt modelId="{68E0FC54-52B2-44CB-8212-975BF9234248}" type="pres">
      <dgm:prSet presAssocID="{8753FD4C-A92E-4F5A-9568-6F873929D84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011E9E-DC08-4B2C-BDC6-ABCCDF5C77AA}" type="pres">
      <dgm:prSet presAssocID="{7B6C8575-98B0-4825-8AF3-A1E8090C16AB}" presName="Accent1" presStyleCnt="0"/>
      <dgm:spPr/>
    </dgm:pt>
    <dgm:pt modelId="{A9BF9816-E644-46C0-A887-934188E967DE}" type="pres">
      <dgm:prSet presAssocID="{7B6C8575-98B0-4825-8AF3-A1E8090C16AB}" presName="Accent" presStyleLbl="node1" presStyleIdx="4" presStyleCnt="5" custLinFactNeighborY="0"/>
      <dgm:spPr/>
    </dgm:pt>
    <dgm:pt modelId="{5007CE64-588D-4106-9D86-C89A2DECA8DD}" type="pres">
      <dgm:prSet presAssocID="{7B6C8575-98B0-4825-8AF3-A1E8090C16AB}" presName="ParentBackground1" presStyleCnt="0"/>
      <dgm:spPr/>
    </dgm:pt>
    <dgm:pt modelId="{F32FDD93-2138-4195-A053-CC3C29AE5180}" type="pres">
      <dgm:prSet presAssocID="{7B6C8575-98B0-4825-8AF3-A1E8090C16AB}" presName="ParentBackground" presStyleLbl="fgAcc1" presStyleIdx="4" presStyleCnt="5"/>
      <dgm:spPr/>
    </dgm:pt>
    <dgm:pt modelId="{D439A42A-8DA0-413F-A947-A5BF51BD4467}" type="pres">
      <dgm:prSet presAssocID="{7B6C8575-98B0-4825-8AF3-A1E8090C16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3A950A-75D7-405F-903C-C3B70443BF72}" srcId="{C6757DD5-E622-48FD-ACDA-FC2659BEDBB4}" destId="{57132380-C054-42D7-99C7-EDEE9D86FD92}" srcOrd="4" destOrd="0" parTransId="{CFE60CD9-28FB-4728-9601-EAF35C8313DC}" sibTransId="{8B2B5FA1-AE26-4CF8-8A28-DB85E3B74857}"/>
    <dgm:cxn modelId="{6B7EB630-4F7B-49B3-A1E2-402B740102D3}" type="presOf" srcId="{93B7916F-C270-43B4-AF91-AE8ED36BAD10}" destId="{FA661225-65D0-4ECA-94F4-C60DA3C595D9}" srcOrd="1" destOrd="0" presId="urn:microsoft.com/office/officeart/2011/layout/CircleProcess"/>
    <dgm:cxn modelId="{D8893D39-1415-4A8A-92DB-FDA06CBB372F}" type="presOf" srcId="{7B6C8575-98B0-4825-8AF3-A1E8090C16AB}" destId="{F32FDD93-2138-4195-A053-CC3C29AE5180}" srcOrd="0" destOrd="0" presId="urn:microsoft.com/office/officeart/2011/layout/CircleProcess"/>
    <dgm:cxn modelId="{EBA36F5B-5D0E-49E1-ABDB-7C566BDDE746}" srcId="{C6757DD5-E622-48FD-ACDA-FC2659BEDBB4}" destId="{7B6C8575-98B0-4825-8AF3-A1E8090C16AB}" srcOrd="0" destOrd="0" parTransId="{AC7C3059-4C41-4BB0-8055-7AC43032D823}" sibTransId="{7B1228C7-0E18-4ED1-9605-895EB603F080}"/>
    <dgm:cxn modelId="{6BD4675C-715D-46A1-BFC9-713D6AA39977}" type="presOf" srcId="{8753FD4C-A92E-4F5A-9568-6F873929D849}" destId="{6FC3B307-C1E1-4DDD-BE39-64A60BF893CF}" srcOrd="0" destOrd="0" presId="urn:microsoft.com/office/officeart/2011/layout/CircleProcess"/>
    <dgm:cxn modelId="{9EA31741-9EFB-4C45-A633-A0D84826E9A5}" srcId="{C6757DD5-E622-48FD-ACDA-FC2659BEDBB4}" destId="{75496AC2-B782-4997-ABD0-EFE0957F9A2D}" srcOrd="2" destOrd="0" parTransId="{F53296D2-E674-468B-ACE7-E0A1A2EB2C62}" sibTransId="{F056F355-F4ED-47B2-9742-D8E42854CC93}"/>
    <dgm:cxn modelId="{2A283144-8162-4C43-B100-CBC5B9F9EE62}" type="presOf" srcId="{7B6C8575-98B0-4825-8AF3-A1E8090C16AB}" destId="{D439A42A-8DA0-413F-A947-A5BF51BD4467}" srcOrd="1" destOrd="0" presId="urn:microsoft.com/office/officeart/2011/layout/CircleProcess"/>
    <dgm:cxn modelId="{D8FE1B8D-93C8-40C8-9115-83054FC43CC1}" srcId="{C6757DD5-E622-48FD-ACDA-FC2659BEDBB4}" destId="{93B7916F-C270-43B4-AF91-AE8ED36BAD10}" srcOrd="3" destOrd="0" parTransId="{25FE96FC-0BAF-4E68-8482-C83C64C686D5}" sibTransId="{DA4388EC-2D90-4061-9564-785325D7CD00}"/>
    <dgm:cxn modelId="{0EAFCB9C-17B7-4CDC-B318-F8EDB05D927F}" type="presOf" srcId="{75496AC2-B782-4997-ABD0-EFE0957F9A2D}" destId="{03FA2E3B-FCC3-4F4F-B9AE-7A149182D629}" srcOrd="1" destOrd="0" presId="urn:microsoft.com/office/officeart/2011/layout/CircleProcess"/>
    <dgm:cxn modelId="{04AF4FAC-75F8-496A-85EE-CD4EC6FCE912}" srcId="{C6757DD5-E622-48FD-ACDA-FC2659BEDBB4}" destId="{8753FD4C-A92E-4F5A-9568-6F873929D849}" srcOrd="1" destOrd="0" parTransId="{5DADD25C-E973-4BC4-9475-A5FEE373F100}" sibTransId="{6D805688-F006-4D37-B27F-97DED90AE2C5}"/>
    <dgm:cxn modelId="{5ECA85AE-4C22-42B7-9ED4-FDF989DAC4E1}" type="presOf" srcId="{75496AC2-B782-4997-ABD0-EFE0957F9A2D}" destId="{5D3748D5-1F69-4AEE-AEE3-905045C1EED9}" srcOrd="0" destOrd="0" presId="urn:microsoft.com/office/officeart/2011/layout/CircleProcess"/>
    <dgm:cxn modelId="{4138A5D6-B322-4746-81DE-378141D47883}" type="presOf" srcId="{C6757DD5-E622-48FD-ACDA-FC2659BEDBB4}" destId="{8F201079-6EBF-4BE6-970A-8AB27983B44F}" srcOrd="0" destOrd="0" presId="urn:microsoft.com/office/officeart/2011/layout/CircleProcess"/>
    <dgm:cxn modelId="{441BD8D9-A93B-425F-9BE2-50D78CDACC39}" type="presOf" srcId="{57132380-C054-42D7-99C7-EDEE9D86FD92}" destId="{3490B20D-A6A6-4640-A408-144E3C2996AC}" srcOrd="0" destOrd="0" presId="urn:microsoft.com/office/officeart/2011/layout/CircleProcess"/>
    <dgm:cxn modelId="{D0C723DE-ABE2-484F-A9C3-5D3318981E68}" type="presOf" srcId="{93B7916F-C270-43B4-AF91-AE8ED36BAD10}" destId="{AAAF9B48-CA0F-473B-8130-72F15B422487}" srcOrd="0" destOrd="0" presId="urn:microsoft.com/office/officeart/2011/layout/CircleProcess"/>
    <dgm:cxn modelId="{DF99D6DE-8CF3-42A6-BD45-86208DC1A330}" type="presOf" srcId="{57132380-C054-42D7-99C7-EDEE9D86FD92}" destId="{24E765F7-183A-4194-89C8-36194D835B36}" srcOrd="1" destOrd="0" presId="urn:microsoft.com/office/officeart/2011/layout/CircleProcess"/>
    <dgm:cxn modelId="{24A637E7-1F44-4699-B24F-847F49B8B84B}" type="presOf" srcId="{8753FD4C-A92E-4F5A-9568-6F873929D849}" destId="{68E0FC54-52B2-44CB-8212-975BF9234248}" srcOrd="1" destOrd="0" presId="urn:microsoft.com/office/officeart/2011/layout/CircleProcess"/>
    <dgm:cxn modelId="{B813ACAE-13ED-48DD-A07E-2FC1788C9A12}" type="presParOf" srcId="{8F201079-6EBF-4BE6-970A-8AB27983B44F}" destId="{A6D4CE6E-602D-4438-A5E1-B94D3C8A5B6A}" srcOrd="0" destOrd="0" presId="urn:microsoft.com/office/officeart/2011/layout/CircleProcess"/>
    <dgm:cxn modelId="{4C943EC3-8B8C-4333-8206-33B8AC309C05}" type="presParOf" srcId="{A6D4CE6E-602D-4438-A5E1-B94D3C8A5B6A}" destId="{698C9443-D6CE-405B-8986-C8662DB907A6}" srcOrd="0" destOrd="0" presId="urn:microsoft.com/office/officeart/2011/layout/CircleProcess"/>
    <dgm:cxn modelId="{B4240C9F-A252-48FF-8B07-91AD3BC5D6BA}" type="presParOf" srcId="{8F201079-6EBF-4BE6-970A-8AB27983B44F}" destId="{8D494C7F-865B-42D1-9D13-7F9EF59061CA}" srcOrd="1" destOrd="0" presId="urn:microsoft.com/office/officeart/2011/layout/CircleProcess"/>
    <dgm:cxn modelId="{26284A8F-98EE-4F5B-86C7-E9EF8723BC5A}" type="presParOf" srcId="{8D494C7F-865B-42D1-9D13-7F9EF59061CA}" destId="{3490B20D-A6A6-4640-A408-144E3C2996AC}" srcOrd="0" destOrd="0" presId="urn:microsoft.com/office/officeart/2011/layout/CircleProcess"/>
    <dgm:cxn modelId="{26FF0AB2-6FC8-41C4-A9BC-A10C8BAF7501}" type="presParOf" srcId="{8F201079-6EBF-4BE6-970A-8AB27983B44F}" destId="{24E765F7-183A-4194-89C8-36194D835B36}" srcOrd="2" destOrd="0" presId="urn:microsoft.com/office/officeart/2011/layout/CircleProcess"/>
    <dgm:cxn modelId="{64615539-458B-41F0-9207-0466262ABBF1}" type="presParOf" srcId="{8F201079-6EBF-4BE6-970A-8AB27983B44F}" destId="{DF70F028-FA94-4542-9191-C8FC2FD0D8ED}" srcOrd="3" destOrd="0" presId="urn:microsoft.com/office/officeart/2011/layout/CircleProcess"/>
    <dgm:cxn modelId="{46C9378E-6540-4F36-8F36-5E5F3899FF48}" type="presParOf" srcId="{DF70F028-FA94-4542-9191-C8FC2FD0D8ED}" destId="{9CCD2B3B-780B-4E18-9F77-312B3BFA7EA5}" srcOrd="0" destOrd="0" presId="urn:microsoft.com/office/officeart/2011/layout/CircleProcess"/>
    <dgm:cxn modelId="{4CB9CF33-9E71-410D-9992-9AF786DC0494}" type="presParOf" srcId="{8F201079-6EBF-4BE6-970A-8AB27983B44F}" destId="{E617E033-AC33-467E-B8C3-D9C7D67ADD83}" srcOrd="4" destOrd="0" presId="urn:microsoft.com/office/officeart/2011/layout/CircleProcess"/>
    <dgm:cxn modelId="{7F60B6E1-DFF7-4241-BCE7-AA7F6AFF0777}" type="presParOf" srcId="{E617E033-AC33-467E-B8C3-D9C7D67ADD83}" destId="{AAAF9B48-CA0F-473B-8130-72F15B422487}" srcOrd="0" destOrd="0" presId="urn:microsoft.com/office/officeart/2011/layout/CircleProcess"/>
    <dgm:cxn modelId="{D9FA0EB9-499F-4765-BC5E-C404D2F3D10E}" type="presParOf" srcId="{8F201079-6EBF-4BE6-970A-8AB27983B44F}" destId="{FA661225-65D0-4ECA-94F4-C60DA3C595D9}" srcOrd="5" destOrd="0" presId="urn:microsoft.com/office/officeart/2011/layout/CircleProcess"/>
    <dgm:cxn modelId="{F670EFC7-B403-4A96-A1F4-00367A27150A}" type="presParOf" srcId="{8F201079-6EBF-4BE6-970A-8AB27983B44F}" destId="{603F4F69-ADD7-4EAF-AA97-182F0E1D0652}" srcOrd="6" destOrd="0" presId="urn:microsoft.com/office/officeart/2011/layout/CircleProcess"/>
    <dgm:cxn modelId="{FC3A99C5-9AD4-4A5C-BB5F-478CE41FA062}" type="presParOf" srcId="{603F4F69-ADD7-4EAF-AA97-182F0E1D0652}" destId="{BEF4AB4A-FE4F-4A5C-A52C-A6952365895B}" srcOrd="0" destOrd="0" presId="urn:microsoft.com/office/officeart/2011/layout/CircleProcess"/>
    <dgm:cxn modelId="{400671E2-04E0-4E0B-B8FD-18A8BAE49E81}" type="presParOf" srcId="{8F201079-6EBF-4BE6-970A-8AB27983B44F}" destId="{575A7A26-1BDB-462B-A43E-659C86DE4CE2}" srcOrd="7" destOrd="0" presId="urn:microsoft.com/office/officeart/2011/layout/CircleProcess"/>
    <dgm:cxn modelId="{225636EE-BF53-4E8D-918E-7CE5F60A971D}" type="presParOf" srcId="{575A7A26-1BDB-462B-A43E-659C86DE4CE2}" destId="{5D3748D5-1F69-4AEE-AEE3-905045C1EED9}" srcOrd="0" destOrd="0" presId="urn:microsoft.com/office/officeart/2011/layout/CircleProcess"/>
    <dgm:cxn modelId="{5A343E99-C3F6-41AD-A761-BD49DB5A3875}" type="presParOf" srcId="{8F201079-6EBF-4BE6-970A-8AB27983B44F}" destId="{03FA2E3B-FCC3-4F4F-B9AE-7A149182D629}" srcOrd="8" destOrd="0" presId="urn:microsoft.com/office/officeart/2011/layout/CircleProcess"/>
    <dgm:cxn modelId="{42F49281-C578-49CC-A149-B1B06BF63635}" type="presParOf" srcId="{8F201079-6EBF-4BE6-970A-8AB27983B44F}" destId="{4654F9CA-0049-43CA-B7A9-F160C173F8E0}" srcOrd="9" destOrd="0" presId="urn:microsoft.com/office/officeart/2011/layout/CircleProcess"/>
    <dgm:cxn modelId="{2E29D21B-C294-4E6F-B92F-C35548DF8B8E}" type="presParOf" srcId="{4654F9CA-0049-43CA-B7A9-F160C173F8E0}" destId="{D36088E0-86BB-4198-9662-B3E6712F1D71}" srcOrd="0" destOrd="0" presId="urn:microsoft.com/office/officeart/2011/layout/CircleProcess"/>
    <dgm:cxn modelId="{E17C6D45-025B-4441-B011-C0BA1102C591}" type="presParOf" srcId="{8F201079-6EBF-4BE6-970A-8AB27983B44F}" destId="{B4C46CE6-A216-43EB-A8FB-69CF9C5E14BD}" srcOrd="10" destOrd="0" presId="urn:microsoft.com/office/officeart/2011/layout/CircleProcess"/>
    <dgm:cxn modelId="{23747464-C799-4D77-9AF0-0C315CB93EC1}" type="presParOf" srcId="{B4C46CE6-A216-43EB-A8FB-69CF9C5E14BD}" destId="{6FC3B307-C1E1-4DDD-BE39-64A60BF893CF}" srcOrd="0" destOrd="0" presId="urn:microsoft.com/office/officeart/2011/layout/CircleProcess"/>
    <dgm:cxn modelId="{69F6EBE5-1701-48E5-AA37-6C716345D7D6}" type="presParOf" srcId="{8F201079-6EBF-4BE6-970A-8AB27983B44F}" destId="{68E0FC54-52B2-44CB-8212-975BF9234248}" srcOrd="11" destOrd="0" presId="urn:microsoft.com/office/officeart/2011/layout/CircleProcess"/>
    <dgm:cxn modelId="{D42DE3B8-EEEC-4170-99C8-697C85234214}" type="presParOf" srcId="{8F201079-6EBF-4BE6-970A-8AB27983B44F}" destId="{2E011E9E-DC08-4B2C-BDC6-ABCCDF5C77AA}" srcOrd="12" destOrd="0" presId="urn:microsoft.com/office/officeart/2011/layout/CircleProcess"/>
    <dgm:cxn modelId="{44CAAC93-16AD-4872-A449-3E4075219949}" type="presParOf" srcId="{2E011E9E-DC08-4B2C-BDC6-ABCCDF5C77AA}" destId="{A9BF9816-E644-46C0-A887-934188E967DE}" srcOrd="0" destOrd="0" presId="urn:microsoft.com/office/officeart/2011/layout/CircleProcess"/>
    <dgm:cxn modelId="{75234E66-696E-4A70-A365-F7BF5AF7C927}" type="presParOf" srcId="{8F201079-6EBF-4BE6-970A-8AB27983B44F}" destId="{5007CE64-588D-4106-9D86-C89A2DECA8DD}" srcOrd="13" destOrd="0" presId="urn:microsoft.com/office/officeart/2011/layout/CircleProcess"/>
    <dgm:cxn modelId="{DFA5A5E0-D034-4015-B100-555121624EBE}" type="presParOf" srcId="{5007CE64-588D-4106-9D86-C89A2DECA8DD}" destId="{F32FDD93-2138-4195-A053-CC3C29AE5180}" srcOrd="0" destOrd="0" presId="urn:microsoft.com/office/officeart/2011/layout/CircleProcess"/>
    <dgm:cxn modelId="{866EC789-50E0-4810-88B1-4E573CE851B1}" type="presParOf" srcId="{8F201079-6EBF-4BE6-970A-8AB27983B44F}" destId="{D439A42A-8DA0-413F-A947-A5BF51BD4467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C9443-D6CE-405B-8986-C8662DB907A6}">
      <dsp:nvSpPr>
        <dsp:cNvPr id="0" name=""/>
        <dsp:cNvSpPr/>
      </dsp:nvSpPr>
      <dsp:spPr>
        <a:xfrm>
          <a:off x="8912877" y="1158901"/>
          <a:ext cx="2032280" cy="20326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90B20D-A6A6-4640-A408-144E3C2996AC}">
      <dsp:nvSpPr>
        <dsp:cNvPr id="0" name=""/>
        <dsp:cNvSpPr/>
      </dsp:nvSpPr>
      <dsp:spPr>
        <a:xfrm>
          <a:off x="8979934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1.     Maí </a:t>
          </a:r>
        </a:p>
      </dsp:txBody>
      <dsp:txXfrm>
        <a:off x="9251410" y="1497730"/>
        <a:ext cx="1355214" cy="1354956"/>
      </dsp:txXfrm>
    </dsp:sp>
    <dsp:sp modelId="{9CCD2B3B-780B-4E18-9F77-312B3BFA7EA5}">
      <dsp:nvSpPr>
        <dsp:cNvPr id="0" name=""/>
        <dsp:cNvSpPr/>
      </dsp:nvSpPr>
      <dsp:spPr>
        <a:xfrm rot="2700000">
          <a:off x="6811493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F9B48-CA0F-473B-8130-72F15B422487}">
      <dsp:nvSpPr>
        <dsp:cNvPr id="0" name=""/>
        <dsp:cNvSpPr/>
      </dsp:nvSpPr>
      <dsp:spPr>
        <a:xfrm>
          <a:off x="688059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2.   Apríl </a:t>
          </a:r>
        </a:p>
      </dsp:txBody>
      <dsp:txXfrm>
        <a:off x="7150990" y="1497730"/>
        <a:ext cx="1355214" cy="1354956"/>
      </dsp:txXfrm>
    </dsp:sp>
    <dsp:sp modelId="{BEF4AB4A-FE4F-4A5C-A52C-A6952365895B}">
      <dsp:nvSpPr>
        <dsp:cNvPr id="0" name=""/>
        <dsp:cNvSpPr/>
      </dsp:nvSpPr>
      <dsp:spPr>
        <a:xfrm rot="2700000">
          <a:off x="471215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3748D5-1F69-4AEE-AEE3-905045C1EED9}">
      <dsp:nvSpPr>
        <dsp:cNvPr id="0" name=""/>
        <dsp:cNvSpPr/>
      </dsp:nvSpPr>
      <dsp:spPr>
        <a:xfrm>
          <a:off x="478017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15. Mars</a:t>
          </a:r>
        </a:p>
      </dsp:txBody>
      <dsp:txXfrm>
        <a:off x="5050570" y="1497730"/>
        <a:ext cx="1355214" cy="1354956"/>
      </dsp:txXfrm>
    </dsp:sp>
    <dsp:sp modelId="{D36088E0-86BB-4198-9662-B3E6712F1D71}">
      <dsp:nvSpPr>
        <dsp:cNvPr id="0" name=""/>
        <dsp:cNvSpPr/>
      </dsp:nvSpPr>
      <dsp:spPr>
        <a:xfrm rot="2700000">
          <a:off x="261173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C3B307-C1E1-4DDD-BE39-64A60BF893CF}">
      <dsp:nvSpPr>
        <dsp:cNvPr id="0" name=""/>
        <dsp:cNvSpPr/>
      </dsp:nvSpPr>
      <dsp:spPr>
        <a:xfrm>
          <a:off x="267975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1. Febrúar </a:t>
          </a:r>
        </a:p>
      </dsp:txBody>
      <dsp:txXfrm>
        <a:off x="2951231" y="1497730"/>
        <a:ext cx="1355214" cy="1354956"/>
      </dsp:txXfrm>
    </dsp:sp>
    <dsp:sp modelId="{A9BF9816-E644-46C0-A887-934188E967DE}">
      <dsp:nvSpPr>
        <dsp:cNvPr id="0" name=""/>
        <dsp:cNvSpPr/>
      </dsp:nvSpPr>
      <dsp:spPr>
        <a:xfrm rot="2700000">
          <a:off x="51131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2FDD93-2138-4195-A053-CC3C29AE5180}">
      <dsp:nvSpPr>
        <dsp:cNvPr id="0" name=""/>
        <dsp:cNvSpPr/>
      </dsp:nvSpPr>
      <dsp:spPr>
        <a:xfrm>
          <a:off x="57933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15. Janúar</a:t>
          </a:r>
        </a:p>
      </dsp:txBody>
      <dsp:txXfrm>
        <a:off x="850811" y="1497730"/>
        <a:ext cx="1355214" cy="1354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17.2.2021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293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739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30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betrivinnutimi@reykjavikurborg.is" TargetMode="External"/><Relationship Id="rId3" Type="http://schemas.openxmlformats.org/officeDocument/2006/relationships/hyperlink" Target="mailto:barahildur@rikissattasemjari.is" TargetMode="External"/><Relationship Id="rId7" Type="http://schemas.openxmlformats.org/officeDocument/2006/relationships/hyperlink" Target="mailto:kmr@fjr.is" TargetMode="External"/><Relationship Id="rId2" Type="http://schemas.openxmlformats.org/officeDocument/2006/relationships/hyperlink" Target="mailto:betrivinnutimi@rikissattasemjari.i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mailto:sigridur.s.saemundsdottir@rikissattasemjari.is" TargetMode="External"/><Relationship Id="rId10" Type="http://schemas.openxmlformats.org/officeDocument/2006/relationships/hyperlink" Target="mailto:tryggvi@samtok.is" TargetMode="External"/><Relationship Id="rId4" Type="http://schemas.openxmlformats.org/officeDocument/2006/relationships/hyperlink" Target="mailto:aldis.magnusdottir@fjr.is" TargetMode="External"/><Relationship Id="rId9" Type="http://schemas.openxmlformats.org/officeDocument/2006/relationships/hyperlink" Target="mailto:betrivinnutimi@samband.i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etrivinnutimi.is/frettir/frett/2021/02/15/Namskeid-fyrir-vaktasmid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https://www.smennt.is/forsida/fraedsla/namskeid/betri-vinnutimi-i-vaktavinn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etrivinnutimi.is/vaktavinna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trivinnutimi.is/vaktavinna/verkfaeri-stjornenda/" TargetMode="External"/><Relationship Id="rId2" Type="http://schemas.openxmlformats.org/officeDocument/2006/relationships/hyperlink" Target="http://www.betrivinnutimi.is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78095" y="4530506"/>
            <a:ext cx="4308293" cy="1563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noProof="1"/>
              <a:t>Fundur verkefnastjórnar og fulltrúum launagreiðenda</a:t>
            </a:r>
          </a:p>
          <a:p>
            <a:endParaRPr lang="en-GB" sz="2800" b="0" noProof="1"/>
          </a:p>
          <a:p>
            <a:r>
              <a:rPr lang="en-GB" sz="2800" b="0" dirty="0"/>
              <a:t>17. </a:t>
            </a:r>
            <a:r>
              <a:rPr lang="en-GB" sz="2800" b="0" dirty="0" err="1"/>
              <a:t>febrúar</a:t>
            </a:r>
            <a:r>
              <a:rPr lang="en-GB" sz="2800" b="0" dirty="0"/>
              <a:t> 2021</a:t>
            </a:r>
            <a:endParaRPr lang="en-IS" sz="2800" b="0" dirty="0"/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3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EDBB8D-310F-4042-A433-AE4DF2E34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4795" y="2514690"/>
            <a:ext cx="10039485" cy="1304019"/>
          </a:xfrm>
        </p:spPr>
        <p:txBody>
          <a:bodyPr/>
          <a:lstStyle/>
          <a:p>
            <a:r>
              <a:rPr lang="is-IS" dirty="0"/>
              <a:t>Reynslusaga </a:t>
            </a:r>
          </a:p>
          <a:p>
            <a:endParaRPr lang="is-IS" dirty="0"/>
          </a:p>
          <a:p>
            <a:r>
              <a:rPr lang="is-IS" dirty="0"/>
              <a:t>Halldór Halldórsson fjármálastjóri hjá Ríkislögreglustjóra</a:t>
            </a:r>
          </a:p>
        </p:txBody>
      </p:sp>
    </p:spTree>
    <p:extLst>
      <p:ext uri="{BB962C8B-B14F-4D97-AF65-F5344CB8AC3E}">
        <p14:creationId xmlns:p14="http://schemas.microsoft.com/office/powerpoint/2010/main" val="71518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CCCF7E-5ABB-4CEE-B9B8-D0FC0AEE9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3437" y="2776990"/>
            <a:ext cx="9445125" cy="1304019"/>
          </a:xfrm>
        </p:spPr>
        <p:txBody>
          <a:bodyPr/>
          <a:lstStyle/>
          <a:p>
            <a:r>
              <a:rPr lang="is-IS" dirty="0"/>
              <a:t>Fundir verkefnastjórnar með lykilaðilum</a:t>
            </a:r>
          </a:p>
        </p:txBody>
      </p:sp>
    </p:spTree>
    <p:extLst>
      <p:ext uri="{BB962C8B-B14F-4D97-AF65-F5344CB8AC3E}">
        <p14:creationId xmlns:p14="http://schemas.microsoft.com/office/powerpoint/2010/main" val="401029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9FE2A3-331A-410D-9877-621E7CE7A2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420823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Ferill – stuðningur verkefnastjórnar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1336-E79D-4562-ABBA-CDE6BF22C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2071" y="1399105"/>
            <a:ext cx="8113782" cy="1323975"/>
          </a:xfrm>
        </p:spPr>
        <p:txBody>
          <a:bodyPr/>
          <a:lstStyle/>
          <a:p>
            <a:r>
              <a:rPr lang="is-IS" sz="2400" b="1" dirty="0"/>
              <a:t>Verkefnastjórn fundar með lykilaðilum </a:t>
            </a:r>
          </a:p>
          <a:p>
            <a:r>
              <a:rPr lang="is-IS" sz="1800" dirty="0"/>
              <a:t>Markmið er að auka </a:t>
            </a:r>
            <a:r>
              <a:rPr lang="is-IS" sz="1800" dirty="0" err="1"/>
              <a:t>samræmingu</a:t>
            </a:r>
            <a:r>
              <a:rPr lang="is-IS" sz="1800" dirty="0"/>
              <a:t> og veita stuðning</a:t>
            </a:r>
          </a:p>
          <a:p>
            <a:r>
              <a:rPr lang="is-IS" sz="1800" dirty="0"/>
              <a:t>Tilgangur er að tryggja að leiðarljós og lykilmælikvarðar sé í forgrunni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DDFAD-0174-47B9-B071-DB382B94DCEB}"/>
              </a:ext>
            </a:extLst>
          </p:cNvPr>
          <p:cNvSpPr txBox="1"/>
          <p:nvPr/>
        </p:nvSpPr>
        <p:spPr>
          <a:xfrm>
            <a:off x="533400" y="3167390"/>
            <a:ext cx="2362200" cy="523220"/>
          </a:xfrm>
          <a:prstGeom prst="rect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b="1"/>
              <a:t>Ríki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C7A07-5759-433D-B1E4-612BEAA323DD}"/>
              </a:ext>
            </a:extLst>
          </p:cNvPr>
          <p:cNvSpPr txBox="1"/>
          <p:nvPr/>
        </p:nvSpPr>
        <p:spPr>
          <a:xfrm>
            <a:off x="3111895" y="3167390"/>
            <a:ext cx="2734153" cy="523220"/>
          </a:xfrm>
          <a:prstGeom prst="rect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b="1"/>
              <a:t>Reykjavíkurborg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1B8EF-43D0-4FF2-8F6A-098E2846D2E2}"/>
              </a:ext>
            </a:extLst>
          </p:cNvPr>
          <p:cNvSpPr txBox="1"/>
          <p:nvPr/>
        </p:nvSpPr>
        <p:spPr>
          <a:xfrm>
            <a:off x="6159976" y="3167390"/>
            <a:ext cx="2362200" cy="523220"/>
          </a:xfrm>
          <a:prstGeom prst="rect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b="1"/>
              <a:t>Sveitarfélög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E2274-3465-422C-A30F-9D91A9DF3BB2}"/>
              </a:ext>
            </a:extLst>
          </p:cNvPr>
          <p:cNvSpPr txBox="1"/>
          <p:nvPr/>
        </p:nvSpPr>
        <p:spPr>
          <a:xfrm>
            <a:off x="9022080" y="3167390"/>
            <a:ext cx="2362200" cy="523220"/>
          </a:xfrm>
          <a:prstGeom prst="rect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b="1"/>
              <a:t>SFV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0DB4E-F0A6-4393-B033-B85FCA2C75A0}"/>
              </a:ext>
            </a:extLst>
          </p:cNvPr>
          <p:cNvSpPr txBox="1"/>
          <p:nvPr/>
        </p:nvSpPr>
        <p:spPr>
          <a:xfrm>
            <a:off x="185816" y="4179795"/>
            <a:ext cx="2764472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Heilbrigðisráðuneyti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7308B-7F68-40E9-A6F6-2A273933F8BD}"/>
              </a:ext>
            </a:extLst>
          </p:cNvPr>
          <p:cNvSpPr txBox="1"/>
          <p:nvPr/>
        </p:nvSpPr>
        <p:spPr>
          <a:xfrm>
            <a:off x="234632" y="4860823"/>
            <a:ext cx="2715656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Dómsmálaráðuneyti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EF7D5E-F1EE-4994-AAF7-9AA3AFC7F56F}"/>
              </a:ext>
            </a:extLst>
          </p:cNvPr>
          <p:cNvSpPr txBox="1"/>
          <p:nvPr/>
        </p:nvSpPr>
        <p:spPr>
          <a:xfrm>
            <a:off x="386952" y="5584476"/>
            <a:ext cx="2362200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Önnur ráðuneyti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A7BDC-99CD-422F-9033-F90ADCF7B44A}"/>
              </a:ext>
            </a:extLst>
          </p:cNvPr>
          <p:cNvSpPr txBox="1"/>
          <p:nvPr/>
        </p:nvSpPr>
        <p:spPr>
          <a:xfrm>
            <a:off x="3297872" y="4176008"/>
            <a:ext cx="2362200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Velferðarsvið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EE787-B36E-4EF0-8712-4137C2C9443B}"/>
              </a:ext>
            </a:extLst>
          </p:cNvPr>
          <p:cNvSpPr txBox="1"/>
          <p:nvPr/>
        </p:nvSpPr>
        <p:spPr>
          <a:xfrm>
            <a:off x="3297872" y="4860822"/>
            <a:ext cx="2362200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ÍTR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59C430-D108-4624-862A-636D6CFF7949}"/>
              </a:ext>
            </a:extLst>
          </p:cNvPr>
          <p:cNvSpPr txBox="1"/>
          <p:nvPr/>
        </p:nvSpPr>
        <p:spPr>
          <a:xfrm>
            <a:off x="6008330" y="4176008"/>
            <a:ext cx="2665492" cy="830997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 dirty="0"/>
              <a:t>Höfuðborgarsvæðið og Akureyri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9AAD52-9587-47CD-9793-9BAC873914F6}"/>
              </a:ext>
            </a:extLst>
          </p:cNvPr>
          <p:cNvSpPr txBox="1"/>
          <p:nvPr/>
        </p:nvSpPr>
        <p:spPr>
          <a:xfrm>
            <a:off x="6171779" y="5076904"/>
            <a:ext cx="2362200" cy="830997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 dirty="0"/>
              <a:t>Suður- og Austurland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1865EC-781C-4E0C-B39A-D0FDDEF09AD0}"/>
              </a:ext>
            </a:extLst>
          </p:cNvPr>
          <p:cNvSpPr txBox="1"/>
          <p:nvPr/>
        </p:nvSpPr>
        <p:spPr>
          <a:xfrm>
            <a:off x="6159976" y="5977800"/>
            <a:ext cx="2362200" cy="769441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200" dirty="0"/>
              <a:t>Norður- og Vesturland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5A808-C2B1-4A4C-8F9F-FBCC04E93A9B}"/>
              </a:ext>
            </a:extLst>
          </p:cNvPr>
          <p:cNvSpPr txBox="1"/>
          <p:nvPr/>
        </p:nvSpPr>
        <p:spPr>
          <a:xfrm>
            <a:off x="9022080" y="4176008"/>
            <a:ext cx="2598083" cy="830997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Hrafnista, Eir, Skjól, Grund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BEE20C-4784-4767-B2B0-E5E093D87C15}"/>
              </a:ext>
            </a:extLst>
          </p:cNvPr>
          <p:cNvSpPr txBox="1"/>
          <p:nvPr/>
        </p:nvSpPr>
        <p:spPr>
          <a:xfrm>
            <a:off x="9140021" y="5584475"/>
            <a:ext cx="2362200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Aðrir</a:t>
            </a:r>
          </a:p>
        </p:txBody>
      </p:sp>
      <p:sp>
        <p:nvSpPr>
          <p:cNvPr id="20" name="Sporaskja 2">
            <a:extLst>
              <a:ext uri="{FF2B5EF4-FFF2-40B4-BE49-F238E27FC236}">
                <a16:creationId xmlns:a16="http://schemas.microsoft.com/office/drawing/2014/main" id="{5D150B83-7DCD-4BD4-ABEC-547728A7E9F9}"/>
              </a:ext>
            </a:extLst>
          </p:cNvPr>
          <p:cNvSpPr/>
          <p:nvPr/>
        </p:nvSpPr>
        <p:spPr>
          <a:xfrm>
            <a:off x="9124950" y="539489"/>
            <a:ext cx="2156459" cy="2070184"/>
          </a:xfrm>
          <a:prstGeom prst="ellipse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b="1" dirty="0"/>
              <a:t>5. – 18. febrúar</a:t>
            </a:r>
          </a:p>
        </p:txBody>
      </p:sp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FDE9E48E-BCFD-49B9-A7B9-0831B3A71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8576" y="4830044"/>
            <a:ext cx="523220" cy="523220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2B501102-4CF0-40FE-ABD8-563F11974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5903" y="4799266"/>
            <a:ext cx="523220" cy="523220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856755A6-AAE0-47BF-833B-0E5535579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8576" y="5572627"/>
            <a:ext cx="523220" cy="523220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0D7E5F8F-73AC-49BA-BF50-CE1986282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8780" y="4149248"/>
            <a:ext cx="523220" cy="523220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153D4FC9-2518-43AB-8097-1F68D45FE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9647" y="4176007"/>
            <a:ext cx="523220" cy="523220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E5CDEFFD-0820-41F5-80E6-A15558C91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5364" y="4257125"/>
            <a:ext cx="523220" cy="523220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8771E3B2-6EB8-4342-9123-1974BD3F7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9511" y="4246292"/>
            <a:ext cx="523220" cy="523220"/>
          </a:xfrm>
          <a:prstGeom prst="rect">
            <a:avLst/>
          </a:prstGeom>
        </p:spPr>
      </p:pic>
      <p:pic>
        <p:nvPicPr>
          <p:cNvPr id="28" name="Graphic 27" descr="Checkmark with solid fill">
            <a:extLst>
              <a:ext uri="{FF2B5EF4-FFF2-40B4-BE49-F238E27FC236}">
                <a16:creationId xmlns:a16="http://schemas.microsoft.com/office/drawing/2014/main" id="{5174AE32-554A-4781-8579-69772BDA6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9511" y="5522920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65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5504BB-A4AA-4672-B5EF-DF23851645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247" y="427307"/>
            <a:ext cx="11926880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Helstu niðurstöður funda verkefnastjórnar með lykilaðilum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FEB9C-2842-49F1-9410-9C3C37433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247" y="1397957"/>
            <a:ext cx="8024183" cy="5156835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Almennt hafa flestir fylgt </a:t>
            </a:r>
            <a:r>
              <a:rPr lang="is-I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tímalínu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verkefnastjórnar í ferli innleiðingar. 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Stjórnendur hafa átt umbótasamtal með starfsmannahópum.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Stjórnendur hafa farið í greiningu gagna.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Gullinbrú er almennt vel </a:t>
            </a:r>
            <a:r>
              <a:rPr lang="is-I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útfyllt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Samræminga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 þörf innan hvers ráðuneytis/sviðs/sveitarfélags/milli heimila, sérstaklega hvað varðar mannaðar </a:t>
            </a:r>
            <a:r>
              <a:rPr lang="is-I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fjarvistir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og unna breytilega yfirvinnu. 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Starfsfólk í hlutastarfi hefur hækkað starfshlutfall á grundvelli styttingar vinnuviku.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Margt s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tarfsfólk í hlutastarfi hefur jafnframt hækkað við sig starfshlutfall á grundvelli vægi vinnuskyldustunda.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Forgangsröðun hagsmuna hefur almennt verið fylgt.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Leiðbeiningum um lengd vakta, sem stýrihópur hefur gefið út, hefur verið fylgt.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s-IS" dirty="0"/>
          </a:p>
        </p:txBody>
      </p:sp>
      <p:pic>
        <p:nvPicPr>
          <p:cNvPr id="1026" name="Picture 2" descr="Myndaniðurstaða fyrir thumbs up">
            <a:extLst>
              <a:ext uri="{FF2B5EF4-FFF2-40B4-BE49-F238E27FC236}">
                <a16:creationId xmlns:a16="http://schemas.microsoft.com/office/drawing/2014/main" id="{22B5A869-6AA2-4806-A61E-943633A95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6" r="19958"/>
          <a:stretch/>
        </p:blipFill>
        <p:spPr bwMode="auto">
          <a:xfrm>
            <a:off x="8877902" y="2394407"/>
            <a:ext cx="2941702" cy="268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7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astaðgengill 6">
            <a:extLst>
              <a:ext uri="{FF2B5EF4-FFF2-40B4-BE49-F238E27FC236}">
                <a16:creationId xmlns:a16="http://schemas.microsoft.com/office/drawing/2014/main" id="{126FE6C0-7F06-4081-8AD0-80C4FBA8A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0204" y="646448"/>
            <a:ext cx="3464212" cy="789927"/>
          </a:xfrm>
        </p:spPr>
        <p:txBody>
          <a:bodyPr/>
          <a:lstStyle/>
          <a:p>
            <a:r>
              <a:rPr lang="is-IS" sz="3600">
                <a:solidFill>
                  <a:srgbClr val="032742"/>
                </a:solidFill>
              </a:rPr>
              <a:t>Tengiliðir</a:t>
            </a:r>
          </a:p>
        </p:txBody>
      </p:sp>
      <p:sp>
        <p:nvSpPr>
          <p:cNvPr id="11" name="Textarammi 10">
            <a:extLst>
              <a:ext uri="{FF2B5EF4-FFF2-40B4-BE49-F238E27FC236}">
                <a16:creationId xmlns:a16="http://schemas.microsoft.com/office/drawing/2014/main" id="{C62822A8-DB11-4999-9706-8C34E3C7FB2E}"/>
              </a:ext>
            </a:extLst>
          </p:cNvPr>
          <p:cNvSpPr txBox="1"/>
          <p:nvPr/>
        </p:nvSpPr>
        <p:spPr>
          <a:xfrm>
            <a:off x="269623" y="1894894"/>
            <a:ext cx="4020437" cy="3463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s-IS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Verkefnastjórn</a:t>
            </a:r>
            <a:endParaRPr lang="is-IS" sz="1600" b="1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betrivinnutimi@rikissattasemjari.is</a:t>
            </a: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Bára Hildur Jóhannsdóttir verkefnastjóri </a:t>
            </a: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barahildur@rikissattasemjari.is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6952490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Aldís Magnúsdóttir sérfræðingur </a:t>
            </a:r>
            <a:b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aldis.magnusdottir@fjr.is</a:t>
            </a: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8474672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Sigríður S. Sæmundsdóttir</a:t>
            </a:r>
            <a:b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sigridur.s.saemundsdottir@rikissattasemjari.is</a:t>
            </a: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</a:t>
            </a:r>
            <a:r>
              <a:rPr lang="en-GB" sz="1600" i="1">
                <a:solidFill>
                  <a:srgbClr val="0327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8683114</a:t>
            </a:r>
            <a:endParaRPr lang="is-IS" sz="1600" i="1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4D7DA0B3-C68F-4B44-AD2A-7C50C4BF3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060" y="2289692"/>
            <a:ext cx="7646315" cy="4375581"/>
          </a:xfrm>
          <a:prstGeom prst="rect">
            <a:avLst/>
          </a:prstGeom>
        </p:spPr>
      </p:pic>
      <p:sp>
        <p:nvSpPr>
          <p:cNvPr id="8" name="Textastaðgengill 6">
            <a:extLst>
              <a:ext uri="{FF2B5EF4-FFF2-40B4-BE49-F238E27FC236}">
                <a16:creationId xmlns:a16="http://schemas.microsoft.com/office/drawing/2014/main" id="{6F984D12-E1C9-4B34-BD5E-CE5EFA143954}"/>
              </a:ext>
            </a:extLst>
          </p:cNvPr>
          <p:cNvSpPr txBox="1">
            <a:spLocks/>
          </p:cNvSpPr>
          <p:nvPr/>
        </p:nvSpPr>
        <p:spPr>
          <a:xfrm>
            <a:off x="4290061" y="488284"/>
            <a:ext cx="6541736" cy="1674296"/>
          </a:xfrm>
          <a:prstGeom prst="rect">
            <a:avLst/>
          </a:prstGeom>
          <a:solidFill>
            <a:srgbClr val="85ABC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000" dirty="0">
                <a:solidFill>
                  <a:schemeClr val="bg1"/>
                </a:solidFill>
              </a:rPr>
              <a:t>Ríki – </a:t>
            </a:r>
            <a:r>
              <a:rPr lang="is-IS" sz="2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kmr@fjr.is</a:t>
            </a:r>
            <a:r>
              <a:rPr lang="is-IS" sz="2000" dirty="0">
                <a:solidFill>
                  <a:schemeClr val="bg1"/>
                </a:solidFill>
              </a:rPr>
              <a:t> </a:t>
            </a:r>
          </a:p>
          <a:p>
            <a:r>
              <a:rPr lang="is-IS" sz="2000" dirty="0">
                <a:solidFill>
                  <a:schemeClr val="bg1"/>
                </a:solidFill>
              </a:rPr>
              <a:t>Reykjavíkurborg – </a:t>
            </a:r>
            <a:r>
              <a:rPr lang="is-IS" sz="20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betrivinnutimi@reykjavik.is</a:t>
            </a:r>
            <a:r>
              <a:rPr lang="is-IS" sz="2000" dirty="0">
                <a:solidFill>
                  <a:schemeClr val="bg1"/>
                </a:solidFill>
              </a:rPr>
              <a:t> </a:t>
            </a:r>
          </a:p>
          <a:p>
            <a:r>
              <a:rPr lang="is-IS" sz="2000" dirty="0">
                <a:solidFill>
                  <a:schemeClr val="bg1"/>
                </a:solidFill>
              </a:rPr>
              <a:t>Sveitarfélög – </a:t>
            </a:r>
            <a:r>
              <a:rPr lang="is-IS" sz="20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betrivinnutimi@samband.is</a:t>
            </a:r>
            <a:endParaRPr lang="is-IS" sz="2000" dirty="0">
              <a:solidFill>
                <a:schemeClr val="bg1"/>
              </a:solidFill>
            </a:endParaRPr>
          </a:p>
          <a:p>
            <a:r>
              <a:rPr lang="is-IS" sz="2000" dirty="0">
                <a:solidFill>
                  <a:schemeClr val="bg1"/>
                </a:solidFill>
              </a:rPr>
              <a:t>SFV – </a:t>
            </a:r>
            <a:r>
              <a:rPr lang="is-IS" sz="20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tryggvi@samtok.is</a:t>
            </a:r>
            <a:r>
              <a:rPr lang="is-IS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637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BABD1-3476-423C-A402-C00CC17353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003" y="2700198"/>
            <a:ext cx="9392999" cy="1304019"/>
          </a:xfrm>
        </p:spPr>
        <p:txBody>
          <a:bodyPr/>
          <a:lstStyle/>
          <a:p>
            <a:r>
              <a:rPr lang="is-IS" sz="4400" dirty="0"/>
              <a:t>Námskeið fyrir vaktasmiði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DF6EE-D112-4A63-A59C-A3AEB43A6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0" y="187642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0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BB54AC9B-E31F-4FA0-BF57-7543F8869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393" y="603018"/>
            <a:ext cx="4993327" cy="3036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C1775297-20F9-4E98-AF9E-DCE5296C7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047" y="3489960"/>
            <a:ext cx="4844536" cy="3021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71961F-EE08-4618-AA18-2ADF898756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0579" y="626909"/>
            <a:ext cx="5265421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Námskeið fyrir vaktasmiði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7B388-F00B-43FA-9811-48A998EDF866}"/>
              </a:ext>
            </a:extLst>
          </p:cNvPr>
          <p:cNvSpPr txBox="1"/>
          <p:nvPr/>
        </p:nvSpPr>
        <p:spPr>
          <a:xfrm>
            <a:off x="916626" y="1599277"/>
            <a:ext cx="4110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b="1" dirty="0"/>
              <a:t>Vaktasmiður 1</a:t>
            </a:r>
          </a:p>
          <a:p>
            <a:r>
              <a:rPr lang="is-IS" dirty="0"/>
              <a:t>Breytingar </a:t>
            </a:r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við hverju er að búast, hvernig á að bregðast við o.fl. 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6970CC-E9A5-422F-A2CB-89B3C6322248}"/>
              </a:ext>
            </a:extLst>
          </p:cNvPr>
          <p:cNvSpPr txBox="1"/>
          <p:nvPr/>
        </p:nvSpPr>
        <p:spPr>
          <a:xfrm>
            <a:off x="916626" y="2918265"/>
            <a:ext cx="42573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Vaktasmiður 2 </a:t>
            </a:r>
          </a:p>
          <a:p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Undanfari ,,Vaktasmiður 1“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Nýjar áherslur vegna breyttra launamyndunarþátta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Forgangsröðun hagsmuna og jafnvægi í starfsmannahópi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amsetning vakta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víldartímalöggjöf o.fl. 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6D7676-05B9-48AE-82E9-D00ABD65FB8C}"/>
              </a:ext>
            </a:extLst>
          </p:cNvPr>
          <p:cNvSpPr txBox="1"/>
          <p:nvPr/>
        </p:nvSpPr>
        <p:spPr>
          <a:xfrm>
            <a:off x="1112936" y="5831700"/>
            <a:ext cx="425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>
                <a:solidFill>
                  <a:srgbClr val="032742"/>
                </a:solidFill>
                <a:hlinkClick r:id="rId4"/>
              </a:rPr>
              <a:t>Skráning er á vef Starfsmenntar </a:t>
            </a:r>
            <a:endParaRPr lang="is-IS" sz="2400" b="1" dirty="0">
              <a:solidFill>
                <a:srgbClr val="032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2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A144227-6060-4646-936A-C0F2CA3D96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759" y="794016"/>
            <a:ext cx="6226949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Efni næsta fundar</a:t>
            </a:r>
            <a:r>
              <a:rPr lang="is-IS"/>
              <a:t>	</a:t>
            </a:r>
          </a:p>
        </p:txBody>
      </p:sp>
      <p:sp>
        <p:nvSpPr>
          <p:cNvPr id="4" name="Textastaðgengill 2">
            <a:extLst>
              <a:ext uri="{FF2B5EF4-FFF2-40B4-BE49-F238E27FC236}">
                <a16:creationId xmlns:a16="http://schemas.microsoft.com/office/drawing/2014/main" id="{CF2A1269-C7EB-4DC0-850C-29AF5336B328}"/>
              </a:ext>
            </a:extLst>
          </p:cNvPr>
          <p:cNvSpPr txBox="1">
            <a:spLocks/>
          </p:cNvSpPr>
          <p:nvPr/>
        </p:nvSpPr>
        <p:spPr>
          <a:xfrm>
            <a:off x="961965" y="2301239"/>
            <a:ext cx="4432995" cy="2270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Útistandandi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mál</a:t>
            </a:r>
            <a:endParaRPr lang="en-US" sz="240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Mál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líðandi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stundar</a:t>
            </a:r>
            <a:endParaRPr lang="en-US" sz="240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Reynslusögur</a:t>
            </a:r>
            <a:endParaRPr lang="en-US" sz="200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Mynd 5" descr="Mynd sem inniheldur sushi, herbergi, matur, skilti&#10;&#10;Lýsing sjálfkrafa búin til">
            <a:extLst>
              <a:ext uri="{FF2B5EF4-FFF2-40B4-BE49-F238E27FC236}">
                <a16:creationId xmlns:a16="http://schemas.microsoft.com/office/drawing/2014/main" id="{A577F6DD-85B5-4767-A27D-0F47D68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054" y="948690"/>
            <a:ext cx="4960620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67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s brain questions - Google Search | Powerpoint animation, Animated  clipart, Sculpture lessons">
            <a:extLst>
              <a:ext uri="{FF2B5EF4-FFF2-40B4-BE49-F238E27FC236}">
                <a16:creationId xmlns:a16="http://schemas.microsoft.com/office/drawing/2014/main" id="{D3E22C6B-9321-4B65-91F1-BFA56BC4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08" y="482832"/>
            <a:ext cx="5460683" cy="62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étthyrningur 4">
            <a:extLst>
              <a:ext uri="{FF2B5EF4-FFF2-40B4-BE49-F238E27FC236}">
                <a16:creationId xmlns:a16="http://schemas.microsoft.com/office/drawing/2014/main" id="{7E9285A6-7954-4B97-8713-3C65ECED512B}"/>
              </a:ext>
            </a:extLst>
          </p:cNvPr>
          <p:cNvSpPr/>
          <p:nvPr/>
        </p:nvSpPr>
        <p:spPr>
          <a:xfrm>
            <a:off x="426720" y="777240"/>
            <a:ext cx="1280160" cy="739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580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52" y="772947"/>
            <a:ext cx="6355093" cy="6355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6BDB35-1F73-4D19-8A26-692F7B20E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6" y="204537"/>
            <a:ext cx="1028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9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19E623A3-FF91-4AFB-BA58-FA88332C7562}"/>
              </a:ext>
            </a:extLst>
          </p:cNvPr>
          <p:cNvSpPr txBox="1">
            <a:spLocks/>
          </p:cNvSpPr>
          <p:nvPr/>
        </p:nvSpPr>
        <p:spPr>
          <a:xfrm>
            <a:off x="1141591" y="1407129"/>
            <a:ext cx="4337190" cy="1354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F88E0F7-88F5-4E8B-B5D0-F66A992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84" y="840916"/>
            <a:ext cx="5645620" cy="5645620"/>
          </a:xfrm>
          <a:prstGeom prst="rect">
            <a:avLst/>
          </a:prstGeom>
        </p:spPr>
      </p:pic>
      <p:sp>
        <p:nvSpPr>
          <p:cNvPr id="10" name="Textastaðgengill 9">
            <a:extLst>
              <a:ext uri="{FF2B5EF4-FFF2-40B4-BE49-F238E27FC236}">
                <a16:creationId xmlns:a16="http://schemas.microsoft.com/office/drawing/2014/main" id="{77EC13D2-50C7-4289-906B-48F7959F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208" y="1667152"/>
            <a:ext cx="5645620" cy="3783719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+mn-lt"/>
                <a:cs typeface="Arial"/>
              </a:rPr>
              <a:t>Útistandandi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cs typeface="Arial"/>
              </a:rPr>
              <a:t>mál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Arial"/>
              </a:rPr>
              <a:t> 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latin typeface="+mn-lt"/>
                <a:cs typeface="Arial" panose="020B0604020202020204" pitchFamily="34" charset="0"/>
              </a:rPr>
              <a:t>Orlof sumarið 2021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latin typeface="+mn-lt"/>
                <a:cs typeface="Arial" panose="020B0604020202020204" pitchFamily="34" charset="0"/>
              </a:rPr>
              <a:t>Hópur sem telst lækka í launum 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latin typeface="+mn-lt"/>
                <a:cs typeface="Arial" panose="020B0604020202020204" pitchFamily="34" charset="0"/>
              </a:rPr>
              <a:t>Spurningar sem þarf að spyrja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 err="1">
                <a:latin typeface="+mn-lt"/>
                <a:cs typeface="Arial" panose="020B0604020202020204" pitchFamily="34" charset="0"/>
              </a:rPr>
              <a:t>Vaktareiknir</a:t>
            </a:r>
            <a:r>
              <a:rPr lang="is-IS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latin typeface="+mn-lt"/>
                <a:cs typeface="Arial" panose="020B0604020202020204" pitchFamily="34" charset="0"/>
              </a:rPr>
              <a:t>Fundir verkefnastjórnar með lykilaðilum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effectLst/>
                <a:latin typeface="+mn-lt"/>
                <a:cs typeface="Arial" panose="020B0604020202020204" pitchFamily="34" charset="0"/>
              </a:rPr>
              <a:t>Námskeið fyrir vaktasmiði</a:t>
            </a:r>
            <a:endParaRPr lang="is-IS" sz="2000" dirty="0">
              <a:effectLst/>
              <a:latin typeface="+mn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  <a:cs typeface="Arial"/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endParaRPr lang="is-IS" sz="2000" dirty="0">
              <a:latin typeface="+mn-lt"/>
            </a:endParaRPr>
          </a:p>
        </p:txBody>
      </p:sp>
      <p:sp>
        <p:nvSpPr>
          <p:cNvPr id="6" name="Textastaðgengill 9">
            <a:extLst>
              <a:ext uri="{FF2B5EF4-FFF2-40B4-BE49-F238E27FC236}">
                <a16:creationId xmlns:a16="http://schemas.microsoft.com/office/drawing/2014/main" id="{62F1B6B0-F69A-48C3-A5AD-8D6DE3608F37}"/>
              </a:ext>
            </a:extLst>
          </p:cNvPr>
          <p:cNvSpPr txBox="1">
            <a:spLocks/>
          </p:cNvSpPr>
          <p:nvPr/>
        </p:nvSpPr>
        <p:spPr>
          <a:xfrm>
            <a:off x="656208" y="445953"/>
            <a:ext cx="6324805" cy="7899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s-IS" sz="3200" b="1">
                <a:latin typeface="Arial" panose="020B0604020202020204" pitchFamily="34" charset="0"/>
                <a:cs typeface="Arial" panose="020B0604020202020204" pitchFamily="34" charset="0"/>
              </a:rPr>
              <a:t>Efni fundar:</a:t>
            </a:r>
            <a:endParaRPr lang="is-IS" sz="240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s-I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9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C889092-1593-4DE2-8CB7-A3177D5D1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2416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Tímalína – Mikilvægar dagsetningar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EC79E562-DFB8-4A83-93A6-4E46DB6A841D}"/>
              </a:ext>
            </a:extLst>
          </p:cNvPr>
          <p:cNvGraphicFramePr/>
          <p:nvPr/>
        </p:nvGraphicFramePr>
        <p:xfrm>
          <a:off x="578188" y="524162"/>
          <a:ext cx="11035622" cy="435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D499C6CB-A5DD-48B8-81B2-7FD504E49DDC}"/>
              </a:ext>
            </a:extLst>
          </p:cNvPr>
          <p:cNvSpPr/>
          <p:nvPr/>
        </p:nvSpPr>
        <p:spPr>
          <a:xfrm>
            <a:off x="1122040" y="4012707"/>
            <a:ext cx="1949634" cy="2321131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Starfsfólk í hlutastarfi þarf að svara hvort ætli að auka við sig starfshlutfall</a:t>
            </a:r>
          </a:p>
        </p:txBody>
      </p:sp>
      <p:sp>
        <p:nvSpPr>
          <p:cNvPr id="6" name="Rétthyrningur: Ávöl horn 5">
            <a:extLst>
              <a:ext uri="{FF2B5EF4-FFF2-40B4-BE49-F238E27FC236}">
                <a16:creationId xmlns:a16="http://schemas.microsoft.com/office/drawing/2014/main" id="{224FBD58-EE19-422F-A39E-883A2287AD2D}"/>
              </a:ext>
            </a:extLst>
          </p:cNvPr>
          <p:cNvSpPr/>
          <p:nvPr/>
        </p:nvSpPr>
        <p:spPr>
          <a:xfrm>
            <a:off x="3183139" y="4012707"/>
            <a:ext cx="1949634" cy="2321131"/>
          </a:xfrm>
          <a:prstGeom prst="roundRect">
            <a:avLst/>
          </a:prstGeom>
          <a:solidFill>
            <a:srgbClr val="0950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Mat stjórnanda á því hvort </a:t>
            </a:r>
            <a:r>
              <a:rPr lang="is-IS" sz="2000" noProof="1"/>
              <a:t>mönnunar-</a:t>
            </a:r>
            <a:r>
              <a:rPr lang="is-IS" sz="2000"/>
              <a:t>forsendur standist þarf að liggja fyrir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2AFF844C-A4EB-442B-B64B-8876B94E0ECA}"/>
              </a:ext>
            </a:extLst>
          </p:cNvPr>
          <p:cNvSpPr/>
          <p:nvPr/>
        </p:nvSpPr>
        <p:spPr>
          <a:xfrm>
            <a:off x="5286099" y="4012707"/>
            <a:ext cx="1949634" cy="2321131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>
                <a:solidFill>
                  <a:srgbClr val="032742"/>
                </a:solidFill>
              </a:rPr>
              <a:t>Drög að vaktaskýrslu</a:t>
            </a:r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D2EB125C-2278-489B-AE86-D47EB56C2F44}"/>
              </a:ext>
            </a:extLst>
          </p:cNvPr>
          <p:cNvSpPr/>
          <p:nvPr/>
        </p:nvSpPr>
        <p:spPr>
          <a:xfrm>
            <a:off x="7397136" y="4012706"/>
            <a:ext cx="1949634" cy="232113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Vaktaskýrsla samþykkt </a:t>
            </a:r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4F6495FA-C6A5-4947-8E4E-EE4B7A842049}"/>
              </a:ext>
            </a:extLst>
          </p:cNvPr>
          <p:cNvSpPr/>
          <p:nvPr/>
        </p:nvSpPr>
        <p:spPr>
          <a:xfrm>
            <a:off x="9500096" y="4012707"/>
            <a:ext cx="1949634" cy="2321131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Betri vinnutími í vaktavinnu tekur gildi!</a:t>
            </a:r>
          </a:p>
        </p:txBody>
      </p:sp>
      <p:sp>
        <p:nvSpPr>
          <p:cNvPr id="3" name="Sporaskja 2">
            <a:extLst>
              <a:ext uri="{FF2B5EF4-FFF2-40B4-BE49-F238E27FC236}">
                <a16:creationId xmlns:a16="http://schemas.microsoft.com/office/drawing/2014/main" id="{259AF243-2289-4430-9DB0-67D4F33B8DB1}"/>
              </a:ext>
            </a:extLst>
          </p:cNvPr>
          <p:cNvSpPr/>
          <p:nvPr/>
        </p:nvSpPr>
        <p:spPr>
          <a:xfrm>
            <a:off x="397597" y="1201318"/>
            <a:ext cx="1699260" cy="1351773"/>
          </a:xfrm>
          <a:prstGeom prst="ellipse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b="1"/>
              <a:t>22. Janúar</a:t>
            </a:r>
          </a:p>
        </p:txBody>
      </p:sp>
    </p:spTree>
    <p:extLst>
      <p:ext uri="{BB962C8B-B14F-4D97-AF65-F5344CB8AC3E}">
        <p14:creationId xmlns:p14="http://schemas.microsoft.com/office/powerpoint/2010/main" val="322438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F73AA2C-C17A-448D-AA5F-95C71DC35B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079" y="461557"/>
            <a:ext cx="10103953" cy="789927"/>
          </a:xfrm>
        </p:spPr>
        <p:txBody>
          <a:bodyPr lIns="91440" tIns="45720" rIns="91440" bIns="45720" anchor="t"/>
          <a:lstStyle/>
          <a:p>
            <a:r>
              <a:rPr lang="is-IS">
                <a:solidFill>
                  <a:srgbClr val="032742"/>
                </a:solidFill>
                <a:latin typeface="FiraGO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Ferill við innleiðingu betri vinnutíma í vaktavinnu</a:t>
            </a:r>
            <a:endParaRPr lang="is-IS">
              <a:solidFill>
                <a:srgbClr val="032742"/>
              </a:solidFill>
              <a:latin typeface="FiraGO SemiBold"/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EFD2968F-D6DA-48CC-8F87-08DBDF459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80"/>
          <a:stretch/>
        </p:blipFill>
        <p:spPr>
          <a:xfrm>
            <a:off x="4332995" y="1176982"/>
            <a:ext cx="7211916" cy="5371117"/>
          </a:xfrm>
          <a:prstGeom prst="rect">
            <a:avLst/>
          </a:prstGeom>
        </p:spPr>
      </p:pic>
      <p:sp>
        <p:nvSpPr>
          <p:cNvPr id="6" name="Sporaskja 5">
            <a:extLst>
              <a:ext uri="{FF2B5EF4-FFF2-40B4-BE49-F238E27FC236}">
                <a16:creationId xmlns:a16="http://schemas.microsoft.com/office/drawing/2014/main" id="{C57DB253-392F-4039-A453-B6794A271686}"/>
              </a:ext>
            </a:extLst>
          </p:cNvPr>
          <p:cNvSpPr/>
          <p:nvPr/>
        </p:nvSpPr>
        <p:spPr>
          <a:xfrm>
            <a:off x="587229" y="2189526"/>
            <a:ext cx="3394052" cy="3175493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200" b="1">
                <a:solidFill>
                  <a:srgbClr val="032742"/>
                </a:solidFill>
              </a:rPr>
              <a:t>Staðan ætti að vera þessi í dag!</a:t>
            </a:r>
          </a:p>
        </p:txBody>
      </p:sp>
      <p:sp>
        <p:nvSpPr>
          <p:cNvPr id="4" name="Rétthyrningur: Ávöl horn 3">
            <a:extLst>
              <a:ext uri="{FF2B5EF4-FFF2-40B4-BE49-F238E27FC236}">
                <a16:creationId xmlns:a16="http://schemas.microsoft.com/office/drawing/2014/main" id="{28BA8F3C-077F-4FB5-9195-EED6E1C3E57E}"/>
              </a:ext>
            </a:extLst>
          </p:cNvPr>
          <p:cNvSpPr/>
          <p:nvPr/>
        </p:nvSpPr>
        <p:spPr>
          <a:xfrm>
            <a:off x="4332995" y="1251484"/>
            <a:ext cx="1983985" cy="5296615"/>
          </a:xfrm>
          <a:prstGeom prst="roundRect">
            <a:avLst/>
          </a:prstGeom>
          <a:blipFill dpi="0" rotWithShape="1">
            <a:blip r:embed="rId4">
              <a:alphaModFix amt="63000"/>
            </a:blip>
            <a:srcRect/>
            <a:tile tx="0" ty="0" sx="100000" sy="100000" flip="none" algn="tl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3C243454-63C8-4483-9B7E-4E1451CBDCB0}"/>
              </a:ext>
            </a:extLst>
          </p:cNvPr>
          <p:cNvSpPr/>
          <p:nvPr/>
        </p:nvSpPr>
        <p:spPr>
          <a:xfrm>
            <a:off x="6739683" y="1780172"/>
            <a:ext cx="1983985" cy="42392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423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3E6799-C24A-4A9A-93AC-9B4787808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5014" y="2868430"/>
            <a:ext cx="5986445" cy="1304019"/>
          </a:xfrm>
        </p:spPr>
        <p:txBody>
          <a:bodyPr/>
          <a:lstStyle/>
          <a:p>
            <a:r>
              <a:rPr lang="is-IS" dirty="0"/>
              <a:t>Orlof sumarið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292E8-E49E-4680-B725-152F6C49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3" y="201710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0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7B593-4FCE-44B6-90DB-B2B7D2557E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83373" y="703020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Leiðbeiningar frá stýrihópi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BC592-F571-4F42-89F5-46C8303ED5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6536" y="2018690"/>
            <a:ext cx="9247664" cy="1410310"/>
          </a:xfr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s-I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Starfsfólk í hlutastarfi sem hefur valið að hækka starfshlutfall sitt vegna vinnutímabreytinga í vaktavinnu á rétt á orlofstöku til samræmis við það starfshlutfall sem það er í við upphaf orlofs en á einungis rétt á greiðslu sem nemur ávinnslu miðað við fyrra starfshlutfall. </a:t>
            </a:r>
            <a:endParaRPr lang="is-I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31F5AA2-573F-4061-9E94-2B795DB9AFB3}"/>
              </a:ext>
            </a:extLst>
          </p:cNvPr>
          <p:cNvSpPr txBox="1">
            <a:spLocks/>
          </p:cNvSpPr>
          <p:nvPr/>
        </p:nvSpPr>
        <p:spPr>
          <a:xfrm>
            <a:off x="1392872" y="4656125"/>
            <a:ext cx="9092248" cy="7899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Leiðbeiningar verða gefnar út fimmtudaginn 18. feb. og birtar á </a:t>
            </a:r>
            <a:r>
              <a:rPr lang="is-IS" sz="2400" b="1" i="1" dirty="0"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www.betrivinnutimi.is</a:t>
            </a:r>
            <a:r>
              <a:rPr lang="is-IS" sz="2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is-I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undir síðunni </a:t>
            </a:r>
            <a:r>
              <a:rPr lang="is-IS" sz="2400" b="1" i="1" dirty="0"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,,Verkfæri stjórnenda“ </a:t>
            </a:r>
            <a:endParaRPr lang="is-I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is-IS" sz="2000" i="1" dirty="0"/>
          </a:p>
        </p:txBody>
      </p:sp>
    </p:spTree>
    <p:extLst>
      <p:ext uri="{BB962C8B-B14F-4D97-AF65-F5344CB8AC3E}">
        <p14:creationId xmlns:p14="http://schemas.microsoft.com/office/powerpoint/2010/main" val="3746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4844B-240D-4D29-B8D4-F9AE66DC70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5879" y="2336459"/>
            <a:ext cx="10390005" cy="1304019"/>
          </a:xfrm>
        </p:spPr>
        <p:txBody>
          <a:bodyPr/>
          <a:lstStyle/>
          <a:p>
            <a:r>
              <a:rPr lang="is-IS"/>
              <a:t>Leiðbeiningar fyrir hópa sem lækka í launum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884E0-5984-4A84-877B-AADCE7B46408}"/>
              </a:ext>
            </a:extLst>
          </p:cNvPr>
          <p:cNvSpPr/>
          <p:nvPr/>
        </p:nvSpPr>
        <p:spPr>
          <a:xfrm>
            <a:off x="1280160" y="3704408"/>
            <a:ext cx="9212579" cy="2475411"/>
          </a:xfrm>
          <a:prstGeom prst="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is-IS" sz="2400" dirty="0">
                <a:latin typeface="FiraGO SemiBold" panose="020B0503050000020004"/>
                <a:cs typeface="Arial" panose="020B0604020202020204" pitchFamily="34" charset="0"/>
              </a:rPr>
              <a:t>Upplýsingar sem kallað verður eftir eru staðlaðar.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is-IS" sz="2400" dirty="0">
                <a:latin typeface="FiraGO SemiBold" panose="020B0503050000020004"/>
                <a:cs typeface="Arial" panose="020B0604020202020204" pitchFamily="34" charset="0"/>
              </a:rPr>
              <a:t>Ráðleggingar taka mið af ástæðu lækkunar hóps hverju sinni. </a:t>
            </a:r>
            <a:endParaRPr lang="en-US" sz="2400" dirty="0">
              <a:solidFill>
                <a:srgbClr val="000000"/>
              </a:solidFill>
              <a:latin typeface="FiraGO SemiBold" panose="020B0503050000020004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58354-D7F6-442D-A6C3-8308BD771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9" y="187642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2673F-802A-421E-90F5-19A18B62E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461215"/>
            <a:ext cx="11232168" cy="789927"/>
          </a:xfrm>
        </p:spPr>
        <p:txBody>
          <a:bodyPr/>
          <a:lstStyle/>
          <a:p>
            <a:r>
              <a:rPr lang="is-IS" sz="3600" b="1" i="0" dirty="0">
                <a:solidFill>
                  <a:srgbClr val="032742"/>
                </a:solidFill>
                <a:effectLst/>
                <a:latin typeface="FiraGO SemiBold" panose="020B0503050000020004"/>
              </a:rPr>
              <a:t>Leiðbeiningar vegna hópa sem lækka í launum</a:t>
            </a:r>
            <a:r>
              <a:rPr lang="is-IS" sz="3600" b="0" i="0" dirty="0">
                <a:solidFill>
                  <a:srgbClr val="032742"/>
                </a:solidFill>
                <a:effectLst/>
                <a:latin typeface="FiraGO SemiBold" panose="020B0503050000020004"/>
              </a:rPr>
              <a:t> </a:t>
            </a:r>
            <a:endParaRPr lang="is-IS" b="0" i="0" dirty="0">
              <a:solidFill>
                <a:srgbClr val="032742"/>
              </a:solidFill>
              <a:effectLst/>
              <a:latin typeface="FiraGO SemiBold" panose="020B0503050000020004"/>
            </a:endParaRPr>
          </a:p>
          <a:p>
            <a:endParaRPr lang="is-IS" dirty="0">
              <a:solidFill>
                <a:srgbClr val="032742"/>
              </a:solidFill>
              <a:latin typeface="FiraGO SemiBold" panose="020B05030500000200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CEF75-FDCE-47FC-A0C5-C68AD1862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7124" y="1435477"/>
            <a:ext cx="4715909" cy="4592638"/>
          </a:xfrm>
        </p:spPr>
        <p:txBody>
          <a:bodyPr/>
          <a:lstStyle/>
          <a:p>
            <a:pPr algn="l" rtl="0" fontAlgn="base">
              <a:lnSpc>
                <a:spcPct val="100000"/>
              </a:lnSpc>
            </a:pPr>
            <a:r>
              <a:rPr lang="is-I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Upplýsingar sem kallað er eftir eru eftirfarandi: </a:t>
            </a:r>
            <a:endParaRPr lang="is-IS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Hvaða störf er um að ræða?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Á hvaða vinnustað?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 hópurinn vaktavinnuhópur skv. skilgreiningu?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 jafnræðis gætt í hópnum?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Hver er ástæðan fyrir því að hópurinn lækkar í launum? </a:t>
            </a:r>
          </a:p>
          <a:p>
            <a:pPr algn="l" rtl="0" fontAlgn="base">
              <a:lnSpc>
                <a:spcPct val="100000"/>
              </a:lnSpc>
            </a:pPr>
            <a:r>
              <a:rPr lang="is-I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is-I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is-I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EDF15B7-AC00-441E-93F1-141D54E707DF}"/>
              </a:ext>
            </a:extLst>
          </p:cNvPr>
          <p:cNvSpPr txBox="1">
            <a:spLocks/>
          </p:cNvSpPr>
          <p:nvPr/>
        </p:nvSpPr>
        <p:spPr>
          <a:xfrm>
            <a:off x="6558286" y="1435477"/>
            <a:ext cx="5506467" cy="37757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is-I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Mikilvægt er að fá skýrt dæmi til umfjöllunar: </a:t>
            </a:r>
            <a:endParaRPr lang="is-IS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>
              <a:lnSpc>
                <a:spcPct val="100000"/>
              </a:lnSpc>
            </a:pPr>
            <a:r>
              <a:rPr lang="is-IS" sz="1800" u="sng" dirty="0">
                <a:solidFill>
                  <a:srgbClr val="000000"/>
                </a:solidFill>
                <a:latin typeface="Calibri" panose="020F0502020204030204" pitchFamily="34" charset="0"/>
              </a:rPr>
              <a:t>Um </a:t>
            </a:r>
            <a:r>
              <a:rPr lang="is-IS" sz="1800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mönnunina</a:t>
            </a:r>
            <a:r>
              <a:rPr lang="is-IS" sz="1800" u="sng" dirty="0">
                <a:solidFill>
                  <a:srgbClr val="000000"/>
                </a:solidFill>
                <a:latin typeface="Calibri" panose="020F0502020204030204" pitchFamily="34" charset="0"/>
              </a:rPr>
              <a:t> og vinnuskipulag:</a:t>
            </a:r>
          </a:p>
          <a:p>
            <a:pPr marL="285750" indent="-28575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Hvernig er </a:t>
            </a:r>
            <a:r>
              <a:rPr lang="is-I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mönnunin</a:t>
            </a: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 / </a:t>
            </a:r>
            <a:r>
              <a:rPr lang="is-I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mönnunarmódel</a:t>
            </a: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 starfafjölskyldunnar? </a:t>
            </a:r>
          </a:p>
          <a:p>
            <a:pPr marL="285750" indent="-28575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Hvernig er vinnuskipulagið á vinnustaðnum? </a:t>
            </a:r>
          </a:p>
          <a:p>
            <a:pPr fontAlgn="base">
              <a:lnSpc>
                <a:spcPct val="100000"/>
              </a:lnSpc>
            </a:pPr>
            <a:r>
              <a:rPr lang="is-IS" sz="1800" u="sng" dirty="0">
                <a:solidFill>
                  <a:srgbClr val="000000"/>
                </a:solidFill>
                <a:latin typeface="Calibri" panose="020F0502020204030204" pitchFamily="34" charset="0"/>
              </a:rPr>
              <a:t>Um starfsmannahópinn:</a:t>
            </a:r>
          </a:p>
          <a:p>
            <a:pPr marL="285750" indent="-28575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Mánaðarlaun – stéttarfélag, launaflokkur og þrep </a:t>
            </a:r>
          </a:p>
          <a:p>
            <a:pPr marL="285750" indent="-28575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Starfshlutfall var/verður per starfsmann eins og við á </a:t>
            </a:r>
          </a:p>
          <a:p>
            <a:pPr fontAlgn="base">
              <a:lnSpc>
                <a:spcPct val="100000"/>
              </a:lnSpc>
            </a:pP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is-I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is-I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5D7F7-1776-490B-94D9-8CEA20665C3A}"/>
              </a:ext>
            </a:extLst>
          </p:cNvPr>
          <p:cNvSpPr txBox="1"/>
          <p:nvPr/>
        </p:nvSpPr>
        <p:spPr>
          <a:xfrm>
            <a:off x="2710744" y="5631215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is-I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Ráðleggingar um meðhöndlun taka mið af ástæðu lækkunar hóps hverju sinni. </a:t>
            </a:r>
            <a:endParaRPr lang="is-IS" sz="2000" b="1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54D6846-8A59-4DD6-8D67-859ED45BF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854" y="4792086"/>
            <a:ext cx="2072646" cy="20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6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3E6799-C24A-4A9A-93AC-9B4787808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1215" y="2937010"/>
            <a:ext cx="3176672" cy="1304019"/>
          </a:xfrm>
        </p:spPr>
        <p:txBody>
          <a:bodyPr/>
          <a:lstStyle/>
          <a:p>
            <a:r>
              <a:rPr lang="is-IS" dirty="0" err="1"/>
              <a:t>Vaktareiknir</a:t>
            </a:r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292E8-E49E-4680-B725-152F6C49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3" y="201710"/>
            <a:ext cx="1019175" cy="447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6EB035-B69F-4D20-8D4F-772F1707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5" y="201709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5434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9" ma:contentTypeDescription="Create a new document." ma:contentTypeScope="" ma:versionID="1845670ecbd6f9ac8626a7849ba12b2f">
  <xsd:schema xmlns:xsd="http://www.w3.org/2001/XMLSchema" xmlns:xs="http://www.w3.org/2001/XMLSchema" xmlns:p="http://schemas.microsoft.com/office/2006/metadata/properties" xmlns:ns2="a2136bab-dc0a-4432-b245-68a21579025f" xmlns:ns3="3a3e3c52-78ac-497f-93ea-854a23b373ee" targetNamespace="http://schemas.microsoft.com/office/2006/metadata/properties" ma:root="true" ma:fieldsID="f98bcc93e06959568d4a339ee561b87b" ns2:_="" ns3:_="">
    <xsd:import namespace="a2136bab-dc0a-4432-b245-68a21579025f"/>
    <xsd:import namespace="3a3e3c52-78ac-497f-93ea-854a23b3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e3c52-78ac-497f-93ea-854a23b37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CA608B-E80A-4D4E-BF51-873421C4BCE3}">
  <ds:schemaRefs>
    <ds:schemaRef ds:uri="3a3e3c52-78ac-497f-93ea-854a23b373ee"/>
    <ds:schemaRef ds:uri="a2136bab-dc0a-4432-b245-68a2157902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860351-1DE2-41D5-AA16-62943ABFC54A}">
  <ds:schemaRefs>
    <ds:schemaRef ds:uri="3a3e3c52-78ac-497f-93ea-854a23b373ee"/>
    <ds:schemaRef ds:uri="a2136bab-dc0a-4432-b245-68a2157902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1502</TotalTime>
  <Words>647</Words>
  <Application>Microsoft Office PowerPoint</Application>
  <PresentationFormat>Widescreen</PresentationFormat>
  <Paragraphs>111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FiraGO Book</vt:lpstr>
      <vt:lpstr>FiraGO SemiBold</vt:lpstr>
      <vt:lpstr>Segoe UI</vt:lpstr>
      <vt:lpstr>Symbol</vt:lpstr>
      <vt:lpstr>Times New Roman</vt:lpstr>
      <vt:lpstr>2_Office Theme</vt:lpstr>
      <vt:lpstr>3_Office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Bára Hildur Jóhannsdóttir - SATTI</cp:lastModifiedBy>
  <cp:revision>5</cp:revision>
  <dcterms:created xsi:type="dcterms:W3CDTF">2020-10-30T12:19:32Z</dcterms:created>
  <dcterms:modified xsi:type="dcterms:W3CDTF">2021-02-17T09:30:01Z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0x0101001C91AEC1185B1A40B8C22CFA6E75963B</vt:lpwstr>
  </property>
</Properties>
</file>