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32"/>
  </p:notesMasterIdLst>
  <p:sldIdLst>
    <p:sldId id="257" r:id="rId8"/>
    <p:sldId id="835" r:id="rId9"/>
    <p:sldId id="868" r:id="rId10"/>
    <p:sldId id="864" r:id="rId11"/>
    <p:sldId id="260" r:id="rId12"/>
    <p:sldId id="863" r:id="rId13"/>
    <p:sldId id="274" r:id="rId14"/>
    <p:sldId id="866" r:id="rId15"/>
    <p:sldId id="286" r:id="rId16"/>
    <p:sldId id="837" r:id="rId17"/>
    <p:sldId id="815" r:id="rId18"/>
    <p:sldId id="287" r:id="rId19"/>
    <p:sldId id="283" r:id="rId20"/>
    <p:sldId id="865" r:id="rId21"/>
    <p:sldId id="867" r:id="rId22"/>
    <p:sldId id="856" r:id="rId23"/>
    <p:sldId id="849" r:id="rId24"/>
    <p:sldId id="848" r:id="rId25"/>
    <p:sldId id="805" r:id="rId26"/>
    <p:sldId id="857" r:id="rId27"/>
    <p:sldId id="822" r:id="rId28"/>
    <p:sldId id="821" r:id="rId29"/>
    <p:sldId id="818" r:id="rId30"/>
    <p:sldId id="290" r:id="rId3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CBE4CE"/>
    <a:srgbClr val="09501E"/>
    <a:srgbClr val="60986E"/>
    <a:srgbClr val="09361E"/>
    <a:srgbClr val="092E1E"/>
    <a:srgbClr val="09321E"/>
    <a:srgbClr val="E4F8E7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67A12-C18A-4A8D-82CD-C8E8274291E9}" v="204" dt="2020-12-15T22:38:14.338"/>
    <p1510:client id="{8A444382-8F63-482D-81CE-B7B0E9816B29}" v="29" dt="2020-12-16T09:02:54.530"/>
    <p1510:client id="{B806A109-56FC-4B45-B8DE-521D933F7BC4}" v="6" dt="2020-12-16T08:39:34.237"/>
    <p1510:client id="{C2B980F3-13C4-4F63-BEBA-340BF07A01F3}" v="20" dt="2020-12-16T09:16:36.930"/>
    <p1510:client id="{D3AB3F71-FBE0-4614-83D1-B1369A4C094F}" v="1" dt="2020-12-16T08:52:18.978"/>
    <p1510:client id="{F89BC711-CC75-4633-9926-0883CC519A8F}" v="3" dt="2020-12-16T09:53:47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5399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15892" y="1333750"/>
          <a:ext cx="5096215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876581" y="1587750"/>
        <a:ext cx="2374836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16.12.2020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Tökum upp fyrirlesturinn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Umbótasamtal er mikilvægur hluti innleiðingar betri vinnutíma í vaktavinnu á vinnustöðum. Í samtalinu vinna starfsfólk og stjórnendur saman að því að skilgreina tilgang og markmið þjónustu á hverjum vinnustað og leiðir til þess að bæta vinnustaðamenningu, starfsumhverfi og betri nýtingu vinnutíma með styttingu í huga. Aðkoma starfsfólks er nauðsynleg því það þekkir störfin best og veit hvað má gera öðruvísi, hverju þarf helst að breyta og hverju má hætta. 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Það eru sameiginlegir hagsmunir okkar allra að bæta vinnustaðamenningu og skilvirkni í störfum og starfsemi. Fundir sem þessir eru mikilvægir í því ljósi. Þeir gefa tækifæri til að fá sameiginlega sýn á tilgangi og markmiðum þjónustunnar og með þátttöku allra búum við okkur starfsumhverfi þar sem stöðugar umbætur eru eðlilegur hluti af daglegum störfum. 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þessu handriti er leitast við að skýra skref fyrir skref undirbúning fundar, skipulag fundarins og hvað þarf að gerast eftir fundinn. 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791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21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18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etrivinnutimi.is/library/Vaktavinna/Greining%20%c3%a1%20starfsemi_%202.%20skrefi%c3%b0%20%c3%ad%20innlei%c3%b0ingu%20betri%20vinnut%c3%adma%20%c3%ad%20vaktavinnu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library/Skrar/umbotasamtal_handrit_fyrir_stjornendur_okt_20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hyperlink" Target="https://betrivinnutimi.is/vaktavinna/spurt-og-svarad/" TargetMode="External"/><Relationship Id="rId2" Type="http://schemas.openxmlformats.org/officeDocument/2006/relationships/hyperlink" Target="https://betrivinnutimi.is/vaktavinna/verkfaeri-stjornend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betrivinnutimi.is/vaktavinna/fraedsluefni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betrivinnutimi.is/" TargetMode="External"/><Relationship Id="rId9" Type="http://schemas.openxmlformats.org/officeDocument/2006/relationships/hyperlink" Target="https://betrivinnutimi.is/askrif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https://www.smennt.is/forsida/fraedsla/namskeid/betri-vinnutimi-i-vaktavinn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arahildur@rikissattasemjari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hyperlink" Target="mailto:dagny@bsrb.is" TargetMode="External"/><Relationship Id="rId4" Type="http://schemas.openxmlformats.org/officeDocument/2006/relationships/hyperlink" Target="mailto:aldis.magnusdottir@fjr.i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800" b="0" noProof="1"/>
              <a:t>Fundur verkefnastjórnar og fulltrúa launagreiðenda</a:t>
            </a:r>
          </a:p>
          <a:p>
            <a:endParaRPr lang="en-GB" sz="2800" b="0" noProof="1"/>
          </a:p>
          <a:p>
            <a:r>
              <a:rPr lang="en-GB" sz="2800" b="0"/>
              <a:t>16. </a:t>
            </a:r>
            <a:r>
              <a:rPr lang="en-GB" sz="2800" b="0" err="1"/>
              <a:t>desember</a:t>
            </a:r>
            <a:r>
              <a:rPr lang="en-GB" sz="2800" b="0"/>
              <a:t> 2020</a:t>
            </a:r>
            <a:endParaRPr lang="en-IS" sz="2800" b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400255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Forgangsröðun hagsmuna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5987"/>
              </p:ext>
            </p:extLst>
          </p:nvPr>
        </p:nvGraphicFramePr>
        <p:xfrm>
          <a:off x="347980" y="13010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53AF5C0-CCDE-4492-9FA7-E741A4BD4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8073" y="522617"/>
            <a:ext cx="10681132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2. </a:t>
            </a:r>
            <a:r>
              <a:rPr lang="is-IS">
                <a:solidFill>
                  <a:srgbClr val="0327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Upplýsingaöflun og greining gagna </a:t>
            </a:r>
            <a:r>
              <a:rPr lang="is-IS">
                <a:solidFill>
                  <a:srgbClr val="032742"/>
                </a:solidFill>
              </a:rPr>
              <a:t>– 1. okt. til 1. nóv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70819CE7-0FB5-4F33-ADD2-C332793E5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073" y="1312544"/>
            <a:ext cx="5449887" cy="6551295"/>
          </a:xfrm>
        </p:spPr>
        <p:txBody>
          <a:bodyPr/>
          <a:lstStyle/>
          <a:p>
            <a:r>
              <a:rPr lang="is-IS" b="1">
                <a:latin typeface="Arial" panose="020B0604020202020204" pitchFamily="34" charset="0"/>
                <a:cs typeface="Arial" panose="020B0604020202020204" pitchFamily="34" charset="0"/>
              </a:rPr>
              <a:t>Hvaða gögn á að greina?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s-I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aðdraganda breytinganna og áður en fundur/umbótasamtal fer fram e</a:t>
            </a:r>
            <a:r>
              <a:rPr lang="is-I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áríðandi að stjórnandi sé búinn að greina starfsemina</a:t>
            </a:r>
          </a:p>
          <a:p>
            <a:r>
              <a:rPr lang="is-IS" b="1" i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Dæmi um greiningar eru: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Greining á öllum tegundum vakta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s-IS" sz="160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S.s. almennum vöktum, bakvöktum, bundnum vöktum og yfirvinnuvöktum</a:t>
            </a:r>
            <a:endParaRPr lang="is-I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Greining á þjónustu og starfsemistölum og helstu álagspunktum</a:t>
            </a:r>
            <a:endParaRPr lang="is-I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Greining á eðli starfa og hæfni og færni starfsmannahópsins</a:t>
            </a:r>
            <a:endParaRPr lang="is-I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Greina sóknarfæri í vinnufyrirkomulagi, verklagi, samvinnu og tímastjórnun</a:t>
            </a:r>
            <a:endParaRPr lang="is-I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B17667F4-8CDD-48BC-BF6B-4692B0C55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57" y="1478757"/>
            <a:ext cx="5190740" cy="51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9969696-3886-4B01-ABC3-D97F9E578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53254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Umbótasamtal – 10. okt. til 15. nóv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1525287E-08E2-4063-A176-8BEC55B81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is-IS" sz="24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Handrit fyrir stjórnendur</a:t>
            </a:r>
            <a:endParaRPr lang="is-I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Greining gagna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Boða fund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Fundurinn sjálfur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Eftir fundinn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Næstu skref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A86641B3-978D-45D3-9A2E-273596FB6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12" y="465786"/>
            <a:ext cx="6620720" cy="66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A551D98-F3A2-4C2A-995C-1F1B688FDD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27037"/>
            <a:ext cx="108620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Starfsfólki í hlutastarfi boðin hækkun á starfshlutfalli </a:t>
            </a:r>
          </a:p>
          <a:p>
            <a:r>
              <a:rPr lang="is-IS">
                <a:solidFill>
                  <a:srgbClr val="032742"/>
                </a:solidFill>
              </a:rPr>
              <a:t> 1. nóv til 14. jan 2021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52F4BDFE-5032-4B64-B1A3-05A9C9C2D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226" y="2135505"/>
            <a:ext cx="5708967" cy="47224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Starfsfólk í hlutastarfi á rétt á að auki við sig starfshlutfall sem nemur styttingu vinnuvikunnar eða um 10-12% hækkun að jafnaði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Stjórnendum ber að bjóða starfsfólki í hlutastarfi starfshlutfallshækkun sem nemur styttingunni á tíma innleiðingar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Svör starfsfólks skulu liggja fyrir eigi síðar en fyrir </a:t>
            </a:r>
            <a:br>
              <a:rPr lang="is-IS" sz="1800" b="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800" b="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 janúar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0" i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Starfshlutfallshækkun kemur til framkvæmdar frá og með gildistíma breytinganna, 1. maí 2021</a:t>
            </a:r>
            <a:endParaRPr lang="is-IS" sz="1800"/>
          </a:p>
        </p:txBody>
      </p:sp>
      <p:pic>
        <p:nvPicPr>
          <p:cNvPr id="5" name="Mynd 4" descr="Mynd sem inniheldur leikur&#10;&#10;Lýsing sjálfkrafa búin til">
            <a:extLst>
              <a:ext uri="{FF2B5EF4-FFF2-40B4-BE49-F238E27FC236}">
                <a16:creationId xmlns:a16="http://schemas.microsoft.com/office/drawing/2014/main" id="{C88852B2-F9DA-4BEA-8503-D0112059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77" y="1172495"/>
            <a:ext cx="6039465" cy="60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D07F24B5-8C3A-4655-98E4-EDDF6C11A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4" y="296647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Réttur starfsmanns til að auka starfshlutfall</a:t>
            </a:r>
          </a:p>
        </p:txBody>
      </p:sp>
      <p:pic>
        <p:nvPicPr>
          <p:cNvPr id="12" name="Mynd 11">
            <a:extLst>
              <a:ext uri="{FF2B5EF4-FFF2-40B4-BE49-F238E27FC236}">
                <a16:creationId xmlns:a16="http://schemas.microsoft.com/office/drawing/2014/main" id="{76B6AE44-CF47-4C50-A618-249280F5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5" y="943594"/>
            <a:ext cx="11168627" cy="5178405"/>
          </a:xfrm>
          <a:prstGeom prst="rect">
            <a:avLst/>
          </a:prstGeom>
        </p:spPr>
      </p:pic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216427AC-C060-4A9B-8FEB-4AFFB02A390C}"/>
              </a:ext>
            </a:extLst>
          </p:cNvPr>
          <p:cNvSpPr/>
          <p:nvPr/>
        </p:nvSpPr>
        <p:spPr>
          <a:xfrm>
            <a:off x="459714" y="6121998"/>
            <a:ext cx="5636286" cy="69860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Vinnuvika úr 40 klst. í 36 klst. </a:t>
            </a:r>
          </a:p>
        </p:txBody>
      </p:sp>
      <p:sp>
        <p:nvSpPr>
          <p:cNvPr id="10" name="Rétthyrningur: Ávöl horn 9">
            <a:extLst>
              <a:ext uri="{FF2B5EF4-FFF2-40B4-BE49-F238E27FC236}">
                <a16:creationId xmlns:a16="http://schemas.microsoft.com/office/drawing/2014/main" id="{DF619D9C-AD2E-4ADD-881A-FD22F252F6BA}"/>
              </a:ext>
            </a:extLst>
          </p:cNvPr>
          <p:cNvSpPr/>
          <p:nvPr/>
        </p:nvSpPr>
        <p:spPr>
          <a:xfrm>
            <a:off x="6623194" y="6115668"/>
            <a:ext cx="3506227" cy="69860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/>
              <a:t>Stytting umfram 36 klst. </a:t>
            </a:r>
          </a:p>
          <a:p>
            <a:pPr algn="ctr"/>
            <a:r>
              <a:rPr lang="is-IS" sz="2400"/>
              <a:t>Í allt að 32 klst. </a:t>
            </a:r>
          </a:p>
        </p:txBody>
      </p:sp>
      <p:sp>
        <p:nvSpPr>
          <p:cNvPr id="6" name="Rétthyrningur 5">
            <a:extLst>
              <a:ext uri="{FF2B5EF4-FFF2-40B4-BE49-F238E27FC236}">
                <a16:creationId xmlns:a16="http://schemas.microsoft.com/office/drawing/2014/main" id="{96492D22-17E5-494A-A7CB-751967E3B4AF}"/>
              </a:ext>
            </a:extLst>
          </p:cNvPr>
          <p:cNvSpPr/>
          <p:nvPr/>
        </p:nvSpPr>
        <p:spPr>
          <a:xfrm>
            <a:off x="6623194" y="2117324"/>
            <a:ext cx="2796014" cy="3998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800" b="1">
                <a:solidFill>
                  <a:srgbClr val="032742"/>
                </a:solidFill>
              </a:rPr>
              <a:t>Aukning á grundvelli vægi vinnuskyldustunda</a:t>
            </a:r>
          </a:p>
          <a:p>
            <a:pPr algn="ctr"/>
            <a:endParaRPr lang="is-IS" sz="1800" b="1">
              <a:solidFill>
                <a:srgbClr val="032742"/>
              </a:solidFill>
            </a:endParaRPr>
          </a:p>
          <a:p>
            <a:pPr algn="ctr"/>
            <a:r>
              <a:rPr lang="is-IS" b="1">
                <a:solidFill>
                  <a:srgbClr val="032742"/>
                </a:solidFill>
              </a:rPr>
              <a:t>Starfsmaður í hlutastarfi vinnur sama vinnumagn og hann gerir nú. </a:t>
            </a:r>
            <a:r>
              <a:rPr lang="is-IS" sz="1800" b="1">
                <a:solidFill>
                  <a:srgbClr val="032742"/>
                </a:solidFill>
              </a:rPr>
              <a:t> </a:t>
            </a:r>
          </a:p>
          <a:p>
            <a:pPr algn="ctr"/>
            <a:endParaRPr lang="is-IS" b="1">
              <a:solidFill>
                <a:srgbClr val="032742"/>
              </a:solidFill>
            </a:endParaRPr>
          </a:p>
          <a:p>
            <a:pPr algn="ctr"/>
            <a:r>
              <a:rPr lang="is-IS">
                <a:solidFill>
                  <a:srgbClr val="032742"/>
                </a:solidFill>
              </a:rPr>
              <a:t>Vægi vinnuskyldustunda mismikið og stýrist af </a:t>
            </a:r>
            <a:r>
              <a:rPr lang="is-IS" err="1">
                <a:solidFill>
                  <a:srgbClr val="032742"/>
                </a:solidFill>
              </a:rPr>
              <a:t>mönnunarþörf</a:t>
            </a:r>
            <a:endParaRPr lang="is-IS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46813"/>
              </p:ext>
            </p:extLst>
          </p:nvPr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</p:spTree>
    <p:extLst>
      <p:ext uri="{BB962C8B-B14F-4D97-AF65-F5344CB8AC3E}">
        <p14:creationId xmlns:p14="http://schemas.microsoft.com/office/powerpoint/2010/main" val="35567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B7B3A-4B85-48EC-A56C-F17653003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5713297" cy="1304019"/>
          </a:xfrm>
        </p:spPr>
        <p:txBody>
          <a:bodyPr lIns="91440" tIns="45720" rIns="91440" bIns="45720" anchor="t"/>
          <a:lstStyle/>
          <a:p>
            <a:r>
              <a:rPr lang="en-GB" err="1">
                <a:latin typeface="FiraGO SemiBold"/>
              </a:rPr>
              <a:t>Fræðsla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og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upplýsingar</a:t>
            </a:r>
            <a:r>
              <a:rPr lang="en-GB">
                <a:latin typeface="FiraGO SemiBold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0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hlinkClick r:id="rId2"/>
            <a:extLst>
              <a:ext uri="{FF2B5EF4-FFF2-40B4-BE49-F238E27FC236}">
                <a16:creationId xmlns:a16="http://schemas.microsoft.com/office/drawing/2014/main" id="{9B4CB77C-803A-4CE7-A788-57968BB09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27"/>
          <a:stretch/>
        </p:blipFill>
        <p:spPr>
          <a:xfrm>
            <a:off x="512889" y="1715164"/>
            <a:ext cx="5522635" cy="37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485" y="667030"/>
            <a:ext cx="11547566" cy="520757"/>
          </a:xfrm>
        </p:spPr>
        <p:txBody>
          <a:bodyPr/>
          <a:lstStyle/>
          <a:p>
            <a:r>
              <a:rPr lang="is-IS" sz="3200">
                <a:solidFill>
                  <a:srgbClr val="03274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endParaRPr lang="is-IS" sz="3600">
              <a:solidFill>
                <a:srgbClr val="032742"/>
              </a:solidFill>
            </a:endParaRPr>
          </a:p>
        </p:txBody>
      </p:sp>
      <p:pic>
        <p:nvPicPr>
          <p:cNvPr id="9" name="Mynd 8">
            <a:hlinkClick r:id="rId5"/>
            <a:extLst>
              <a:ext uri="{FF2B5EF4-FFF2-40B4-BE49-F238E27FC236}">
                <a16:creationId xmlns:a16="http://schemas.microsoft.com/office/drawing/2014/main" id="{BF388A14-9B8C-443E-9CB5-5E4FA923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868" y="1736640"/>
            <a:ext cx="5457774" cy="259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Mynd 10">
            <a:hlinkClick r:id="rId7"/>
            <a:extLst>
              <a:ext uri="{FF2B5EF4-FFF2-40B4-BE49-F238E27FC236}">
                <a16:creationId xmlns:a16="http://schemas.microsoft.com/office/drawing/2014/main" id="{32D241D8-1032-4227-8636-CBEBBA3F0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744" y="4948823"/>
            <a:ext cx="5204965" cy="154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Mynd 14">
            <a:hlinkClick r:id="rId9"/>
            <a:extLst>
              <a:ext uri="{FF2B5EF4-FFF2-40B4-BE49-F238E27FC236}">
                <a16:creationId xmlns:a16="http://schemas.microsoft.com/office/drawing/2014/main" id="{8FF66CD8-D1EF-4BF8-874D-874508237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401" t="23877" r="5231" b="9074"/>
          <a:stretch/>
        </p:blipFill>
        <p:spPr>
          <a:xfrm>
            <a:off x="2177031" y="5625429"/>
            <a:ext cx="2184087" cy="86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631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59" y="1573181"/>
            <a:ext cx="6697858" cy="2466766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</a:t>
            </a:r>
            <a:r>
              <a:rPr lang="is-IS" sz="1800" b="1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mönnunarlíkan</a:t>
            </a:r>
            <a:endParaRPr lang="is-IS" sz="18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breytingar, vinnustaðamenning o.fl.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námskeið í boði fyrir stjórnendur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Einkenni hágæða teyma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 sóun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Ferlagreining og umbætur</a:t>
            </a:r>
            <a:endParaRPr lang="is-IS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Stytting vinnuvikunnar – vinnustofa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 takast á við breytingar</a:t>
            </a:r>
            <a:endParaRPr lang="is-IS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b="1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Fleiri námskeið í boði í </a:t>
            </a:r>
            <a:r>
              <a:rPr lang="is-IS"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byrjun janúar</a:t>
            </a:r>
          </a:p>
          <a:p>
            <a:pPr lvl="1"/>
            <a:endParaRPr lang="is-IS" b="1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b="1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0D0EBC17-FC25-4CCC-BE04-5A3AF4B3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9" y="4333812"/>
            <a:ext cx="5313353" cy="191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astaðgengill 5">
            <a:extLst>
              <a:ext uri="{FF2B5EF4-FFF2-40B4-BE49-F238E27FC236}">
                <a16:creationId xmlns:a16="http://schemas.microsoft.com/office/drawing/2014/main" id="{BAFACFD4-BAF9-4922-90BD-CF99DA71F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459" y="489390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Námskeið fyrir stjórnendur - vefnám</a:t>
            </a:r>
          </a:p>
        </p:txBody>
      </p:sp>
      <p:sp>
        <p:nvSpPr>
          <p:cNvPr id="19" name="Textastaðgengill 5">
            <a:extLst>
              <a:ext uri="{FF2B5EF4-FFF2-40B4-BE49-F238E27FC236}">
                <a16:creationId xmlns:a16="http://schemas.microsoft.com/office/drawing/2014/main" id="{CDB225F4-735A-4607-A44F-FAACB9D693BB}"/>
              </a:ext>
            </a:extLst>
          </p:cNvPr>
          <p:cNvSpPr txBox="1">
            <a:spLocks/>
          </p:cNvSpPr>
          <p:nvPr/>
        </p:nvSpPr>
        <p:spPr>
          <a:xfrm>
            <a:off x="7805420" y="1279317"/>
            <a:ext cx="99015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>
                <a:solidFill>
                  <a:srgbClr val="032742"/>
                </a:solidFill>
              </a:rPr>
              <a:t>Starfsmennt =&gt; </a:t>
            </a:r>
            <a:r>
              <a:rPr lang="is-IS" sz="1800">
                <a:solidFill>
                  <a:srgbClr val="032742"/>
                </a:solidFill>
                <a:hlinkClick r:id="rId4"/>
              </a:rPr>
              <a:t>smennt.is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9C2F3-09D1-465F-B08D-A02DD09E2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747" y="1712266"/>
            <a:ext cx="2781935" cy="2254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3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1221" y="4796484"/>
            <a:ext cx="4624034" cy="52075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s-IS" sz="3300" b="1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Fyrirlestrar opnir á vef</a:t>
            </a:r>
          </a:p>
          <a:p>
            <a:pPr algn="ctr">
              <a:lnSpc>
                <a:spcPct val="90000"/>
              </a:lnSpc>
            </a:pPr>
            <a:endParaRPr lang="is-IS" sz="3300" b="1">
              <a:solidFill>
                <a:srgbClr val="032742"/>
              </a:solidFill>
              <a:latin typeface="FiraGO SemiBold" panose="020B0503050000020004" pitchFamily="34" charset="0"/>
              <a:cs typeface="FiraGO SemiBold" panose="020B0503050000020004" pitchFamily="34" charset="0"/>
            </a:endParaRP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1985" y="6067696"/>
            <a:ext cx="5279472" cy="520757"/>
          </a:xfrm>
        </p:spPr>
        <p:txBody>
          <a:bodyPr/>
          <a:lstStyle/>
          <a:p>
            <a:r>
              <a:rPr lang="is-IS" sz="1600">
                <a:solidFill>
                  <a:srgbClr val="032742"/>
                </a:solidFill>
              </a:rPr>
              <a:t>https://betrivinnutimi.is/vaktavinna/fraedsluefni/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504B4-D900-4E99-AD9F-13B684CB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0" y="3534025"/>
            <a:ext cx="5421581" cy="304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745D8-7310-4195-8EC8-174C0B7B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10" y="394264"/>
            <a:ext cx="7858728" cy="327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05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5E3EA892-EA62-4BB8-980F-9C00B3839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4718" y="519666"/>
            <a:ext cx="7883714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Fastir fundir – miðvikudagar kl. 10-11</a:t>
            </a:r>
          </a:p>
        </p:txBody>
      </p:sp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953" y="719417"/>
            <a:ext cx="6266047" cy="6266047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928" y="2217520"/>
            <a:ext cx="5216515" cy="2736219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400" b="1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Efni</a:t>
            </a:r>
            <a:r>
              <a:rPr lang="en-US" sz="24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US" sz="24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Útistandandi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mál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(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verða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tekin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fyrir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í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byrjun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janúar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Leiðbeiningar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segja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þarf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upp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vaktlínum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Skilgreiningar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á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dag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- og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vaktavinnu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>
              <a:spcBef>
                <a:spcPts val="0"/>
              </a:spcBef>
            </a:pPr>
            <a:endParaRPr lang="en-US" strike="sngStrike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Tímalína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mikilvægar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dagsetningar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D3A6E-C531-4139-A6DF-1DB010FB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43"/>
          <a:stretch/>
        </p:blipFill>
        <p:spPr>
          <a:xfrm>
            <a:off x="7113048" y="319391"/>
            <a:ext cx="4415933" cy="6368883"/>
          </a:xfrm>
          <a:prstGeom prst="rect">
            <a:avLst/>
          </a:prstGeom>
        </p:spPr>
      </p:pic>
      <p:sp>
        <p:nvSpPr>
          <p:cNvPr id="13" name="Textastaðgengill 8">
            <a:extLst>
              <a:ext uri="{FF2B5EF4-FFF2-40B4-BE49-F238E27FC236}">
                <a16:creationId xmlns:a16="http://schemas.microsoft.com/office/drawing/2014/main" id="{4519AFF0-62F5-47EA-9FE6-985170F06F38}"/>
              </a:ext>
            </a:extLst>
          </p:cNvPr>
          <p:cNvSpPr txBox="1">
            <a:spLocks/>
          </p:cNvSpPr>
          <p:nvPr/>
        </p:nvSpPr>
        <p:spPr>
          <a:xfrm>
            <a:off x="2078693" y="3019817"/>
            <a:ext cx="3826650" cy="9680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 b="1"/>
              <a:t>Allir að deila með sínu samstarfsfólki og kollegum!</a:t>
            </a:r>
          </a:p>
        </p:txBody>
      </p:sp>
      <p:sp>
        <p:nvSpPr>
          <p:cNvPr id="14" name="Textastaðgengill 5">
            <a:extLst>
              <a:ext uri="{FF2B5EF4-FFF2-40B4-BE49-F238E27FC236}">
                <a16:creationId xmlns:a16="http://schemas.microsoft.com/office/drawing/2014/main" id="{55ED6645-B945-475B-9FBA-E0027F609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998" y="1808529"/>
            <a:ext cx="42192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endParaRPr lang="is-IS">
              <a:solidFill>
                <a:srgbClr val="032742"/>
              </a:solidFill>
            </a:endParaRPr>
          </a:p>
        </p:txBody>
      </p:sp>
      <p:sp>
        <p:nvSpPr>
          <p:cNvPr id="15" name="Textastaðgengill 5">
            <a:extLst>
              <a:ext uri="{FF2B5EF4-FFF2-40B4-BE49-F238E27FC236}">
                <a16:creationId xmlns:a16="http://schemas.microsoft.com/office/drawing/2014/main" id="{A582F95F-DDED-4607-B4EF-47B27364FC54}"/>
              </a:ext>
            </a:extLst>
          </p:cNvPr>
          <p:cNvSpPr txBox="1">
            <a:spLocks/>
          </p:cNvSpPr>
          <p:nvPr/>
        </p:nvSpPr>
        <p:spPr>
          <a:xfrm>
            <a:off x="756308" y="1195787"/>
            <a:ext cx="60943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>
                <a:solidFill>
                  <a:srgbClr val="032742"/>
                </a:solidFill>
              </a:rPr>
              <a:t>Betri </a:t>
            </a:r>
            <a:r>
              <a:rPr lang="is-IS" err="1">
                <a:solidFill>
                  <a:srgbClr val="032742"/>
                </a:solidFill>
              </a:rPr>
              <a:t>vinnutímí</a:t>
            </a:r>
            <a:r>
              <a:rPr lang="is-IS">
                <a:solidFill>
                  <a:srgbClr val="032742"/>
                </a:solidFill>
              </a:rPr>
              <a:t> í vaktavinnu á:</a:t>
            </a:r>
          </a:p>
        </p:txBody>
      </p:sp>
    </p:spTree>
    <p:extLst>
      <p:ext uri="{BB962C8B-B14F-4D97-AF65-F5344CB8AC3E}">
        <p14:creationId xmlns:p14="http://schemas.microsoft.com/office/powerpoint/2010/main" val="29405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624" y="419288"/>
            <a:ext cx="3096664" cy="789927"/>
          </a:xfrm>
        </p:spPr>
        <p:txBody>
          <a:bodyPr/>
          <a:lstStyle/>
          <a:p>
            <a:r>
              <a:rPr lang="is-IS" sz="2800">
                <a:solidFill>
                  <a:srgbClr val="032742"/>
                </a:solidFill>
              </a:rPr>
              <a:t>Tengiliðir 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094794"/>
            <a:ext cx="4607252" cy="304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Dagný Aradóttir Pind lögfræðingur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dagny@bsrb.is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s. 6946843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8DAB5937-1904-486A-9D0F-09CFC7AC6838}"/>
              </a:ext>
            </a:extLst>
          </p:cNvPr>
          <p:cNvSpPr txBox="1"/>
          <p:nvPr/>
        </p:nvSpPr>
        <p:spPr>
          <a:xfrm>
            <a:off x="395788" y="4466402"/>
            <a:ext cx="347466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s-I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Hlutverk verkefnastjórnar og innleiðingarhópa</a:t>
            </a:r>
          </a:p>
          <a:p>
            <a:pPr>
              <a:spcBef>
                <a:spcPts val="0"/>
              </a:spcBef>
            </a:pPr>
            <a:endParaRPr lang="is-I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Útbúa allt efni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Upplýsingagjöf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Kynningar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E9D54100-5986-4FF7-88A6-198E9A8A2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39" b="974"/>
          <a:stretch/>
        </p:blipFill>
        <p:spPr>
          <a:xfrm>
            <a:off x="4583260" y="1076881"/>
            <a:ext cx="7339118" cy="483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535245" y="2277990"/>
            <a:ext cx="5758875" cy="2427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Kostnaðarmatslíkan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Reynslusaga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Útistandandi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mál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 (</a:t>
            </a: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þau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verða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cs typeface="Arial"/>
              </a:rPr>
              <a:t>tilbúin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Leiðbeiningar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segja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þarf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upp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vaktlínum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Skilgreiningar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á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dag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- og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vaktavinnu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-97305"/>
            <a:ext cx="589788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5308ED7-F60A-4468-9F2C-DDFB76EA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97" y="643467"/>
            <a:ext cx="53900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984A535E-4FD2-4DE3-8CAD-490D22D0DD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417583"/>
            <a:ext cx="6253685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Tilkynning vegna </a:t>
            </a:r>
            <a:r>
              <a:rPr lang="is-IS" err="1">
                <a:solidFill>
                  <a:srgbClr val="032742"/>
                </a:solidFill>
              </a:rPr>
              <a:t>mönnunarlíkans</a:t>
            </a:r>
            <a:r>
              <a:rPr lang="is-IS">
                <a:solidFill>
                  <a:srgbClr val="032742"/>
                </a:solidFill>
              </a:rPr>
              <a:t> 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51B0E443-6EE9-41A6-B081-96E7BB81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300" y="4932790"/>
            <a:ext cx="3086790" cy="789927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B5346680-A359-454D-9203-70C3A805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4282246"/>
            <a:ext cx="6780190" cy="2286563"/>
          </a:xfrm>
          <a:prstGeom prst="rect">
            <a:avLst/>
          </a:prstGeom>
        </p:spPr>
      </p:pic>
      <p:pic>
        <p:nvPicPr>
          <p:cNvPr id="11" name="Mynd 10">
            <a:extLst>
              <a:ext uri="{FF2B5EF4-FFF2-40B4-BE49-F238E27FC236}">
                <a16:creationId xmlns:a16="http://schemas.microsoft.com/office/drawing/2014/main" id="{9CD30DAA-D988-4FCC-9061-212D659A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1397080"/>
            <a:ext cx="8615425" cy="2695595"/>
          </a:xfrm>
          <a:prstGeom prst="rect">
            <a:avLst/>
          </a:prstGeom>
        </p:spPr>
      </p:pic>
      <p:sp>
        <p:nvSpPr>
          <p:cNvPr id="12" name="Rétthyrningur: Ávöl horn 11">
            <a:extLst>
              <a:ext uri="{FF2B5EF4-FFF2-40B4-BE49-F238E27FC236}">
                <a16:creationId xmlns:a16="http://schemas.microsoft.com/office/drawing/2014/main" id="{7DF50CDB-038D-42AB-A80F-E754ADCD0C5D}"/>
              </a:ext>
            </a:extLst>
          </p:cNvPr>
          <p:cNvSpPr/>
          <p:nvPr/>
        </p:nvSpPr>
        <p:spPr>
          <a:xfrm>
            <a:off x="5663953" y="1775534"/>
            <a:ext cx="4225771" cy="23969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175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3" name="Rétthyrningur: Ávöl horn 2">
            <a:extLst>
              <a:ext uri="{FF2B5EF4-FFF2-40B4-BE49-F238E27FC236}">
                <a16:creationId xmlns:a16="http://schemas.microsoft.com/office/drawing/2014/main" id="{DE41CCF6-4086-4A95-B265-BE964EA6C235}"/>
              </a:ext>
            </a:extLst>
          </p:cNvPr>
          <p:cNvSpPr/>
          <p:nvPr/>
        </p:nvSpPr>
        <p:spPr>
          <a:xfrm>
            <a:off x="4086279" y="2263140"/>
            <a:ext cx="2484120" cy="1165860"/>
          </a:xfrm>
          <a:prstGeom prst="roundRect">
            <a:avLst/>
          </a:prstGeom>
          <a:noFill/>
          <a:ln w="38100">
            <a:solidFill>
              <a:srgbClr val="CBE4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095538" cy="2936147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600" b="1">
                <a:solidFill>
                  <a:srgbClr val="032742"/>
                </a:solidFill>
              </a:rPr>
              <a:t>Fetum okkur saman í átt að betri vinnutíma!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6A95D298-EB60-4EFD-93C3-40F389C52F95}"/>
              </a:ext>
            </a:extLst>
          </p:cNvPr>
          <p:cNvSpPr/>
          <p:nvPr/>
        </p:nvSpPr>
        <p:spPr>
          <a:xfrm>
            <a:off x="4086279" y="3316861"/>
            <a:ext cx="2484120" cy="1165860"/>
          </a:xfrm>
          <a:prstGeom prst="roundRect">
            <a:avLst/>
          </a:prstGeom>
          <a:noFill/>
          <a:ln w="38100">
            <a:solidFill>
              <a:srgbClr val="CBE4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765AF5B1-AC5B-497A-94EC-E29D67FF4245}"/>
              </a:ext>
            </a:extLst>
          </p:cNvPr>
          <p:cNvSpPr/>
          <p:nvPr/>
        </p:nvSpPr>
        <p:spPr>
          <a:xfrm>
            <a:off x="4086279" y="4370582"/>
            <a:ext cx="2484120" cy="11658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10BCE71F-0B6F-4D4E-968E-CCAF900D47A9}"/>
              </a:ext>
            </a:extLst>
          </p:cNvPr>
          <p:cNvSpPr/>
          <p:nvPr/>
        </p:nvSpPr>
        <p:spPr>
          <a:xfrm>
            <a:off x="4086279" y="5617658"/>
            <a:ext cx="2484120" cy="1165860"/>
          </a:xfrm>
          <a:prstGeom prst="roundRect">
            <a:avLst/>
          </a:prstGeom>
          <a:noFill/>
          <a:ln w="38100">
            <a:solidFill>
              <a:srgbClr val="CBE4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57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3868947B-E059-1444-BE25-42AAB716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259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7ED34-5F04-2B44-9CCF-8B1616D48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21361"/>
            <a:ext cx="9901547" cy="789927"/>
          </a:xfrm>
        </p:spPr>
        <p:txBody>
          <a:bodyPr/>
          <a:lstStyle/>
          <a:p>
            <a:r>
              <a:rPr lang="en-GB" err="1">
                <a:solidFill>
                  <a:srgbClr val="032742"/>
                </a:solidFill>
              </a:rPr>
              <a:t>Markmið</a:t>
            </a:r>
            <a:r>
              <a:rPr lang="en-GB">
                <a:solidFill>
                  <a:srgbClr val="032742"/>
                </a:solidFill>
              </a:rPr>
              <a:t> og </a:t>
            </a:r>
            <a:r>
              <a:rPr lang="en-GB" err="1">
                <a:solidFill>
                  <a:srgbClr val="032742"/>
                </a:solidFill>
              </a:rPr>
              <a:t>leiðarljós</a:t>
            </a:r>
            <a:endParaRPr lang="en-IS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DF9E-9C92-294B-B6DF-25CA3CC76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671281"/>
            <a:ext cx="6101868" cy="4592638"/>
          </a:xfrm>
        </p:spPr>
        <p:txBody>
          <a:bodyPr/>
          <a:lstStyle/>
          <a:p>
            <a:r>
              <a:rPr lang="en-GB" err="1"/>
              <a:t>Markmið</a:t>
            </a:r>
            <a:r>
              <a:rPr lang="en-GB"/>
              <a:t> </a:t>
            </a:r>
            <a:r>
              <a:rPr lang="en-GB" err="1"/>
              <a:t>breytinganna</a:t>
            </a:r>
            <a:r>
              <a:rPr lang="en-GB"/>
              <a:t> er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bæta</a:t>
            </a:r>
            <a:r>
              <a:rPr lang="en-GB"/>
              <a:t> </a:t>
            </a:r>
            <a:r>
              <a:rPr lang="en-GB" err="1"/>
              <a:t>starfsumhverfi</a:t>
            </a:r>
            <a:r>
              <a:rPr lang="en-GB"/>
              <a:t> og </a:t>
            </a:r>
            <a:r>
              <a:rPr lang="en-GB" err="1"/>
              <a:t>launamyndun</a:t>
            </a:r>
            <a:r>
              <a:rPr lang="en-GB"/>
              <a:t> </a:t>
            </a:r>
            <a:r>
              <a:rPr lang="en-GB" err="1"/>
              <a:t>vaktavinnufólks</a:t>
            </a:r>
            <a:r>
              <a:rPr lang="en-GB"/>
              <a:t> </a:t>
            </a:r>
            <a:r>
              <a:rPr lang="en-GB" err="1"/>
              <a:t>með</a:t>
            </a:r>
            <a:r>
              <a:rPr lang="en-GB"/>
              <a:t> </a:t>
            </a:r>
            <a:r>
              <a:rPr lang="en-GB" err="1"/>
              <a:t>það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leiðarljósi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: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auka</a:t>
            </a:r>
            <a:r>
              <a:rPr lang="en-GB" sz="1400"/>
              <a:t> </a:t>
            </a:r>
            <a:r>
              <a:rPr lang="en-GB" sz="1400" err="1"/>
              <a:t>öryggi</a:t>
            </a:r>
            <a:r>
              <a:rPr lang="en-GB" sz="1400"/>
              <a:t> </a:t>
            </a:r>
            <a:r>
              <a:rPr lang="en-GB" sz="1400" err="1"/>
              <a:t>starfsfólks</a:t>
            </a:r>
            <a:r>
              <a:rPr lang="en-GB" sz="1400"/>
              <a:t> og </a:t>
            </a:r>
            <a:r>
              <a:rPr lang="en-GB" sz="1400" err="1"/>
              <a:t>skjólstæðinga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vaktavinna</a:t>
            </a:r>
            <a:r>
              <a:rPr lang="en-GB" sz="1400"/>
              <a:t> </a:t>
            </a:r>
            <a:r>
              <a:rPr lang="en-GB" sz="1400" err="1"/>
              <a:t>verði</a:t>
            </a:r>
            <a:r>
              <a:rPr lang="en-GB" sz="1400"/>
              <a:t> </a:t>
            </a:r>
            <a:r>
              <a:rPr lang="en-GB" sz="1400" err="1"/>
              <a:t>eftirsóknarverðari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bæta</a:t>
            </a:r>
            <a:r>
              <a:rPr lang="en-GB" sz="1400"/>
              <a:t> </a:t>
            </a:r>
            <a:r>
              <a:rPr lang="en-GB" sz="1400" err="1"/>
              <a:t>samþættingu</a:t>
            </a:r>
            <a:r>
              <a:rPr lang="en-GB" sz="1400"/>
              <a:t> </a:t>
            </a:r>
            <a:r>
              <a:rPr lang="en-GB" sz="1400" err="1"/>
              <a:t>fjölskyldu</a:t>
            </a:r>
            <a:r>
              <a:rPr lang="en-GB" sz="1400"/>
              <a:t>- og </a:t>
            </a:r>
            <a:r>
              <a:rPr lang="en-GB" sz="1400" err="1"/>
              <a:t>atvinnulífs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vinnutími</a:t>
            </a:r>
            <a:r>
              <a:rPr lang="en-GB" sz="1400"/>
              <a:t> og </a:t>
            </a:r>
            <a:r>
              <a:rPr lang="en-GB" sz="1400" err="1"/>
              <a:t>laun</a:t>
            </a:r>
            <a:r>
              <a:rPr lang="en-GB" sz="1400"/>
              <a:t> </a:t>
            </a:r>
            <a:r>
              <a:rPr lang="en-GB" sz="1400" err="1"/>
              <a:t>taki</a:t>
            </a:r>
            <a:r>
              <a:rPr lang="en-GB" sz="1400"/>
              <a:t> </a:t>
            </a:r>
            <a:r>
              <a:rPr lang="en-GB" sz="1400" err="1"/>
              <a:t>betur</a:t>
            </a:r>
            <a:r>
              <a:rPr lang="en-GB" sz="1400"/>
              <a:t> </a:t>
            </a:r>
            <a:r>
              <a:rPr lang="en-GB" sz="1400" err="1"/>
              <a:t>mið</a:t>
            </a:r>
            <a:r>
              <a:rPr lang="en-GB" sz="1400"/>
              <a:t> </a:t>
            </a:r>
            <a:r>
              <a:rPr lang="en-GB" sz="1400" err="1"/>
              <a:t>af</a:t>
            </a:r>
            <a:r>
              <a:rPr lang="en-GB" sz="1400"/>
              <a:t> </a:t>
            </a:r>
            <a:r>
              <a:rPr lang="en-GB" sz="1400" err="1"/>
              <a:t>vaktabyrði</a:t>
            </a:r>
            <a:r>
              <a:rPr lang="en-GB" sz="1400"/>
              <a:t> og </a:t>
            </a:r>
            <a:r>
              <a:rPr lang="en-GB" sz="1400" err="1"/>
              <a:t>verðmæti</a:t>
            </a:r>
            <a:r>
              <a:rPr lang="en-GB" sz="1400"/>
              <a:t> </a:t>
            </a:r>
            <a:r>
              <a:rPr lang="en-GB" sz="1400" err="1"/>
              <a:t>staðins</a:t>
            </a:r>
            <a:r>
              <a:rPr lang="en-GB" sz="1400"/>
              <a:t> </a:t>
            </a:r>
            <a:r>
              <a:rPr lang="en-GB" sz="1400" err="1"/>
              <a:t>tíma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bæta</a:t>
            </a:r>
            <a:r>
              <a:rPr lang="en-GB" sz="1400"/>
              <a:t> </a:t>
            </a:r>
            <a:r>
              <a:rPr lang="en-GB" sz="1400" err="1"/>
              <a:t>andlega</a:t>
            </a:r>
            <a:r>
              <a:rPr lang="en-GB" sz="1400"/>
              <a:t>, </a:t>
            </a:r>
            <a:r>
              <a:rPr lang="en-GB" sz="1400" err="1"/>
              <a:t>líkamlega</a:t>
            </a:r>
            <a:r>
              <a:rPr lang="en-GB" sz="1400"/>
              <a:t> og </a:t>
            </a:r>
            <a:r>
              <a:rPr lang="en-GB" sz="1400" err="1"/>
              <a:t>félagslega</a:t>
            </a:r>
            <a:r>
              <a:rPr lang="en-GB" sz="1400"/>
              <a:t> </a:t>
            </a:r>
            <a:r>
              <a:rPr lang="en-GB" sz="1400" err="1"/>
              <a:t>heilsu</a:t>
            </a:r>
            <a:r>
              <a:rPr lang="en-GB" sz="1400"/>
              <a:t> </a:t>
            </a:r>
            <a:r>
              <a:rPr lang="en-GB" sz="1400" err="1"/>
              <a:t>starfsfólks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bæta</a:t>
            </a:r>
            <a:r>
              <a:rPr lang="en-GB" sz="1400"/>
              <a:t> </a:t>
            </a:r>
            <a:r>
              <a:rPr lang="en-GB" sz="1400" err="1"/>
              <a:t>starfsumhverfi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stytta</a:t>
            </a:r>
            <a:r>
              <a:rPr lang="en-GB" sz="1400"/>
              <a:t> </a:t>
            </a:r>
            <a:r>
              <a:rPr lang="en-GB" sz="1400" err="1"/>
              <a:t>vinnutíma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auka</a:t>
            </a:r>
            <a:r>
              <a:rPr lang="en-GB" sz="1400"/>
              <a:t> </a:t>
            </a:r>
            <a:r>
              <a:rPr lang="en-GB" sz="1400" err="1"/>
              <a:t>stöðugleika</a:t>
            </a:r>
            <a:r>
              <a:rPr lang="en-GB" sz="1400"/>
              <a:t> í </a:t>
            </a:r>
            <a:r>
              <a:rPr lang="en-GB" sz="1400" err="1"/>
              <a:t>mönnun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gera</a:t>
            </a:r>
            <a:r>
              <a:rPr lang="en-GB" sz="1400"/>
              <a:t> </a:t>
            </a:r>
            <a:r>
              <a:rPr lang="en-GB" sz="1400" err="1"/>
              <a:t>launamyndunarkerfi</a:t>
            </a:r>
            <a:r>
              <a:rPr lang="en-GB" sz="1400"/>
              <a:t> </a:t>
            </a:r>
            <a:r>
              <a:rPr lang="en-GB" sz="1400" err="1"/>
              <a:t>einfaldara</a:t>
            </a:r>
            <a:r>
              <a:rPr lang="en-GB" sz="1400"/>
              <a:t> og </a:t>
            </a:r>
            <a:r>
              <a:rPr lang="en-GB" sz="1400" err="1"/>
              <a:t>gagnsærra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draga</a:t>
            </a:r>
            <a:r>
              <a:rPr lang="en-GB" sz="1400"/>
              <a:t> </a:t>
            </a:r>
            <a:r>
              <a:rPr lang="en-GB" sz="1400" err="1"/>
              <a:t>úr</a:t>
            </a:r>
            <a:r>
              <a:rPr lang="en-GB" sz="1400"/>
              <a:t> </a:t>
            </a:r>
            <a:r>
              <a:rPr lang="en-GB" sz="1400" err="1"/>
              <a:t>þörf</a:t>
            </a:r>
            <a:r>
              <a:rPr lang="en-GB" sz="1400"/>
              <a:t> og </a:t>
            </a:r>
            <a:r>
              <a:rPr lang="en-GB" sz="1400" err="1"/>
              <a:t>hvata</a:t>
            </a:r>
            <a:r>
              <a:rPr lang="en-GB" sz="1400"/>
              <a:t> </a:t>
            </a:r>
            <a:r>
              <a:rPr lang="en-GB" sz="1400" err="1"/>
              <a:t>til</a:t>
            </a:r>
            <a:r>
              <a:rPr lang="en-GB" sz="1400"/>
              <a:t> </a:t>
            </a:r>
            <a:r>
              <a:rPr lang="en-GB" sz="1400" err="1"/>
              <a:t>yfirvinnu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auka</a:t>
            </a:r>
            <a:r>
              <a:rPr lang="en-GB" sz="1400"/>
              <a:t> </a:t>
            </a:r>
            <a:r>
              <a:rPr lang="en-GB" sz="1400" err="1"/>
              <a:t>hagkvæmni</a:t>
            </a:r>
            <a:r>
              <a:rPr lang="en-GB" sz="1400"/>
              <a:t> í </a:t>
            </a:r>
            <a:r>
              <a:rPr lang="en-GB" sz="1400" err="1"/>
              <a:t>nýtingu</a:t>
            </a:r>
            <a:r>
              <a:rPr lang="en-GB" sz="1400"/>
              <a:t> </a:t>
            </a:r>
            <a:r>
              <a:rPr lang="en-GB" sz="1400" err="1"/>
              <a:t>fjármuna</a:t>
            </a:r>
            <a:br>
              <a:rPr lang="en-GB" sz="1400"/>
            </a:br>
            <a:r>
              <a:rPr lang="en-GB" sz="1400">
                <a:solidFill>
                  <a:srgbClr val="F18921"/>
                </a:solidFill>
              </a:rPr>
              <a:t>•</a:t>
            </a:r>
            <a:r>
              <a:rPr lang="en-GB" sz="1400"/>
              <a:t> </a:t>
            </a:r>
            <a:r>
              <a:rPr lang="en-GB" sz="1400" err="1"/>
              <a:t>bæta</a:t>
            </a:r>
            <a:r>
              <a:rPr lang="en-GB" sz="1400"/>
              <a:t> </a:t>
            </a:r>
            <a:r>
              <a:rPr lang="en-GB" sz="1400" err="1"/>
              <a:t>gæði</a:t>
            </a:r>
            <a:r>
              <a:rPr lang="en-GB" sz="1400"/>
              <a:t> </a:t>
            </a:r>
            <a:r>
              <a:rPr lang="en-GB" sz="1400" err="1"/>
              <a:t>opinberrar</a:t>
            </a:r>
            <a:r>
              <a:rPr lang="en-GB" sz="1400"/>
              <a:t> </a:t>
            </a:r>
            <a:r>
              <a:rPr lang="en-GB" sz="1400" err="1"/>
              <a:t>þjónustu</a:t>
            </a:r>
            <a:endParaRPr lang="en-IS" sz="1400"/>
          </a:p>
        </p:txBody>
      </p:sp>
    </p:spTree>
    <p:extLst>
      <p:ext uri="{BB962C8B-B14F-4D97-AF65-F5344CB8AC3E}">
        <p14:creationId xmlns:p14="http://schemas.microsoft.com/office/powerpoint/2010/main" val="15256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A519A8B-866F-4971-94DB-AFA45137C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8593" y="606206"/>
            <a:ext cx="9901547" cy="789927"/>
          </a:xfrm>
        </p:spPr>
        <p:txBody>
          <a:bodyPr/>
          <a:lstStyle/>
          <a:p>
            <a:r>
              <a:rPr lang="is-IS" sz="4000">
                <a:solidFill>
                  <a:srgbClr val="032742"/>
                </a:solidFill>
              </a:rPr>
              <a:t>Leiðarljósin</a:t>
            </a:r>
          </a:p>
        </p:txBody>
      </p:sp>
      <p:pic>
        <p:nvPicPr>
          <p:cNvPr id="26" name="Mynd 25">
            <a:extLst>
              <a:ext uri="{FF2B5EF4-FFF2-40B4-BE49-F238E27FC236}">
                <a16:creationId xmlns:a16="http://schemas.microsoft.com/office/drawing/2014/main" id="{FD362081-3F75-422E-98DC-008E0C8E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3" t="21611" r="22117" b="22146"/>
          <a:stretch/>
        </p:blipFill>
        <p:spPr>
          <a:xfrm>
            <a:off x="7924619" y="1940652"/>
            <a:ext cx="3111823" cy="3070499"/>
          </a:xfrm>
          <a:prstGeom prst="rect">
            <a:avLst/>
          </a:prstGeom>
        </p:spPr>
      </p:pic>
      <p:pic>
        <p:nvPicPr>
          <p:cNvPr id="29" name="Mynd 28">
            <a:extLst>
              <a:ext uri="{FF2B5EF4-FFF2-40B4-BE49-F238E27FC236}">
                <a16:creationId xmlns:a16="http://schemas.microsoft.com/office/drawing/2014/main" id="{8FA8744D-D8DA-4079-A71A-E55187BF3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89" t="22001" r="21319" b="21756"/>
          <a:stretch/>
        </p:blipFill>
        <p:spPr>
          <a:xfrm>
            <a:off x="693421" y="1940652"/>
            <a:ext cx="3155062" cy="3070499"/>
          </a:xfrm>
          <a:prstGeom prst="rect">
            <a:avLst/>
          </a:prstGeom>
        </p:spPr>
      </p:pic>
      <p:pic>
        <p:nvPicPr>
          <p:cNvPr id="31" name="Mynd 30">
            <a:extLst>
              <a:ext uri="{FF2B5EF4-FFF2-40B4-BE49-F238E27FC236}">
                <a16:creationId xmlns:a16="http://schemas.microsoft.com/office/drawing/2014/main" id="{DB5EC4D5-1800-40D5-AB75-1E0187C28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56" t="22030" r="20000" b="22445"/>
          <a:stretch/>
        </p:blipFill>
        <p:spPr>
          <a:xfrm>
            <a:off x="4358641" y="1940652"/>
            <a:ext cx="3132020" cy="29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ball&#10;&#10;Description automatically generated">
            <a:extLst>
              <a:ext uri="{FF2B5EF4-FFF2-40B4-BE49-F238E27FC236}">
                <a16:creationId xmlns:a16="http://schemas.microsoft.com/office/drawing/2014/main" id="{40CBA6B7-2CD4-5742-AD9D-819E5638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1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829D6-DECA-EA4A-88FC-AA1D3D7DFA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350" y="714367"/>
            <a:ext cx="3075376" cy="789927"/>
          </a:xfrm>
        </p:spPr>
        <p:txBody>
          <a:bodyPr/>
          <a:lstStyle/>
          <a:p>
            <a:r>
              <a:rPr lang="en-GB" err="1">
                <a:solidFill>
                  <a:srgbClr val="032742"/>
                </a:solidFill>
              </a:rPr>
              <a:t>Kerfisbreyting</a:t>
            </a:r>
            <a:r>
              <a:rPr lang="en-GB">
                <a:solidFill>
                  <a:srgbClr val="032742"/>
                </a:solidFill>
              </a:rPr>
              <a:t>!</a:t>
            </a:r>
            <a:endParaRPr lang="en-IS">
              <a:solidFill>
                <a:srgbClr val="03274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D7B481-9D0B-794A-BDCA-0D551C48C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45917"/>
              </p:ext>
            </p:extLst>
          </p:nvPr>
        </p:nvGraphicFramePr>
        <p:xfrm>
          <a:off x="4316166" y="429912"/>
          <a:ext cx="7403394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142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1267472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4480780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</a:tblGrid>
              <a:tr h="372279">
                <a:tc>
                  <a:txBody>
                    <a:bodyPr/>
                    <a:lstStyle/>
                    <a:p>
                      <a:pPr algn="l"/>
                      <a:br>
                        <a:rPr lang="en-IS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</a:br>
                      <a:r>
                        <a:rPr lang="en-IS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Atriði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000" b="1" i="0" noProof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Núverandi samningur</a:t>
                      </a:r>
                    </a:p>
                  </a:txBody>
                  <a:tcPr marL="45720" marR="4572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Nýr samningur, fylgiskjal 2</a:t>
                      </a:r>
                    </a:p>
                  </a:txBody>
                  <a:tcPr marL="45720" marR="4572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Mánaðarleg vinnuskylda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173,33 (40 per viku)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156 (36 per viku)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Helgidagafrí og bæting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Í boði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Vinnuskil til jafns við dagvinnumenn 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Dagvinnuhlutfall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0,615%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0,632%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953965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Vaktaálag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55%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65%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75%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120%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674756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Bakvaktaálag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45%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33,33%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45%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90%</a:t>
                      </a:r>
                      <a:br>
                        <a:rPr lang="en-IS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120%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674756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Vægi vinnuskyldustunda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Engar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1,05 - á sama tíma og 33,33% og 55% álag</a:t>
                      </a:r>
                      <a:br>
                        <a:rPr lang="en-GB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1,2 - á sama tíma og 65%, 75%, </a:t>
                      </a:r>
                    </a:p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90% álag fylgir tímum sólarhrings </a:t>
                      </a:r>
                    </a:p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120% álag fylgir vægi 1,2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104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Gólf á vinnuskyldu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40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32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595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Vaktahvati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Ekki í samningi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0-12,5%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3472"/>
                  </a:ext>
                </a:extLst>
              </a:tr>
              <a:tr h="535151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Yfirvinna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1,0385%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Tvískipt:</a:t>
                      </a:r>
                      <a:br>
                        <a:rPr lang="en-GB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0,9385% á milli kl. 08:00-17:00 virka daga upp að 38,92 stundum</a:t>
                      </a:r>
                      <a:br>
                        <a:rPr lang="en-GB" sz="1000">
                          <a:effectLst/>
                          <a:latin typeface="FiraGO" panose="020B0503050000020004" pitchFamily="34" charset="0"/>
                        </a:rPr>
                      </a:br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1,0385% á milli kl. 17:00-08:00 virka daga, um helgar og eftir 38,92 stunda vinnuskil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90426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Kaffitímar per vakt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0,42 (25 mín)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50410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Kaffitímar per klst í yfirvinnu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0,10 (12 mín)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S" sz="1000">
                          <a:effectLst/>
                          <a:latin typeface="FiraGO" panose="020B0503050000020004" pitchFamily="34" charset="0"/>
                        </a:rPr>
                        <a:t>0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88208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Aukatímar &lt;sólarhringur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3 klst. í yfirvinnu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Breytingargjald 2% af mánaðarlaunum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018002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Aukatímar &lt;vika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2 klst. í yfirvinnu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Breytingargjald 1,3% af mánaðarlaunum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26776"/>
                  </a:ext>
                </a:extLst>
              </a:tr>
              <a:tr h="395546">
                <a:tc>
                  <a:txBody>
                    <a:bodyPr/>
                    <a:lstStyle/>
                    <a:p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Refsitímar /aukatímar vegna yfirvinnuvakta</a:t>
                      </a:r>
                    </a:p>
                  </a:txBody>
                  <a:tcPr marL="57150" marR="57150" marT="57150" marB="5715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2 klst. í yfirvinnu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FiraGO" panose="020B0503050000020004" pitchFamily="34" charset="0"/>
                        </a:rPr>
                        <a:t>Breytingargjald 1,3% af mánaðarlaunum</a:t>
                      </a:r>
                    </a:p>
                  </a:txBody>
                  <a:tcPr marL="57150" marR="57150" marT="57150" marB="571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9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BB0738DD-7303-450A-AF5D-12D7FB3CC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9311" y="358245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Samanburður á taxta fyrir og eftir 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0EAC1D57-DF26-497C-9F39-2FC9B497ED8C}"/>
              </a:ext>
            </a:extLst>
          </p:cNvPr>
          <p:cNvSpPr/>
          <p:nvPr/>
        </p:nvSpPr>
        <p:spPr>
          <a:xfrm>
            <a:off x="358140" y="1657350"/>
            <a:ext cx="1356360" cy="1211580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400" b="1"/>
              <a:t>1</a:t>
            </a:r>
            <a:endParaRPr lang="is-IS" sz="4000"/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6FCA141-187B-4D3B-BA59-B1DF8D15D095}"/>
              </a:ext>
            </a:extLst>
          </p:cNvPr>
          <p:cNvSpPr/>
          <p:nvPr/>
        </p:nvSpPr>
        <p:spPr>
          <a:xfrm>
            <a:off x="358140" y="4640580"/>
            <a:ext cx="1356360" cy="1211580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6600" b="1"/>
              <a:t>2</a:t>
            </a:r>
            <a:endParaRPr lang="is-IS" sz="4800"/>
          </a:p>
        </p:txBody>
      </p:sp>
      <p:sp>
        <p:nvSpPr>
          <p:cNvPr id="3" name="Rétthyrningur 2">
            <a:extLst>
              <a:ext uri="{FF2B5EF4-FFF2-40B4-BE49-F238E27FC236}">
                <a16:creationId xmlns:a16="http://schemas.microsoft.com/office/drawing/2014/main" id="{3752F44B-F794-46FF-BB83-358A96BD81EA}"/>
              </a:ext>
            </a:extLst>
          </p:cNvPr>
          <p:cNvSpPr/>
          <p:nvPr/>
        </p:nvSpPr>
        <p:spPr>
          <a:xfrm>
            <a:off x="5654040" y="6161655"/>
            <a:ext cx="3445572" cy="221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D9260FCA-4989-40AD-B99F-8B5C8BE9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91" y="1256579"/>
            <a:ext cx="9386887" cy="2737498"/>
          </a:xfrm>
          <a:prstGeom prst="rect">
            <a:avLst/>
          </a:prstGeom>
        </p:spPr>
      </p:pic>
      <p:sp>
        <p:nvSpPr>
          <p:cNvPr id="12" name="Rétthyrningur: Ávöl horn 11">
            <a:extLst>
              <a:ext uri="{FF2B5EF4-FFF2-40B4-BE49-F238E27FC236}">
                <a16:creationId xmlns:a16="http://schemas.microsoft.com/office/drawing/2014/main" id="{A9B11C0A-00F2-487B-A7F2-0C8ECCB4A4E8}"/>
              </a:ext>
            </a:extLst>
          </p:cNvPr>
          <p:cNvSpPr/>
          <p:nvPr/>
        </p:nvSpPr>
        <p:spPr>
          <a:xfrm>
            <a:off x="5654040" y="2478404"/>
            <a:ext cx="1821420" cy="46315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étthyrningur: Ávöl horn 13">
            <a:extLst>
              <a:ext uri="{FF2B5EF4-FFF2-40B4-BE49-F238E27FC236}">
                <a16:creationId xmlns:a16="http://schemas.microsoft.com/office/drawing/2014/main" id="{2B2B47E7-FFDF-4E1A-BB37-B1BADEC3F29F}"/>
              </a:ext>
            </a:extLst>
          </p:cNvPr>
          <p:cNvSpPr/>
          <p:nvPr/>
        </p:nvSpPr>
        <p:spPr>
          <a:xfrm>
            <a:off x="4909899" y="3429885"/>
            <a:ext cx="2529841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71EB02C2-EA86-48BB-8CF9-278BC308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03" y="4067272"/>
            <a:ext cx="9386888" cy="2670376"/>
          </a:xfrm>
          <a:prstGeom prst="rect">
            <a:avLst/>
          </a:prstGeom>
        </p:spPr>
      </p:pic>
      <p:sp>
        <p:nvSpPr>
          <p:cNvPr id="13" name="Rétthyrningur: Ávöl horn 12">
            <a:extLst>
              <a:ext uri="{FF2B5EF4-FFF2-40B4-BE49-F238E27FC236}">
                <a16:creationId xmlns:a16="http://schemas.microsoft.com/office/drawing/2014/main" id="{E8493ACB-1123-4564-9135-6B145BDD99F0}"/>
              </a:ext>
            </a:extLst>
          </p:cNvPr>
          <p:cNvSpPr/>
          <p:nvPr/>
        </p:nvSpPr>
        <p:spPr>
          <a:xfrm>
            <a:off x="5707617" y="5252323"/>
            <a:ext cx="1766412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Rétthyrningur: Ávöl horn 14">
            <a:extLst>
              <a:ext uri="{FF2B5EF4-FFF2-40B4-BE49-F238E27FC236}">
                <a16:creationId xmlns:a16="http://schemas.microsoft.com/office/drawing/2014/main" id="{850DFDED-C4F7-4AA5-B902-F25206358928}"/>
              </a:ext>
            </a:extLst>
          </p:cNvPr>
          <p:cNvSpPr/>
          <p:nvPr/>
        </p:nvSpPr>
        <p:spPr>
          <a:xfrm>
            <a:off x="4944188" y="6161655"/>
            <a:ext cx="2529841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90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E04D709-F6DD-471A-88D6-AC106B80D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09051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Forsendur betri vinnutíma í vaktavinnu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A3BE072-586F-4A94-8F7B-D2EC3EB57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0154" y="1898452"/>
            <a:ext cx="4994787" cy="4592638"/>
          </a:xfrm>
        </p:spPr>
        <p:txBody>
          <a:bodyPr/>
          <a:lstStyle/>
          <a:p>
            <a:pPr algn="just" fontAlgn="base"/>
            <a:endParaRPr lang="is-I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Starfsfólk í hlutastarfi á rétt á að hækka starfshlutfall </a:t>
            </a:r>
          </a:p>
          <a:p>
            <a:pPr lvl="1" algn="just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ü"/>
            </a:pPr>
            <a:r>
              <a:rPr lang="is-IS" sz="2000" i="0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Kostnaður vegna yfirvinnu lækki </a:t>
            </a:r>
          </a:p>
          <a:p>
            <a:pPr algn="just" rtl="0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Umbótasamtal</a:t>
            </a:r>
          </a:p>
          <a:p>
            <a:pPr algn="just" rtl="0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pic>
        <p:nvPicPr>
          <p:cNvPr id="5" name="Mynd 4" descr="Mynd sem inniheldur einstaklingur, kona, stendur, uppstilling&#10;&#10;Lýsing sjálfkrafa búin til">
            <a:extLst>
              <a:ext uri="{FF2B5EF4-FFF2-40B4-BE49-F238E27FC236}">
                <a16:creationId xmlns:a16="http://schemas.microsoft.com/office/drawing/2014/main" id="{41256802-98FB-473B-BC6D-BD7A0BE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8" y="241074"/>
            <a:ext cx="6727570" cy="6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18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0</TotalTime>
  <Words>1078</Words>
  <Application>Microsoft Office PowerPoint</Application>
  <PresentationFormat>Víðskjár</PresentationFormat>
  <Paragraphs>171</Paragraphs>
  <Slides>24</Slides>
  <Notes>4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8</vt:i4>
      </vt:variant>
      <vt:variant>
        <vt:lpstr>Þema</vt:lpstr>
      </vt:variant>
      <vt:variant>
        <vt:i4>4</vt:i4>
      </vt:variant>
      <vt:variant>
        <vt:lpstr>Skyggnutitlar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FiraGO</vt:lpstr>
      <vt:lpstr>FiraGO Book</vt:lpstr>
      <vt:lpstr>FiraGO SemiBold</vt:lpstr>
      <vt:lpstr>Wingdings</vt:lpstr>
      <vt:lpstr>2_Office Theme</vt:lpstr>
      <vt:lpstr>3_Office Theme</vt:lpstr>
      <vt:lpstr>1_Office Theme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</cp:lastModifiedBy>
  <cp:revision>2</cp:revision>
  <dcterms:created xsi:type="dcterms:W3CDTF">2020-10-30T12:19:32Z</dcterms:created>
  <dcterms:modified xsi:type="dcterms:W3CDTF">2020-12-16T09:57:42Z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