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 id="2147483668" r:id="rId7"/>
  </p:sldMasterIdLst>
  <p:notesMasterIdLst>
    <p:notesMasterId r:id="rId39"/>
  </p:notesMasterIdLst>
  <p:sldIdLst>
    <p:sldId id="257" r:id="rId8"/>
    <p:sldId id="835" r:id="rId9"/>
    <p:sldId id="922" r:id="rId10"/>
    <p:sldId id="261" r:id="rId11"/>
    <p:sldId id="260" r:id="rId12"/>
    <p:sldId id="956" r:id="rId13"/>
    <p:sldId id="983" r:id="rId14"/>
    <p:sldId id="807" r:id="rId15"/>
    <p:sldId id="936" r:id="rId16"/>
    <p:sldId id="950" r:id="rId17"/>
    <p:sldId id="951" r:id="rId18"/>
    <p:sldId id="942" r:id="rId19"/>
    <p:sldId id="954" r:id="rId20"/>
    <p:sldId id="1003" r:id="rId21"/>
    <p:sldId id="1001" r:id="rId22"/>
    <p:sldId id="993" r:id="rId23"/>
    <p:sldId id="851" r:id="rId24"/>
    <p:sldId id="994" r:id="rId25"/>
    <p:sldId id="992" r:id="rId26"/>
    <p:sldId id="995" r:id="rId27"/>
    <p:sldId id="996" r:id="rId28"/>
    <p:sldId id="998" r:id="rId29"/>
    <p:sldId id="999" r:id="rId30"/>
    <p:sldId id="1000" r:id="rId31"/>
    <p:sldId id="1002" r:id="rId32"/>
    <p:sldId id="918" r:id="rId33"/>
    <p:sldId id="981" r:id="rId34"/>
    <p:sldId id="822" r:id="rId35"/>
    <p:sldId id="821" r:id="rId36"/>
    <p:sldId id="818" r:id="rId37"/>
    <p:sldId id="871" r:id="rId38"/>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D0AA7A-48DD-422F-9257-6A1760922B46}">
          <p14:sldIdLst>
            <p14:sldId id="257"/>
            <p14:sldId id="835"/>
            <p14:sldId id="922"/>
            <p14:sldId id="261"/>
            <p14:sldId id="260"/>
            <p14:sldId id="956"/>
            <p14:sldId id="983"/>
            <p14:sldId id="807"/>
            <p14:sldId id="936"/>
            <p14:sldId id="950"/>
            <p14:sldId id="951"/>
            <p14:sldId id="942"/>
            <p14:sldId id="954"/>
            <p14:sldId id="1003"/>
            <p14:sldId id="1001"/>
            <p14:sldId id="993"/>
            <p14:sldId id="851"/>
            <p14:sldId id="994"/>
            <p14:sldId id="992"/>
            <p14:sldId id="995"/>
            <p14:sldId id="996"/>
            <p14:sldId id="998"/>
            <p14:sldId id="999"/>
            <p14:sldId id="1000"/>
            <p14:sldId id="1002"/>
            <p14:sldId id="918"/>
            <p14:sldId id="981"/>
            <p14:sldId id="822"/>
            <p14:sldId id="821"/>
            <p14:sldId id="818"/>
            <p14:sldId id="8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dís Magnúsdóttir" initials="AM" lastIdx="3" clrIdx="0">
    <p:extLst>
      <p:ext uri="{19B8F6BF-5375-455C-9EA6-DF929625EA0E}">
        <p15:presenceInfo xmlns:p15="http://schemas.microsoft.com/office/powerpoint/2012/main" userId="S::aldis.magnusdottir@fjr.is::788f55ed-56ba-4d9e-aa54-9b42129363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42"/>
    <a:srgbClr val="85ABCD"/>
    <a:srgbClr val="60986E"/>
    <a:srgbClr val="E4F8E7"/>
    <a:srgbClr val="CBE4CE"/>
    <a:srgbClr val="09501E"/>
    <a:srgbClr val="09361E"/>
    <a:srgbClr val="092E1E"/>
    <a:srgbClr val="09321E"/>
    <a:srgbClr val="094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F7A8A9-63A8-49FF-A2AA-09315B93F0FB}" v="2" dt="2021-04-29T11:03:23.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3" y="3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ára Hildur Jóhannsdóttir - SATTI" userId="e2dc90b8-4ac3-45a6-926a-e79230d6dff4" providerId="ADAL" clId="{A5F7A8A9-63A8-49FF-A2AA-09315B93F0FB}"/>
    <pc:docChg chg="undo custSel addSld delSld modSld modSection">
      <pc:chgData name="Bára Hildur Jóhannsdóttir - SATTI" userId="e2dc90b8-4ac3-45a6-926a-e79230d6dff4" providerId="ADAL" clId="{A5F7A8A9-63A8-49FF-A2AA-09315B93F0FB}" dt="2021-05-04T13:02:35.708" v="95" actId="47"/>
      <pc:docMkLst>
        <pc:docMk/>
      </pc:docMkLst>
      <pc:sldChg chg="add">
        <pc:chgData name="Bára Hildur Jóhannsdóttir - SATTI" userId="e2dc90b8-4ac3-45a6-926a-e79230d6dff4" providerId="ADAL" clId="{A5F7A8A9-63A8-49FF-A2AA-09315B93F0FB}" dt="2021-04-29T11:03:16.506" v="83"/>
        <pc:sldMkLst>
          <pc:docMk/>
          <pc:sldMk cId="1525693536" sldId="260"/>
        </pc:sldMkLst>
      </pc:sldChg>
      <pc:sldChg chg="add">
        <pc:chgData name="Bára Hildur Jóhannsdóttir - SATTI" userId="e2dc90b8-4ac3-45a6-926a-e79230d6dff4" providerId="ADAL" clId="{A5F7A8A9-63A8-49FF-A2AA-09315B93F0FB}" dt="2021-04-29T11:03:16.506" v="83"/>
        <pc:sldMkLst>
          <pc:docMk/>
          <pc:sldMk cId="1973373083" sldId="261"/>
        </pc:sldMkLst>
      </pc:sldChg>
      <pc:sldChg chg="del">
        <pc:chgData name="Bára Hildur Jóhannsdóttir - SATTI" userId="e2dc90b8-4ac3-45a6-926a-e79230d6dff4" providerId="ADAL" clId="{A5F7A8A9-63A8-49FF-A2AA-09315B93F0FB}" dt="2021-05-04T13:02:35.708" v="95" actId="47"/>
        <pc:sldMkLst>
          <pc:docMk/>
          <pc:sldMk cId="1411414391" sldId="989"/>
        </pc:sldMkLst>
      </pc:sldChg>
      <pc:sldChg chg="addSp delSp modSp new del mod">
        <pc:chgData name="Bára Hildur Jóhannsdóttir - SATTI" userId="e2dc90b8-4ac3-45a6-926a-e79230d6dff4" providerId="ADAL" clId="{A5F7A8A9-63A8-49FF-A2AA-09315B93F0FB}" dt="2021-04-29T11:04:39.394" v="94" actId="47"/>
        <pc:sldMkLst>
          <pc:docMk/>
          <pc:sldMk cId="1084480661" sldId="1004"/>
        </pc:sldMkLst>
        <pc:spChg chg="mod">
          <ac:chgData name="Bára Hildur Jóhannsdóttir - SATTI" userId="e2dc90b8-4ac3-45a6-926a-e79230d6dff4" providerId="ADAL" clId="{A5F7A8A9-63A8-49FF-A2AA-09315B93F0FB}" dt="2021-04-29T11:02:17.167" v="80" actId="1076"/>
          <ac:spMkLst>
            <pc:docMk/>
            <pc:sldMk cId="1084480661" sldId="1004"/>
            <ac:spMk id="2" creationId="{EB2D8CAE-10B5-4F6B-9CF7-7DF51CCF819C}"/>
          </ac:spMkLst>
        </pc:spChg>
        <pc:spChg chg="mod">
          <ac:chgData name="Bára Hildur Jóhannsdóttir - SATTI" userId="e2dc90b8-4ac3-45a6-926a-e79230d6dff4" providerId="ADAL" clId="{A5F7A8A9-63A8-49FF-A2AA-09315B93F0FB}" dt="2021-04-29T11:02:42.525" v="82" actId="14100"/>
          <ac:spMkLst>
            <pc:docMk/>
            <pc:sldMk cId="1084480661" sldId="1004"/>
            <ac:spMk id="3" creationId="{6FBF02E6-0370-4678-A5FD-62228D8AA32A}"/>
          </ac:spMkLst>
        </pc:spChg>
        <pc:picChg chg="add del mod modCrop">
          <ac:chgData name="Bára Hildur Jóhannsdóttir - SATTI" userId="e2dc90b8-4ac3-45a6-926a-e79230d6dff4" providerId="ADAL" clId="{A5F7A8A9-63A8-49FF-A2AA-09315B93F0FB}" dt="2021-04-29T11:04:33.553" v="93" actId="478"/>
          <ac:picMkLst>
            <pc:docMk/>
            <pc:sldMk cId="1084480661" sldId="1004"/>
            <ac:picMk id="4" creationId="{A247010B-E4D6-4D7B-9251-03494D8CD48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57DD5-E622-48FD-ACDA-FC2659BEDBB4}" type="doc">
      <dgm:prSet loTypeId="urn:microsoft.com/office/officeart/2011/layout/CircleProcess" loCatId="process" qsTypeId="urn:microsoft.com/office/officeart/2005/8/quickstyle/simple3" qsCatId="simple" csTypeId="urn:microsoft.com/office/officeart/2005/8/colors/accent1_4" csCatId="accent1" phldr="1"/>
      <dgm:spPr/>
      <dgm:t>
        <a:bodyPr/>
        <a:lstStyle/>
        <a:p>
          <a:endParaRPr lang="is-IS"/>
        </a:p>
      </dgm:t>
    </dgm:pt>
    <dgm:pt modelId="{7B6C8575-98B0-4825-8AF3-A1E8090C16AB}">
      <dgm:prSet phldrT="[Texti]"/>
      <dgm:spPr/>
      <dgm:t>
        <a:bodyPr/>
        <a:lstStyle/>
        <a:p>
          <a:r>
            <a:rPr lang="is-IS" b="1"/>
            <a:t>15. Janúar</a:t>
          </a:r>
        </a:p>
      </dgm:t>
    </dgm:pt>
    <dgm:pt modelId="{AC7C3059-4C41-4BB0-8055-7AC43032D823}" type="parTrans" cxnId="{EBA36F5B-5D0E-49E1-ABDB-7C566BDDE746}">
      <dgm:prSet/>
      <dgm:spPr/>
      <dgm:t>
        <a:bodyPr/>
        <a:lstStyle/>
        <a:p>
          <a:endParaRPr lang="is-IS"/>
        </a:p>
      </dgm:t>
    </dgm:pt>
    <dgm:pt modelId="{7B1228C7-0E18-4ED1-9605-895EB603F080}" type="sibTrans" cxnId="{EBA36F5B-5D0E-49E1-ABDB-7C566BDDE746}">
      <dgm:prSet/>
      <dgm:spPr/>
      <dgm:t>
        <a:bodyPr/>
        <a:lstStyle/>
        <a:p>
          <a:endParaRPr lang="is-IS"/>
        </a:p>
      </dgm:t>
    </dgm:pt>
    <dgm:pt modelId="{8753FD4C-A92E-4F5A-9568-6F873929D849}">
      <dgm:prSet phldrT="[Texti]"/>
      <dgm:spPr/>
      <dgm:t>
        <a:bodyPr/>
        <a:lstStyle/>
        <a:p>
          <a:r>
            <a:rPr lang="is-IS" b="1"/>
            <a:t>1. Febrúar </a:t>
          </a:r>
        </a:p>
      </dgm:t>
    </dgm:pt>
    <dgm:pt modelId="{5DADD25C-E973-4BC4-9475-A5FEE373F100}" type="parTrans" cxnId="{04AF4FAC-75F8-496A-85EE-CD4EC6FCE912}">
      <dgm:prSet/>
      <dgm:spPr/>
      <dgm:t>
        <a:bodyPr/>
        <a:lstStyle/>
        <a:p>
          <a:endParaRPr lang="is-IS"/>
        </a:p>
      </dgm:t>
    </dgm:pt>
    <dgm:pt modelId="{6D805688-F006-4D37-B27F-97DED90AE2C5}" type="sibTrans" cxnId="{04AF4FAC-75F8-496A-85EE-CD4EC6FCE912}">
      <dgm:prSet/>
      <dgm:spPr/>
      <dgm:t>
        <a:bodyPr/>
        <a:lstStyle/>
        <a:p>
          <a:endParaRPr lang="is-IS"/>
        </a:p>
      </dgm:t>
    </dgm:pt>
    <dgm:pt modelId="{75496AC2-B782-4997-ABD0-EFE0957F9A2D}">
      <dgm:prSet phldrT="[Texti]"/>
      <dgm:spPr/>
      <dgm:t>
        <a:bodyPr/>
        <a:lstStyle/>
        <a:p>
          <a:r>
            <a:rPr lang="is-IS" b="1"/>
            <a:t>15. Mars</a:t>
          </a:r>
        </a:p>
      </dgm:t>
    </dgm:pt>
    <dgm:pt modelId="{F53296D2-E674-468B-ACE7-E0A1A2EB2C62}" type="parTrans" cxnId="{9EA31741-9EFB-4C45-A633-A0D84826E9A5}">
      <dgm:prSet/>
      <dgm:spPr/>
      <dgm:t>
        <a:bodyPr/>
        <a:lstStyle/>
        <a:p>
          <a:endParaRPr lang="is-IS"/>
        </a:p>
      </dgm:t>
    </dgm:pt>
    <dgm:pt modelId="{F056F355-F4ED-47B2-9742-D8E42854CC93}" type="sibTrans" cxnId="{9EA31741-9EFB-4C45-A633-A0D84826E9A5}">
      <dgm:prSet/>
      <dgm:spPr/>
      <dgm:t>
        <a:bodyPr/>
        <a:lstStyle/>
        <a:p>
          <a:endParaRPr lang="is-IS"/>
        </a:p>
      </dgm:t>
    </dgm:pt>
    <dgm:pt modelId="{93B7916F-C270-43B4-AF91-AE8ED36BAD10}">
      <dgm:prSet phldrT="[Texti]"/>
      <dgm:spPr/>
      <dgm:t>
        <a:bodyPr/>
        <a:lstStyle/>
        <a:p>
          <a:r>
            <a:rPr lang="is-IS" b="1"/>
            <a:t>2.   Apríl </a:t>
          </a:r>
        </a:p>
      </dgm:t>
    </dgm:pt>
    <dgm:pt modelId="{25FE96FC-0BAF-4E68-8482-C83C64C686D5}" type="parTrans" cxnId="{D8FE1B8D-93C8-40C8-9115-83054FC43CC1}">
      <dgm:prSet/>
      <dgm:spPr/>
      <dgm:t>
        <a:bodyPr/>
        <a:lstStyle/>
        <a:p>
          <a:endParaRPr lang="is-IS"/>
        </a:p>
      </dgm:t>
    </dgm:pt>
    <dgm:pt modelId="{DA4388EC-2D90-4061-9564-785325D7CD00}" type="sibTrans" cxnId="{D8FE1B8D-93C8-40C8-9115-83054FC43CC1}">
      <dgm:prSet/>
      <dgm:spPr/>
      <dgm:t>
        <a:bodyPr/>
        <a:lstStyle/>
        <a:p>
          <a:endParaRPr lang="is-IS"/>
        </a:p>
      </dgm:t>
    </dgm:pt>
    <dgm:pt modelId="{57132380-C054-42D7-99C7-EDEE9D86FD92}">
      <dgm:prSet phldrT="[Texti]"/>
      <dgm:spPr/>
      <dgm:t>
        <a:bodyPr/>
        <a:lstStyle/>
        <a:p>
          <a:r>
            <a:rPr lang="is-IS" b="1"/>
            <a:t>1.     Maí </a:t>
          </a:r>
        </a:p>
      </dgm:t>
    </dgm:pt>
    <dgm:pt modelId="{CFE60CD9-28FB-4728-9601-EAF35C8313DC}" type="parTrans" cxnId="{143A950A-75D7-405F-903C-C3B70443BF72}">
      <dgm:prSet/>
      <dgm:spPr/>
      <dgm:t>
        <a:bodyPr/>
        <a:lstStyle/>
        <a:p>
          <a:endParaRPr lang="is-IS"/>
        </a:p>
      </dgm:t>
    </dgm:pt>
    <dgm:pt modelId="{8B2B5FA1-AE26-4CF8-8A28-DB85E3B74857}" type="sibTrans" cxnId="{143A950A-75D7-405F-903C-C3B70443BF72}">
      <dgm:prSet/>
      <dgm:spPr/>
      <dgm:t>
        <a:bodyPr/>
        <a:lstStyle/>
        <a:p>
          <a:endParaRPr lang="is-IS"/>
        </a:p>
      </dgm:t>
    </dgm:pt>
    <dgm:pt modelId="{8F201079-6EBF-4BE6-970A-8AB27983B44F}" type="pres">
      <dgm:prSet presAssocID="{C6757DD5-E622-48FD-ACDA-FC2659BEDBB4}" presName="Name0" presStyleCnt="0">
        <dgm:presLayoutVars>
          <dgm:chMax val="11"/>
          <dgm:chPref val="11"/>
          <dgm:dir/>
          <dgm:resizeHandles/>
        </dgm:presLayoutVars>
      </dgm:prSet>
      <dgm:spPr/>
    </dgm:pt>
    <dgm:pt modelId="{A6D4CE6E-602D-4438-A5E1-B94D3C8A5B6A}" type="pres">
      <dgm:prSet presAssocID="{57132380-C054-42D7-99C7-EDEE9D86FD92}" presName="Accent5" presStyleCnt="0"/>
      <dgm:spPr/>
    </dgm:pt>
    <dgm:pt modelId="{698C9443-D6CE-405B-8986-C8662DB907A6}" type="pres">
      <dgm:prSet presAssocID="{57132380-C054-42D7-99C7-EDEE9D86FD92}" presName="Accent" presStyleLbl="node1" presStyleIdx="0" presStyleCnt="5"/>
      <dgm:spPr/>
    </dgm:pt>
    <dgm:pt modelId="{8D494C7F-865B-42D1-9D13-7F9EF59061CA}" type="pres">
      <dgm:prSet presAssocID="{57132380-C054-42D7-99C7-EDEE9D86FD92}" presName="ParentBackground5" presStyleCnt="0"/>
      <dgm:spPr/>
    </dgm:pt>
    <dgm:pt modelId="{3490B20D-A6A6-4640-A408-144E3C2996AC}" type="pres">
      <dgm:prSet presAssocID="{57132380-C054-42D7-99C7-EDEE9D86FD92}" presName="ParentBackground" presStyleLbl="fgAcc1" presStyleIdx="0" presStyleCnt="5"/>
      <dgm:spPr/>
    </dgm:pt>
    <dgm:pt modelId="{24E765F7-183A-4194-89C8-36194D835B36}" type="pres">
      <dgm:prSet presAssocID="{57132380-C054-42D7-99C7-EDEE9D86FD92}" presName="Parent5" presStyleLbl="revTx" presStyleIdx="0" presStyleCnt="0">
        <dgm:presLayoutVars>
          <dgm:chMax val="1"/>
          <dgm:chPref val="1"/>
          <dgm:bulletEnabled val="1"/>
        </dgm:presLayoutVars>
      </dgm:prSet>
      <dgm:spPr/>
    </dgm:pt>
    <dgm:pt modelId="{DF70F028-FA94-4542-9191-C8FC2FD0D8ED}" type="pres">
      <dgm:prSet presAssocID="{93B7916F-C270-43B4-AF91-AE8ED36BAD10}" presName="Accent4" presStyleCnt="0"/>
      <dgm:spPr/>
    </dgm:pt>
    <dgm:pt modelId="{9CCD2B3B-780B-4E18-9F77-312B3BFA7EA5}" type="pres">
      <dgm:prSet presAssocID="{93B7916F-C270-43B4-AF91-AE8ED36BAD10}" presName="Accent" presStyleLbl="node1" presStyleIdx="1" presStyleCnt="5"/>
      <dgm:spPr/>
    </dgm:pt>
    <dgm:pt modelId="{E617E033-AC33-467E-B8C3-D9C7D67ADD83}" type="pres">
      <dgm:prSet presAssocID="{93B7916F-C270-43B4-AF91-AE8ED36BAD10}" presName="ParentBackground4" presStyleCnt="0"/>
      <dgm:spPr/>
    </dgm:pt>
    <dgm:pt modelId="{AAAF9B48-CA0F-473B-8130-72F15B422487}" type="pres">
      <dgm:prSet presAssocID="{93B7916F-C270-43B4-AF91-AE8ED36BAD10}" presName="ParentBackground" presStyleLbl="fgAcc1" presStyleIdx="1" presStyleCnt="5"/>
      <dgm:spPr/>
    </dgm:pt>
    <dgm:pt modelId="{FA661225-65D0-4ECA-94F4-C60DA3C595D9}" type="pres">
      <dgm:prSet presAssocID="{93B7916F-C270-43B4-AF91-AE8ED36BAD10}" presName="Parent4" presStyleLbl="revTx" presStyleIdx="0" presStyleCnt="0">
        <dgm:presLayoutVars>
          <dgm:chMax val="1"/>
          <dgm:chPref val="1"/>
          <dgm:bulletEnabled val="1"/>
        </dgm:presLayoutVars>
      </dgm:prSet>
      <dgm:spPr/>
    </dgm:pt>
    <dgm:pt modelId="{603F4F69-ADD7-4EAF-AA97-182F0E1D0652}" type="pres">
      <dgm:prSet presAssocID="{75496AC2-B782-4997-ABD0-EFE0957F9A2D}" presName="Accent3" presStyleCnt="0"/>
      <dgm:spPr/>
    </dgm:pt>
    <dgm:pt modelId="{BEF4AB4A-FE4F-4A5C-A52C-A6952365895B}" type="pres">
      <dgm:prSet presAssocID="{75496AC2-B782-4997-ABD0-EFE0957F9A2D}" presName="Accent" presStyleLbl="node1" presStyleIdx="2" presStyleCnt="5"/>
      <dgm:spPr/>
    </dgm:pt>
    <dgm:pt modelId="{575A7A26-1BDB-462B-A43E-659C86DE4CE2}" type="pres">
      <dgm:prSet presAssocID="{75496AC2-B782-4997-ABD0-EFE0957F9A2D}" presName="ParentBackground3" presStyleCnt="0"/>
      <dgm:spPr/>
    </dgm:pt>
    <dgm:pt modelId="{5D3748D5-1F69-4AEE-AEE3-905045C1EED9}" type="pres">
      <dgm:prSet presAssocID="{75496AC2-B782-4997-ABD0-EFE0957F9A2D}" presName="ParentBackground" presStyleLbl="fgAcc1" presStyleIdx="2" presStyleCnt="5"/>
      <dgm:spPr/>
    </dgm:pt>
    <dgm:pt modelId="{03FA2E3B-FCC3-4F4F-B9AE-7A149182D629}" type="pres">
      <dgm:prSet presAssocID="{75496AC2-B782-4997-ABD0-EFE0957F9A2D}" presName="Parent3" presStyleLbl="revTx" presStyleIdx="0" presStyleCnt="0">
        <dgm:presLayoutVars>
          <dgm:chMax val="1"/>
          <dgm:chPref val="1"/>
          <dgm:bulletEnabled val="1"/>
        </dgm:presLayoutVars>
      </dgm:prSet>
      <dgm:spPr/>
    </dgm:pt>
    <dgm:pt modelId="{4654F9CA-0049-43CA-B7A9-F160C173F8E0}" type="pres">
      <dgm:prSet presAssocID="{8753FD4C-A92E-4F5A-9568-6F873929D849}" presName="Accent2" presStyleCnt="0"/>
      <dgm:spPr/>
    </dgm:pt>
    <dgm:pt modelId="{D36088E0-86BB-4198-9662-B3E6712F1D71}" type="pres">
      <dgm:prSet presAssocID="{8753FD4C-A92E-4F5A-9568-6F873929D849}" presName="Accent" presStyleLbl="node1" presStyleIdx="3" presStyleCnt="5"/>
      <dgm:spPr/>
    </dgm:pt>
    <dgm:pt modelId="{B4C46CE6-A216-43EB-A8FB-69CF9C5E14BD}" type="pres">
      <dgm:prSet presAssocID="{8753FD4C-A92E-4F5A-9568-6F873929D849}" presName="ParentBackground2" presStyleCnt="0"/>
      <dgm:spPr/>
    </dgm:pt>
    <dgm:pt modelId="{6FC3B307-C1E1-4DDD-BE39-64A60BF893CF}" type="pres">
      <dgm:prSet presAssocID="{8753FD4C-A92E-4F5A-9568-6F873929D849}" presName="ParentBackground" presStyleLbl="fgAcc1" presStyleIdx="3" presStyleCnt="5"/>
      <dgm:spPr/>
    </dgm:pt>
    <dgm:pt modelId="{68E0FC54-52B2-44CB-8212-975BF9234248}" type="pres">
      <dgm:prSet presAssocID="{8753FD4C-A92E-4F5A-9568-6F873929D849}" presName="Parent2" presStyleLbl="revTx" presStyleIdx="0" presStyleCnt="0">
        <dgm:presLayoutVars>
          <dgm:chMax val="1"/>
          <dgm:chPref val="1"/>
          <dgm:bulletEnabled val="1"/>
        </dgm:presLayoutVars>
      </dgm:prSet>
      <dgm:spPr/>
    </dgm:pt>
    <dgm:pt modelId="{2E011E9E-DC08-4B2C-BDC6-ABCCDF5C77AA}" type="pres">
      <dgm:prSet presAssocID="{7B6C8575-98B0-4825-8AF3-A1E8090C16AB}" presName="Accent1" presStyleCnt="0"/>
      <dgm:spPr/>
    </dgm:pt>
    <dgm:pt modelId="{A9BF9816-E644-46C0-A887-934188E967DE}" type="pres">
      <dgm:prSet presAssocID="{7B6C8575-98B0-4825-8AF3-A1E8090C16AB}" presName="Accent" presStyleLbl="node1" presStyleIdx="4" presStyleCnt="5" custLinFactNeighborY="0"/>
      <dgm:spPr/>
    </dgm:pt>
    <dgm:pt modelId="{5007CE64-588D-4106-9D86-C89A2DECA8DD}" type="pres">
      <dgm:prSet presAssocID="{7B6C8575-98B0-4825-8AF3-A1E8090C16AB}" presName="ParentBackground1" presStyleCnt="0"/>
      <dgm:spPr/>
    </dgm:pt>
    <dgm:pt modelId="{F32FDD93-2138-4195-A053-CC3C29AE5180}" type="pres">
      <dgm:prSet presAssocID="{7B6C8575-98B0-4825-8AF3-A1E8090C16AB}" presName="ParentBackground" presStyleLbl="fgAcc1" presStyleIdx="4" presStyleCnt="5"/>
      <dgm:spPr/>
    </dgm:pt>
    <dgm:pt modelId="{D439A42A-8DA0-413F-A947-A5BF51BD4467}" type="pres">
      <dgm:prSet presAssocID="{7B6C8575-98B0-4825-8AF3-A1E8090C16AB}" presName="Parent1" presStyleLbl="revTx" presStyleIdx="0" presStyleCnt="0">
        <dgm:presLayoutVars>
          <dgm:chMax val="1"/>
          <dgm:chPref val="1"/>
          <dgm:bulletEnabled val="1"/>
        </dgm:presLayoutVars>
      </dgm:prSet>
      <dgm:spPr/>
    </dgm:pt>
  </dgm:ptLst>
  <dgm:cxnLst>
    <dgm:cxn modelId="{143A950A-75D7-405F-903C-C3B70443BF72}" srcId="{C6757DD5-E622-48FD-ACDA-FC2659BEDBB4}" destId="{57132380-C054-42D7-99C7-EDEE9D86FD92}" srcOrd="4" destOrd="0" parTransId="{CFE60CD9-28FB-4728-9601-EAF35C8313DC}" sibTransId="{8B2B5FA1-AE26-4CF8-8A28-DB85E3B74857}"/>
    <dgm:cxn modelId="{6B7EB630-4F7B-49B3-A1E2-402B740102D3}" type="presOf" srcId="{93B7916F-C270-43B4-AF91-AE8ED36BAD10}" destId="{FA661225-65D0-4ECA-94F4-C60DA3C595D9}" srcOrd="1" destOrd="0" presId="urn:microsoft.com/office/officeart/2011/layout/CircleProcess"/>
    <dgm:cxn modelId="{D8893D39-1415-4A8A-92DB-FDA06CBB372F}" type="presOf" srcId="{7B6C8575-98B0-4825-8AF3-A1E8090C16AB}" destId="{F32FDD93-2138-4195-A053-CC3C29AE5180}" srcOrd="0" destOrd="0" presId="urn:microsoft.com/office/officeart/2011/layout/CircleProcess"/>
    <dgm:cxn modelId="{EBA36F5B-5D0E-49E1-ABDB-7C566BDDE746}" srcId="{C6757DD5-E622-48FD-ACDA-FC2659BEDBB4}" destId="{7B6C8575-98B0-4825-8AF3-A1E8090C16AB}" srcOrd="0" destOrd="0" parTransId="{AC7C3059-4C41-4BB0-8055-7AC43032D823}" sibTransId="{7B1228C7-0E18-4ED1-9605-895EB603F080}"/>
    <dgm:cxn modelId="{6BD4675C-715D-46A1-BFC9-713D6AA39977}" type="presOf" srcId="{8753FD4C-A92E-4F5A-9568-6F873929D849}" destId="{6FC3B307-C1E1-4DDD-BE39-64A60BF893CF}" srcOrd="0" destOrd="0" presId="urn:microsoft.com/office/officeart/2011/layout/CircleProcess"/>
    <dgm:cxn modelId="{9EA31741-9EFB-4C45-A633-A0D84826E9A5}" srcId="{C6757DD5-E622-48FD-ACDA-FC2659BEDBB4}" destId="{75496AC2-B782-4997-ABD0-EFE0957F9A2D}" srcOrd="2" destOrd="0" parTransId="{F53296D2-E674-468B-ACE7-E0A1A2EB2C62}" sibTransId="{F056F355-F4ED-47B2-9742-D8E42854CC93}"/>
    <dgm:cxn modelId="{2A283144-8162-4C43-B100-CBC5B9F9EE62}" type="presOf" srcId="{7B6C8575-98B0-4825-8AF3-A1E8090C16AB}" destId="{D439A42A-8DA0-413F-A947-A5BF51BD4467}" srcOrd="1" destOrd="0" presId="urn:microsoft.com/office/officeart/2011/layout/CircleProcess"/>
    <dgm:cxn modelId="{D8FE1B8D-93C8-40C8-9115-83054FC43CC1}" srcId="{C6757DD5-E622-48FD-ACDA-FC2659BEDBB4}" destId="{93B7916F-C270-43B4-AF91-AE8ED36BAD10}" srcOrd="3" destOrd="0" parTransId="{25FE96FC-0BAF-4E68-8482-C83C64C686D5}" sibTransId="{DA4388EC-2D90-4061-9564-785325D7CD00}"/>
    <dgm:cxn modelId="{0EAFCB9C-17B7-4CDC-B318-F8EDB05D927F}" type="presOf" srcId="{75496AC2-B782-4997-ABD0-EFE0957F9A2D}" destId="{03FA2E3B-FCC3-4F4F-B9AE-7A149182D629}" srcOrd="1" destOrd="0" presId="urn:microsoft.com/office/officeart/2011/layout/CircleProcess"/>
    <dgm:cxn modelId="{04AF4FAC-75F8-496A-85EE-CD4EC6FCE912}" srcId="{C6757DD5-E622-48FD-ACDA-FC2659BEDBB4}" destId="{8753FD4C-A92E-4F5A-9568-6F873929D849}" srcOrd="1" destOrd="0" parTransId="{5DADD25C-E973-4BC4-9475-A5FEE373F100}" sibTransId="{6D805688-F006-4D37-B27F-97DED90AE2C5}"/>
    <dgm:cxn modelId="{5ECA85AE-4C22-42B7-9ED4-FDF989DAC4E1}" type="presOf" srcId="{75496AC2-B782-4997-ABD0-EFE0957F9A2D}" destId="{5D3748D5-1F69-4AEE-AEE3-905045C1EED9}" srcOrd="0" destOrd="0" presId="urn:microsoft.com/office/officeart/2011/layout/CircleProcess"/>
    <dgm:cxn modelId="{4138A5D6-B322-4746-81DE-378141D47883}" type="presOf" srcId="{C6757DD5-E622-48FD-ACDA-FC2659BEDBB4}" destId="{8F201079-6EBF-4BE6-970A-8AB27983B44F}" srcOrd="0" destOrd="0" presId="urn:microsoft.com/office/officeart/2011/layout/CircleProcess"/>
    <dgm:cxn modelId="{441BD8D9-A93B-425F-9BE2-50D78CDACC39}" type="presOf" srcId="{57132380-C054-42D7-99C7-EDEE9D86FD92}" destId="{3490B20D-A6A6-4640-A408-144E3C2996AC}" srcOrd="0" destOrd="0" presId="urn:microsoft.com/office/officeart/2011/layout/CircleProcess"/>
    <dgm:cxn modelId="{D0C723DE-ABE2-484F-A9C3-5D3318981E68}" type="presOf" srcId="{93B7916F-C270-43B4-AF91-AE8ED36BAD10}" destId="{AAAF9B48-CA0F-473B-8130-72F15B422487}" srcOrd="0" destOrd="0" presId="urn:microsoft.com/office/officeart/2011/layout/CircleProcess"/>
    <dgm:cxn modelId="{DF99D6DE-8CF3-42A6-BD45-86208DC1A330}" type="presOf" srcId="{57132380-C054-42D7-99C7-EDEE9D86FD92}" destId="{24E765F7-183A-4194-89C8-36194D835B36}" srcOrd="1" destOrd="0" presId="urn:microsoft.com/office/officeart/2011/layout/CircleProcess"/>
    <dgm:cxn modelId="{24A637E7-1F44-4699-B24F-847F49B8B84B}" type="presOf" srcId="{8753FD4C-A92E-4F5A-9568-6F873929D849}" destId="{68E0FC54-52B2-44CB-8212-975BF9234248}" srcOrd="1" destOrd="0" presId="urn:microsoft.com/office/officeart/2011/layout/CircleProcess"/>
    <dgm:cxn modelId="{B813ACAE-13ED-48DD-A07E-2FC1788C9A12}" type="presParOf" srcId="{8F201079-6EBF-4BE6-970A-8AB27983B44F}" destId="{A6D4CE6E-602D-4438-A5E1-B94D3C8A5B6A}" srcOrd="0" destOrd="0" presId="urn:microsoft.com/office/officeart/2011/layout/CircleProcess"/>
    <dgm:cxn modelId="{4C943EC3-8B8C-4333-8206-33B8AC309C05}" type="presParOf" srcId="{A6D4CE6E-602D-4438-A5E1-B94D3C8A5B6A}" destId="{698C9443-D6CE-405B-8986-C8662DB907A6}" srcOrd="0" destOrd="0" presId="urn:microsoft.com/office/officeart/2011/layout/CircleProcess"/>
    <dgm:cxn modelId="{B4240C9F-A252-48FF-8B07-91AD3BC5D6BA}" type="presParOf" srcId="{8F201079-6EBF-4BE6-970A-8AB27983B44F}" destId="{8D494C7F-865B-42D1-9D13-7F9EF59061CA}" srcOrd="1" destOrd="0" presId="urn:microsoft.com/office/officeart/2011/layout/CircleProcess"/>
    <dgm:cxn modelId="{26284A8F-98EE-4F5B-86C7-E9EF8723BC5A}" type="presParOf" srcId="{8D494C7F-865B-42D1-9D13-7F9EF59061CA}" destId="{3490B20D-A6A6-4640-A408-144E3C2996AC}" srcOrd="0" destOrd="0" presId="urn:microsoft.com/office/officeart/2011/layout/CircleProcess"/>
    <dgm:cxn modelId="{26FF0AB2-6FC8-41C4-A9BC-A10C8BAF7501}" type="presParOf" srcId="{8F201079-6EBF-4BE6-970A-8AB27983B44F}" destId="{24E765F7-183A-4194-89C8-36194D835B36}" srcOrd="2" destOrd="0" presId="urn:microsoft.com/office/officeart/2011/layout/CircleProcess"/>
    <dgm:cxn modelId="{64615539-458B-41F0-9207-0466262ABBF1}" type="presParOf" srcId="{8F201079-6EBF-4BE6-970A-8AB27983B44F}" destId="{DF70F028-FA94-4542-9191-C8FC2FD0D8ED}" srcOrd="3" destOrd="0" presId="urn:microsoft.com/office/officeart/2011/layout/CircleProcess"/>
    <dgm:cxn modelId="{46C9378E-6540-4F36-8F36-5E5F3899FF48}" type="presParOf" srcId="{DF70F028-FA94-4542-9191-C8FC2FD0D8ED}" destId="{9CCD2B3B-780B-4E18-9F77-312B3BFA7EA5}" srcOrd="0" destOrd="0" presId="urn:microsoft.com/office/officeart/2011/layout/CircleProcess"/>
    <dgm:cxn modelId="{4CB9CF33-9E71-410D-9992-9AF786DC0494}" type="presParOf" srcId="{8F201079-6EBF-4BE6-970A-8AB27983B44F}" destId="{E617E033-AC33-467E-B8C3-D9C7D67ADD83}" srcOrd="4" destOrd="0" presId="urn:microsoft.com/office/officeart/2011/layout/CircleProcess"/>
    <dgm:cxn modelId="{7F60B6E1-DFF7-4241-BCE7-AA7F6AFF0777}" type="presParOf" srcId="{E617E033-AC33-467E-B8C3-D9C7D67ADD83}" destId="{AAAF9B48-CA0F-473B-8130-72F15B422487}" srcOrd="0" destOrd="0" presId="urn:microsoft.com/office/officeart/2011/layout/CircleProcess"/>
    <dgm:cxn modelId="{D9FA0EB9-499F-4765-BC5E-C404D2F3D10E}" type="presParOf" srcId="{8F201079-6EBF-4BE6-970A-8AB27983B44F}" destId="{FA661225-65D0-4ECA-94F4-C60DA3C595D9}" srcOrd="5" destOrd="0" presId="urn:microsoft.com/office/officeart/2011/layout/CircleProcess"/>
    <dgm:cxn modelId="{F670EFC7-B403-4A96-A1F4-00367A27150A}" type="presParOf" srcId="{8F201079-6EBF-4BE6-970A-8AB27983B44F}" destId="{603F4F69-ADD7-4EAF-AA97-182F0E1D0652}" srcOrd="6" destOrd="0" presId="urn:microsoft.com/office/officeart/2011/layout/CircleProcess"/>
    <dgm:cxn modelId="{FC3A99C5-9AD4-4A5C-BB5F-478CE41FA062}" type="presParOf" srcId="{603F4F69-ADD7-4EAF-AA97-182F0E1D0652}" destId="{BEF4AB4A-FE4F-4A5C-A52C-A6952365895B}" srcOrd="0" destOrd="0" presId="urn:microsoft.com/office/officeart/2011/layout/CircleProcess"/>
    <dgm:cxn modelId="{400671E2-04E0-4E0B-B8FD-18A8BAE49E81}" type="presParOf" srcId="{8F201079-6EBF-4BE6-970A-8AB27983B44F}" destId="{575A7A26-1BDB-462B-A43E-659C86DE4CE2}" srcOrd="7" destOrd="0" presId="urn:microsoft.com/office/officeart/2011/layout/CircleProcess"/>
    <dgm:cxn modelId="{225636EE-BF53-4E8D-918E-7CE5F60A971D}" type="presParOf" srcId="{575A7A26-1BDB-462B-A43E-659C86DE4CE2}" destId="{5D3748D5-1F69-4AEE-AEE3-905045C1EED9}" srcOrd="0" destOrd="0" presId="urn:microsoft.com/office/officeart/2011/layout/CircleProcess"/>
    <dgm:cxn modelId="{5A343E99-C3F6-41AD-A761-BD49DB5A3875}" type="presParOf" srcId="{8F201079-6EBF-4BE6-970A-8AB27983B44F}" destId="{03FA2E3B-FCC3-4F4F-B9AE-7A149182D629}" srcOrd="8" destOrd="0" presId="urn:microsoft.com/office/officeart/2011/layout/CircleProcess"/>
    <dgm:cxn modelId="{42F49281-C578-49CC-A149-B1B06BF63635}" type="presParOf" srcId="{8F201079-6EBF-4BE6-970A-8AB27983B44F}" destId="{4654F9CA-0049-43CA-B7A9-F160C173F8E0}" srcOrd="9" destOrd="0" presId="urn:microsoft.com/office/officeart/2011/layout/CircleProcess"/>
    <dgm:cxn modelId="{2E29D21B-C294-4E6F-B92F-C35548DF8B8E}" type="presParOf" srcId="{4654F9CA-0049-43CA-B7A9-F160C173F8E0}" destId="{D36088E0-86BB-4198-9662-B3E6712F1D71}" srcOrd="0" destOrd="0" presId="urn:microsoft.com/office/officeart/2011/layout/CircleProcess"/>
    <dgm:cxn modelId="{E17C6D45-025B-4441-B011-C0BA1102C591}" type="presParOf" srcId="{8F201079-6EBF-4BE6-970A-8AB27983B44F}" destId="{B4C46CE6-A216-43EB-A8FB-69CF9C5E14BD}" srcOrd="10" destOrd="0" presId="urn:microsoft.com/office/officeart/2011/layout/CircleProcess"/>
    <dgm:cxn modelId="{23747464-C799-4D77-9AF0-0C315CB93EC1}" type="presParOf" srcId="{B4C46CE6-A216-43EB-A8FB-69CF9C5E14BD}" destId="{6FC3B307-C1E1-4DDD-BE39-64A60BF893CF}" srcOrd="0" destOrd="0" presId="urn:microsoft.com/office/officeart/2011/layout/CircleProcess"/>
    <dgm:cxn modelId="{69F6EBE5-1701-48E5-AA37-6C716345D7D6}" type="presParOf" srcId="{8F201079-6EBF-4BE6-970A-8AB27983B44F}" destId="{68E0FC54-52B2-44CB-8212-975BF9234248}" srcOrd="11" destOrd="0" presId="urn:microsoft.com/office/officeart/2011/layout/CircleProcess"/>
    <dgm:cxn modelId="{D42DE3B8-EEEC-4170-99C8-697C85234214}" type="presParOf" srcId="{8F201079-6EBF-4BE6-970A-8AB27983B44F}" destId="{2E011E9E-DC08-4B2C-BDC6-ABCCDF5C77AA}" srcOrd="12" destOrd="0" presId="urn:microsoft.com/office/officeart/2011/layout/CircleProcess"/>
    <dgm:cxn modelId="{44CAAC93-16AD-4872-A449-3E4075219949}" type="presParOf" srcId="{2E011E9E-DC08-4B2C-BDC6-ABCCDF5C77AA}" destId="{A9BF9816-E644-46C0-A887-934188E967DE}" srcOrd="0" destOrd="0" presId="urn:microsoft.com/office/officeart/2011/layout/CircleProcess"/>
    <dgm:cxn modelId="{75234E66-696E-4A70-A365-F7BF5AF7C927}" type="presParOf" srcId="{8F201079-6EBF-4BE6-970A-8AB27983B44F}" destId="{5007CE64-588D-4106-9D86-C89A2DECA8DD}" srcOrd="13" destOrd="0" presId="urn:microsoft.com/office/officeart/2011/layout/CircleProcess"/>
    <dgm:cxn modelId="{DFA5A5E0-D034-4015-B100-555121624EBE}" type="presParOf" srcId="{5007CE64-588D-4106-9D86-C89A2DECA8DD}" destId="{F32FDD93-2138-4195-A053-CC3C29AE5180}" srcOrd="0" destOrd="0" presId="urn:microsoft.com/office/officeart/2011/layout/CircleProcess"/>
    <dgm:cxn modelId="{866EC789-50E0-4810-88B1-4E573CE851B1}" type="presParOf" srcId="{8F201079-6EBF-4BE6-970A-8AB27983B44F}" destId="{D439A42A-8DA0-413F-A947-A5BF51BD4467}"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9443-D6CE-405B-8986-C8662DB907A6}">
      <dsp:nvSpPr>
        <dsp:cNvPr id="0" name=""/>
        <dsp:cNvSpPr/>
      </dsp:nvSpPr>
      <dsp:spPr>
        <a:xfrm>
          <a:off x="8912877" y="1158901"/>
          <a:ext cx="2032280" cy="2032613"/>
        </a:xfrm>
        <a:prstGeom prst="ellipse">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490B20D-A6A6-4640-A408-144E3C2996AC}">
      <dsp:nvSpPr>
        <dsp:cNvPr id="0" name=""/>
        <dsp:cNvSpPr/>
      </dsp:nvSpPr>
      <dsp:spPr>
        <a:xfrm>
          <a:off x="8979934"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     Maí </a:t>
          </a:r>
        </a:p>
      </dsp:txBody>
      <dsp:txXfrm>
        <a:off x="9251410" y="1497730"/>
        <a:ext cx="1355214" cy="1354956"/>
      </dsp:txXfrm>
    </dsp:sp>
    <dsp:sp modelId="{9CCD2B3B-780B-4E18-9F77-312B3BFA7EA5}">
      <dsp:nvSpPr>
        <dsp:cNvPr id="0" name=""/>
        <dsp:cNvSpPr/>
      </dsp:nvSpPr>
      <dsp:spPr>
        <a:xfrm rot="2700000">
          <a:off x="6811493" y="1159007"/>
          <a:ext cx="2032045" cy="2032045"/>
        </a:xfrm>
        <a:prstGeom prst="teardrop">
          <a:avLst>
            <a:gd name="adj" fmla="val 100000"/>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AF9B48-CA0F-473B-8130-72F15B422487}">
      <dsp:nvSpPr>
        <dsp:cNvPr id="0" name=""/>
        <dsp:cNvSpPr/>
      </dsp:nvSpPr>
      <dsp:spPr>
        <a:xfrm>
          <a:off x="688059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2.   Apríl </a:t>
          </a:r>
        </a:p>
      </dsp:txBody>
      <dsp:txXfrm>
        <a:off x="7150990" y="1497730"/>
        <a:ext cx="1355214" cy="1354956"/>
      </dsp:txXfrm>
    </dsp:sp>
    <dsp:sp modelId="{BEF4AB4A-FE4F-4A5C-A52C-A6952365895B}">
      <dsp:nvSpPr>
        <dsp:cNvPr id="0" name=""/>
        <dsp:cNvSpPr/>
      </dsp:nvSpPr>
      <dsp:spPr>
        <a:xfrm rot="2700000">
          <a:off x="4712154" y="1159007"/>
          <a:ext cx="2032045" cy="2032045"/>
        </a:xfrm>
        <a:prstGeom prst="teardrop">
          <a:avLst>
            <a:gd name="adj" fmla="val 100000"/>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3748D5-1F69-4AEE-AEE3-905045C1EED9}">
      <dsp:nvSpPr>
        <dsp:cNvPr id="0" name=""/>
        <dsp:cNvSpPr/>
      </dsp:nvSpPr>
      <dsp:spPr>
        <a:xfrm>
          <a:off x="478017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15. Mars</a:t>
          </a:r>
        </a:p>
      </dsp:txBody>
      <dsp:txXfrm>
        <a:off x="5050570" y="1497730"/>
        <a:ext cx="1355214" cy="1354956"/>
      </dsp:txXfrm>
    </dsp:sp>
    <dsp:sp modelId="{D36088E0-86BB-4198-9662-B3E6712F1D71}">
      <dsp:nvSpPr>
        <dsp:cNvPr id="0" name=""/>
        <dsp:cNvSpPr/>
      </dsp:nvSpPr>
      <dsp:spPr>
        <a:xfrm rot="2700000">
          <a:off x="2611734" y="1159007"/>
          <a:ext cx="2032045" cy="2032045"/>
        </a:xfrm>
        <a:prstGeom prst="teardrop">
          <a:avLst>
            <a:gd name="adj" fmla="val 100000"/>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C3B307-C1E1-4DDD-BE39-64A60BF893CF}">
      <dsp:nvSpPr>
        <dsp:cNvPr id="0" name=""/>
        <dsp:cNvSpPr/>
      </dsp:nvSpPr>
      <dsp:spPr>
        <a:xfrm>
          <a:off x="267975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 Febrúar </a:t>
          </a:r>
        </a:p>
      </dsp:txBody>
      <dsp:txXfrm>
        <a:off x="2951231" y="1497730"/>
        <a:ext cx="1355214" cy="1354956"/>
      </dsp:txXfrm>
    </dsp:sp>
    <dsp:sp modelId="{A9BF9816-E644-46C0-A887-934188E967DE}">
      <dsp:nvSpPr>
        <dsp:cNvPr id="0" name=""/>
        <dsp:cNvSpPr/>
      </dsp:nvSpPr>
      <dsp:spPr>
        <a:xfrm rot="2700000">
          <a:off x="511314" y="1159007"/>
          <a:ext cx="2032045" cy="2032045"/>
        </a:xfrm>
        <a:prstGeom prst="teardrop">
          <a:avLst>
            <a:gd name="adj" fmla="val 100000"/>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32FDD93-2138-4195-A053-CC3C29AE5180}">
      <dsp:nvSpPr>
        <dsp:cNvPr id="0" name=""/>
        <dsp:cNvSpPr/>
      </dsp:nvSpPr>
      <dsp:spPr>
        <a:xfrm>
          <a:off x="57933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15. Janúar</a:t>
          </a:r>
        </a:p>
      </dsp:txBody>
      <dsp:txXfrm>
        <a:off x="850811" y="1497730"/>
        <a:ext cx="1355214" cy="135495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A84AC-C80A-4FE0-A521-6AD932C4391B}" type="datetimeFigureOut">
              <a:rPr lang="is-IS" smtClean="0"/>
              <a:t>4.5.2021</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5B3EF-E3C9-4D8E-966A-69A3E9E5EAA3}" type="slidenum">
              <a:rPr lang="is-IS" smtClean="0"/>
              <a:t>‹#›</a:t>
            </a:fld>
            <a:endParaRPr lang="is-IS"/>
          </a:p>
        </p:txBody>
      </p:sp>
    </p:spTree>
    <p:extLst>
      <p:ext uri="{BB962C8B-B14F-4D97-AF65-F5344CB8AC3E}">
        <p14:creationId xmlns:p14="http://schemas.microsoft.com/office/powerpoint/2010/main" val="262440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6015B3EF-E3C9-4D8E-966A-69A3E9E5EAA3}" type="slidenum">
              <a:rPr lang="is-IS" smtClean="0"/>
              <a:t>1</a:t>
            </a:fld>
            <a:endParaRPr lang="is-IS"/>
          </a:p>
        </p:txBody>
      </p:sp>
    </p:spTree>
    <p:extLst>
      <p:ext uri="{BB962C8B-B14F-4D97-AF65-F5344CB8AC3E}">
        <p14:creationId xmlns:p14="http://schemas.microsoft.com/office/powerpoint/2010/main" val="246695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5"/>
          </p:nvPr>
        </p:nvSpPr>
        <p:spPr/>
        <p:txBody>
          <a:bodyPr/>
          <a:lstStyle/>
          <a:p>
            <a:fld id="{6015B3EF-E3C9-4D8E-966A-69A3E9E5EAA3}" type="slidenum">
              <a:rPr lang="is-IS" smtClean="0"/>
              <a:t>2</a:t>
            </a:fld>
            <a:endParaRPr lang="is-IS"/>
          </a:p>
        </p:txBody>
      </p:sp>
    </p:spTree>
    <p:extLst>
      <p:ext uri="{BB962C8B-B14F-4D97-AF65-F5344CB8AC3E}">
        <p14:creationId xmlns:p14="http://schemas.microsoft.com/office/powerpoint/2010/main" val="229293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Frá og með 1. maí 2021 fer vinnuvika vaktavinnufólks úr 40 tímum í 36. Þessi breyting gildir fyrir allt vaktavinnufólk hjá opinberum launagreiðendum, það er að segja ríki, Reykjavíkurborg og sveitarfélögum. Fyrir vaktavinnufólk sem vinnur utan dagvinnutíma, um helgar og á nóttunni, er möguleiki á að stytta vinnuvikuna enn frekar, eða allt niður í 32 stundir. Á sama tíma verða breytingar á launasamsetningu og launamyndun vaktavinnufólks sem tekur mið af fleiri þáttum en áður.  </a:t>
            </a:r>
          </a:p>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4</a:t>
            </a:fld>
            <a:endParaRPr lang="is-IS" dirty="0"/>
          </a:p>
        </p:txBody>
      </p:sp>
    </p:spTree>
    <p:extLst>
      <p:ext uri="{BB962C8B-B14F-4D97-AF65-F5344CB8AC3E}">
        <p14:creationId xmlns:p14="http://schemas.microsoft.com/office/powerpoint/2010/main" val="258831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a:solidFill>
                  <a:schemeClr val="tx1"/>
                </a:solidFill>
                <a:effectLst/>
                <a:latin typeface="+mn-lt"/>
                <a:ea typeface="+mn-ea"/>
                <a:cs typeface="+mn-cs"/>
              </a:rPr>
              <a:t>Breytingarnar eru umfangsmiklar og eru gerðar með heilsu, öryggi, jafnvægi vinnu og einkalífs starfsfólks og öryggi skjólstæðinga að leiðarljósi. Breytingunum er einnig ætlað að stuðla að því að meiri festa verði í starfsemi vaktavinnustaða í opinberri þjónustu og dregið verði úr þörf fyrir yfirvinnu. Með breytingunum verður vaktavinna eftirsóknarverðari, meiri hagkvæmni verður í nýtingu fjármuna og gæði opinberrar þjónustu aukast. </a:t>
            </a:r>
          </a:p>
          <a:p>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Markmið breytinganna eru fyrst og fremst að draga úr hættu á heilsutjóni vaktavinnufólks, auka öryggi starfsmanna og þjónustuþega og auka möguleika vaktavinnufólks á að samþætta vinnu og einkalíf. Rannsóknir hafa sýnt að vaktavinnufólk er í aukinni áhættu á að fá ýmsa sjúkdóma. Þá hefur vinna á mismunandi tímum sólarhringsins slæm áhrif á svefn fólks og það getur haft í för með sér verri heilsu. Vinna á óreglulegum tímum gerir einnig fólki erfiðara fyrir að eiga félagslíf og fjölskyldulíf. </a:t>
            </a:r>
          </a:p>
          <a:p>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Margar vaktavinnustéttir vinna þar að auki </a:t>
            </a:r>
            <a:r>
              <a:rPr lang="is-IS" dirty="0"/>
              <a:t>við krefjandi </a:t>
            </a:r>
            <a:r>
              <a:rPr lang="is-IS" sz="1200" kern="1200" dirty="0">
                <a:solidFill>
                  <a:schemeClr val="tx1"/>
                </a:solidFill>
                <a:effectLst/>
                <a:latin typeface="+mn-lt"/>
                <a:ea typeface="+mn-ea"/>
                <a:cs typeface="+mn-cs"/>
              </a:rPr>
              <a:t>störf, ekki síst í almannaþjónustunni. Stór hluti vaktavinnufólks vinnur hlutastörf. Breytingarnar eiga að hafa það í för með sér að auðveldara verður fyrir fólk að vinna í hærra starfshlutfalli en áður. Þegar vinnutímastyttingin tekur gildi verður öllum starfsmönnum í hlutastarfi boðið að hækka starfshlutfall sitt sem nemur vinnutímastyttingunni. Þetta hefur í för með sér launahækkun, í einhverjum tilvikum umtalsverða, og ævitekjur og lífeyrisgreiðslur vaktavinnustétta, ekki síst kvennastétta munu hækka.</a:t>
            </a:r>
            <a:r>
              <a:rPr lang="is-IS" dirty="0"/>
              <a:t> </a:t>
            </a:r>
            <a:endParaRPr lang="is-IS" sz="1200" kern="1200" dirty="0">
              <a:solidFill>
                <a:schemeClr val="tx1"/>
              </a:solidFill>
              <a:effectLst/>
              <a:latin typeface="+mn-lt"/>
              <a:cs typeface="Calibri"/>
            </a:endParaRPr>
          </a:p>
          <a:p>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5</a:t>
            </a:fld>
            <a:endParaRPr lang="is-IS" dirty="0"/>
          </a:p>
        </p:txBody>
      </p:sp>
    </p:spTree>
    <p:extLst>
      <p:ext uri="{BB962C8B-B14F-4D97-AF65-F5344CB8AC3E}">
        <p14:creationId xmlns:p14="http://schemas.microsoft.com/office/powerpoint/2010/main" val="159749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Við gerum ráð fyrir að þið hafið öll farið á námskeiðið ,,Vaktasmiður 1 “.  </a:t>
            </a:r>
          </a:p>
          <a:p>
            <a:r>
              <a:rPr lang="is-IS"/>
              <a:t>Ákveðið var að leggja þar sérstaka áherslu á breytingastjórnun:</a:t>
            </a:r>
          </a:p>
          <a:p>
            <a:pPr marL="342900" indent="-342900" algn="l">
              <a:buFont typeface="Arial" panose="020B0604020202020204" pitchFamily="34" charset="0"/>
              <a:buChar char="•"/>
            </a:pPr>
            <a:r>
              <a:rPr lang="en-GB" sz="1200" b="0" i="0">
                <a:solidFill>
                  <a:srgbClr val="000000"/>
                </a:solidFill>
                <a:effectLst/>
                <a:latin typeface="Poppins"/>
              </a:rPr>
              <a:t>Styrkja vaktasmiði í að takast á við breytingar </a:t>
            </a:r>
            <a:r>
              <a:rPr lang="en-GB" sz="1200">
                <a:solidFill>
                  <a:srgbClr val="000000"/>
                </a:solidFill>
                <a:latin typeface="Poppins"/>
              </a:rPr>
              <a:t>í </a:t>
            </a:r>
            <a:r>
              <a:rPr lang="en-GB" sz="1200" b="0" i="0">
                <a:solidFill>
                  <a:srgbClr val="000000"/>
                </a:solidFill>
                <a:effectLst/>
                <a:latin typeface="Poppins"/>
              </a:rPr>
              <a:t>starfsumhverfinu </a:t>
            </a:r>
          </a:p>
          <a:p>
            <a:pPr marL="342900" indent="-342900" algn="l">
              <a:buFont typeface="Arial" panose="020B0604020202020204" pitchFamily="34" charset="0"/>
              <a:buChar char="•"/>
            </a:pPr>
            <a:r>
              <a:rPr lang="en-GB" sz="1200" b="0" i="0">
                <a:solidFill>
                  <a:srgbClr val="000000"/>
                </a:solidFill>
                <a:effectLst/>
                <a:latin typeface="Poppins"/>
              </a:rPr>
              <a:t>Efla aðlögunarhæfni þátttakenda gagnvart breytingum</a:t>
            </a:r>
          </a:p>
          <a:p>
            <a:pPr marL="342900" indent="-342900" algn="l">
              <a:buFont typeface="Arial" panose="020B0604020202020204" pitchFamily="34" charset="0"/>
              <a:buChar char="•"/>
            </a:pPr>
            <a:r>
              <a:rPr lang="en-GB" sz="1200">
                <a:solidFill>
                  <a:srgbClr val="000000"/>
                </a:solidFill>
                <a:latin typeface="Poppins"/>
              </a:rPr>
              <a:t>Fá </a:t>
            </a:r>
            <a:r>
              <a:rPr lang="en-GB" sz="1200" b="0" i="0">
                <a:solidFill>
                  <a:srgbClr val="000000"/>
                </a:solidFill>
                <a:effectLst/>
                <a:latin typeface="Poppins"/>
              </a:rPr>
              <a:t>verkfæri sem geta aukið kjark og sjálfstraust til að takast á við breytingar af festu og öryggi.</a:t>
            </a:r>
            <a:endParaRPr lang="en-GB" sz="1200"/>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8</a:t>
            </a:fld>
            <a:endParaRPr lang="is-IS"/>
          </a:p>
        </p:txBody>
      </p:sp>
    </p:spTree>
    <p:extLst>
      <p:ext uri="{BB962C8B-B14F-4D97-AF65-F5344CB8AC3E}">
        <p14:creationId xmlns:p14="http://schemas.microsoft.com/office/powerpoint/2010/main" val="65977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s-IS"/>
              <a:t>. </a:t>
            </a:r>
          </a:p>
        </p:txBody>
      </p:sp>
      <p:sp>
        <p:nvSpPr>
          <p:cNvPr id="4" name="Slide Number Placeholder 3"/>
          <p:cNvSpPr>
            <a:spLocks noGrp="1"/>
          </p:cNvSpPr>
          <p:nvPr>
            <p:ph type="sldNum" sz="quarter" idx="5"/>
          </p:nvPr>
        </p:nvSpPr>
        <p:spPr/>
        <p:txBody>
          <a:bodyPr/>
          <a:lstStyle/>
          <a:p>
            <a:fld id="{E4E34888-B064-4F24-87E2-CC07D32F7A1A}" type="slidenum">
              <a:rPr lang="is-IS" smtClean="0"/>
              <a:t>9</a:t>
            </a:fld>
            <a:endParaRPr lang="is-IS"/>
          </a:p>
        </p:txBody>
      </p:sp>
    </p:spTree>
    <p:extLst>
      <p:ext uri="{BB962C8B-B14F-4D97-AF65-F5344CB8AC3E}">
        <p14:creationId xmlns:p14="http://schemas.microsoft.com/office/powerpoint/2010/main" val="378522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a:t>120% er nýtt álag fyrir bakvaktir annað er óbreytt</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15</a:t>
            </a:fld>
            <a:endParaRPr lang="is-IS"/>
          </a:p>
        </p:txBody>
      </p:sp>
    </p:spTree>
    <p:extLst>
      <p:ext uri="{BB962C8B-B14F-4D97-AF65-F5344CB8AC3E}">
        <p14:creationId xmlns:p14="http://schemas.microsoft.com/office/powerpoint/2010/main" val="84077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6015B3EF-E3C9-4D8E-966A-69A3E9E5EAA3}" type="slidenum">
              <a:rPr lang="is-IS" smtClean="0"/>
              <a:t>22</a:t>
            </a:fld>
            <a:endParaRPr lang="is-IS"/>
          </a:p>
        </p:txBody>
      </p:sp>
    </p:spTree>
    <p:extLst>
      <p:ext uri="{BB962C8B-B14F-4D97-AF65-F5344CB8AC3E}">
        <p14:creationId xmlns:p14="http://schemas.microsoft.com/office/powerpoint/2010/main" val="403201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728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982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7177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6019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4838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222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69597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6081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4100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079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175307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419524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415166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40739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229930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23370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4.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82" r:id="rId3"/>
    <p:sldLayoutId id="214748368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1594FAE5-4079-5646-B13A-1FC350CCB2F3}"/>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Rectangle 7">
            <a:extLst>
              <a:ext uri="{FF2B5EF4-FFF2-40B4-BE49-F238E27FC236}">
                <a16:creationId xmlns:a16="http://schemas.microsoft.com/office/drawing/2014/main" id="{5F0F2FD0-4EDE-6243-B967-36AFC3E2C3C1}"/>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TextBox 8">
            <a:extLst>
              <a:ext uri="{FF2B5EF4-FFF2-40B4-BE49-F238E27FC236}">
                <a16:creationId xmlns:a16="http://schemas.microsoft.com/office/drawing/2014/main" id="{D1869A90-EEF2-424F-9FDF-B3ADFF3882AA}"/>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10" name="TextBox 9">
            <a:extLst>
              <a:ext uri="{FF2B5EF4-FFF2-40B4-BE49-F238E27FC236}">
                <a16:creationId xmlns:a16="http://schemas.microsoft.com/office/drawing/2014/main" id="{2878350F-255E-0842-8F92-C674A127AD72}"/>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13490832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emf"/><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package" Target="../embeddings/Microsoft_Excel_Worksheet1.xlsx"/><Relationship Id="rId5" Type="http://schemas.openxmlformats.org/officeDocument/2006/relationships/image" Target="../media/image18.emf"/><Relationship Id="rId4" Type="http://schemas.openxmlformats.org/officeDocument/2006/relationships/package" Target="../embeddings/Microsoft_Excel_Worksheet.xlsx"/></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mannlif.is/frettir/radstefna-um-mikilvaegi-svefns-helmingur-islendinga-segist-ekki-sofa-no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betrisvefn.is/blogg/svefn-hja-vaktavinnufolki-frodleikur-og-god-rad/?fbclid=IwAR2AB67DZZfEySavRM0SH5peKvltNVfndUvjsmNJg_MLeFAwhY8zsa_syo4"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hyperlink" Target="mailto:kmr@fjr.is" TargetMode="External"/><Relationship Id="rId3" Type="http://schemas.openxmlformats.org/officeDocument/2006/relationships/hyperlink" Target="mailto:barahildur@rikissattasemjari.is" TargetMode="External"/><Relationship Id="rId7" Type="http://schemas.openxmlformats.org/officeDocument/2006/relationships/image" Target="../media/image33.png"/><Relationship Id="rId2" Type="http://schemas.openxmlformats.org/officeDocument/2006/relationships/hyperlink" Target="mailto:betrivinnutimi@rikissattasemjari.is" TargetMode="External"/><Relationship Id="rId1" Type="http://schemas.openxmlformats.org/officeDocument/2006/relationships/slideLayout" Target="../slideLayouts/slideLayout6.xml"/><Relationship Id="rId6" Type="http://schemas.openxmlformats.org/officeDocument/2006/relationships/hyperlink" Target="mailto:bergthor.haukdal@fjr.is" TargetMode="External"/><Relationship Id="rId11" Type="http://schemas.openxmlformats.org/officeDocument/2006/relationships/hyperlink" Target="mailto:tryggvi@samtok.is" TargetMode="External"/><Relationship Id="rId5" Type="http://schemas.openxmlformats.org/officeDocument/2006/relationships/hyperlink" Target="mailto:sigridur.s.saemundsdottir@rikissattasemjari.is" TargetMode="External"/><Relationship Id="rId10" Type="http://schemas.openxmlformats.org/officeDocument/2006/relationships/hyperlink" Target="mailto:betrivinnutimi@samband.is" TargetMode="External"/><Relationship Id="rId4" Type="http://schemas.openxmlformats.org/officeDocument/2006/relationships/hyperlink" Target="mailto:aldis.magnusdottir@fjr.is" TargetMode="External"/><Relationship Id="rId9" Type="http://schemas.openxmlformats.org/officeDocument/2006/relationships/hyperlink" Target="mailto:betrivinnutimi@reykjavikurborg.i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etrivinnutimi.is/vaktavinna/" TargetMode="Externa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4" y="2246811"/>
            <a:ext cx="4002951" cy="1304019"/>
          </a:xfrm>
        </p:spPr>
        <p:txBody>
          <a:bodyPr/>
          <a:lstStyle/>
          <a:p>
            <a:r>
              <a:rPr lang="en-GB" noProof="1"/>
              <a:t>Betri vinnutími í vaktavinnu</a:t>
            </a:r>
          </a:p>
          <a:p>
            <a:endParaRPr lang="en-IS"/>
          </a:p>
        </p:txBody>
      </p:sp>
      <p:sp>
        <p:nvSpPr>
          <p:cNvPr id="4" name="Text Placeholder 4">
            <a:extLst>
              <a:ext uri="{FF2B5EF4-FFF2-40B4-BE49-F238E27FC236}">
                <a16:creationId xmlns:a16="http://schemas.microsoft.com/office/drawing/2014/main" id="{C13EA183-29E8-450A-81BB-D5E890D4675A}"/>
              </a:ext>
            </a:extLst>
          </p:cNvPr>
          <p:cNvSpPr txBox="1">
            <a:spLocks/>
          </p:cNvSpPr>
          <p:nvPr/>
        </p:nvSpPr>
        <p:spPr>
          <a:xfrm>
            <a:off x="1078095" y="4384686"/>
            <a:ext cx="3994090" cy="1304019"/>
          </a:xfrm>
          <a:prstGeom prst="rect">
            <a:avLst/>
          </a:prstGeom>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noProof="1"/>
          </a:p>
        </p:txBody>
      </p:sp>
      <p:sp>
        <p:nvSpPr>
          <p:cNvPr id="7" name="Text Placeholder 4">
            <a:extLst>
              <a:ext uri="{FF2B5EF4-FFF2-40B4-BE49-F238E27FC236}">
                <a16:creationId xmlns:a16="http://schemas.microsoft.com/office/drawing/2014/main" id="{1A5696CA-1D6E-4C60-AA5E-77944EA0C741}"/>
              </a:ext>
            </a:extLst>
          </p:cNvPr>
          <p:cNvSpPr txBox="1">
            <a:spLocks/>
          </p:cNvSpPr>
          <p:nvPr/>
        </p:nvSpPr>
        <p:spPr>
          <a:xfrm>
            <a:off x="1078095" y="4530506"/>
            <a:ext cx="4308293" cy="156311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0" noProof="1"/>
              <a:t>Fundur verkefnastjórnar og fulltrúum launagreiðenda</a:t>
            </a:r>
          </a:p>
          <a:p>
            <a:endParaRPr lang="en-GB" sz="2800" b="0" noProof="1"/>
          </a:p>
          <a:p>
            <a:r>
              <a:rPr lang="en-GB" sz="2800" b="0"/>
              <a:t>28. apríl 2021</a:t>
            </a:r>
            <a:endParaRPr lang="en-IS" sz="2800" b="0"/>
          </a:p>
        </p:txBody>
      </p:sp>
      <p:pic>
        <p:nvPicPr>
          <p:cNvPr id="3" name="Mynd 2" descr="Mynd sem inniheldur klukka, hlutur, appels�nugulur, st�rt&#10;&#10;Lýsing sjálfkrafa búin til">
            <a:extLst>
              <a:ext uri="{FF2B5EF4-FFF2-40B4-BE49-F238E27FC236}">
                <a16:creationId xmlns:a16="http://schemas.microsoft.com/office/drawing/2014/main" id="{E658ACF5-1B2C-442F-A6D3-59772FBE8880}"/>
              </a:ext>
            </a:extLst>
          </p:cNvPr>
          <p:cNvPicPr>
            <a:picLocks noChangeAspect="1"/>
          </p:cNvPicPr>
          <p:nvPr/>
        </p:nvPicPr>
        <p:blipFill>
          <a:blip r:embed="rId3"/>
          <a:stretch>
            <a:fillRect/>
          </a:stretch>
        </p:blipFill>
        <p:spPr>
          <a:xfrm>
            <a:off x="4815839" y="0"/>
            <a:ext cx="7779895" cy="7779895"/>
          </a:xfrm>
          <a:prstGeom prst="rect">
            <a:avLst/>
          </a:prstGeom>
        </p:spPr>
      </p:pic>
    </p:spTree>
    <p:extLst>
      <p:ext uri="{BB962C8B-B14F-4D97-AF65-F5344CB8AC3E}">
        <p14:creationId xmlns:p14="http://schemas.microsoft.com/office/powerpoint/2010/main" val="224193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552EC3-94F5-4262-864B-C9C2DD08350A}"/>
              </a:ext>
            </a:extLst>
          </p:cNvPr>
          <p:cNvSpPr>
            <a:spLocks noGrp="1"/>
          </p:cNvSpPr>
          <p:nvPr>
            <p:ph type="body" sz="quarter" idx="10"/>
          </p:nvPr>
        </p:nvSpPr>
        <p:spPr>
          <a:xfrm>
            <a:off x="1078095" y="2664057"/>
            <a:ext cx="5017905" cy="2362033"/>
          </a:xfrm>
        </p:spPr>
        <p:txBody>
          <a:bodyPr/>
          <a:lstStyle/>
          <a:p>
            <a:r>
              <a:rPr lang="is-IS"/>
              <a:t>Nokkur atriði </a:t>
            </a:r>
          </a:p>
          <a:p>
            <a:endParaRPr lang="is-IS"/>
          </a:p>
          <a:p>
            <a:r>
              <a:rPr lang="is-IS"/>
              <a:t>Framkvæmdarþættir ákveðinna breyta </a:t>
            </a:r>
          </a:p>
        </p:txBody>
      </p:sp>
      <p:pic>
        <p:nvPicPr>
          <p:cNvPr id="4" name="Picture 3">
            <a:extLst>
              <a:ext uri="{FF2B5EF4-FFF2-40B4-BE49-F238E27FC236}">
                <a16:creationId xmlns:a16="http://schemas.microsoft.com/office/drawing/2014/main" id="{A6C69F74-FEAB-4423-A7F9-0DC3347D8D7B}"/>
              </a:ext>
            </a:extLst>
          </p:cNvPr>
          <p:cNvPicPr>
            <a:picLocks noChangeAspect="1"/>
          </p:cNvPicPr>
          <p:nvPr/>
        </p:nvPicPr>
        <p:blipFill>
          <a:blip r:embed="rId2"/>
          <a:stretch>
            <a:fillRect/>
          </a:stretch>
        </p:blipFill>
        <p:spPr>
          <a:xfrm>
            <a:off x="11295" y="292389"/>
            <a:ext cx="1066800" cy="361950"/>
          </a:xfrm>
          <a:prstGeom prst="rect">
            <a:avLst/>
          </a:prstGeom>
        </p:spPr>
      </p:pic>
      <p:sp>
        <p:nvSpPr>
          <p:cNvPr id="5" name="Rectangle 4">
            <a:extLst>
              <a:ext uri="{FF2B5EF4-FFF2-40B4-BE49-F238E27FC236}">
                <a16:creationId xmlns:a16="http://schemas.microsoft.com/office/drawing/2014/main" id="{67FA0466-C570-49CE-9394-515D54366A49}"/>
              </a:ext>
            </a:extLst>
          </p:cNvPr>
          <p:cNvSpPr/>
          <p:nvPr/>
        </p:nvSpPr>
        <p:spPr>
          <a:xfrm>
            <a:off x="0" y="0"/>
            <a:ext cx="1256522" cy="864637"/>
          </a:xfrm>
          <a:prstGeom prst="rect">
            <a:avLst/>
          </a:prstGeom>
          <a:solidFill>
            <a:srgbClr val="032742"/>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026" name="Picture 2" descr="Bill Calculate GIF by Banco Itaú">
            <a:extLst>
              <a:ext uri="{FF2B5EF4-FFF2-40B4-BE49-F238E27FC236}">
                <a16:creationId xmlns:a16="http://schemas.microsoft.com/office/drawing/2014/main" id="{EC0233A9-BFE6-4830-8331-2E21130CB5D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96269" y="1901112"/>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7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5B84E-ABAA-4E74-823C-A2371E5F65F8}"/>
              </a:ext>
            </a:extLst>
          </p:cNvPr>
          <p:cNvSpPr>
            <a:spLocks noGrp="1"/>
          </p:cNvSpPr>
          <p:nvPr>
            <p:ph type="body" sz="quarter" idx="12"/>
          </p:nvPr>
        </p:nvSpPr>
        <p:spPr>
          <a:xfrm>
            <a:off x="1141413" y="570011"/>
            <a:ext cx="9901547" cy="789927"/>
          </a:xfrm>
        </p:spPr>
        <p:txBody>
          <a:bodyPr/>
          <a:lstStyle/>
          <a:p>
            <a:r>
              <a:rPr lang="is-IS">
                <a:solidFill>
                  <a:srgbClr val="032742"/>
                </a:solidFill>
              </a:rPr>
              <a:t>Vaktahvati og mánaðarlaun		</a:t>
            </a:r>
          </a:p>
        </p:txBody>
      </p:sp>
      <p:sp>
        <p:nvSpPr>
          <p:cNvPr id="3" name="Text Placeholder 2">
            <a:extLst>
              <a:ext uri="{FF2B5EF4-FFF2-40B4-BE49-F238E27FC236}">
                <a16:creationId xmlns:a16="http://schemas.microsoft.com/office/drawing/2014/main" id="{A1B772B5-D177-4F8B-AB61-D1F4475466E4}"/>
              </a:ext>
            </a:extLst>
          </p:cNvPr>
          <p:cNvSpPr>
            <a:spLocks noGrp="1"/>
          </p:cNvSpPr>
          <p:nvPr>
            <p:ph type="body" sz="quarter" idx="13"/>
          </p:nvPr>
        </p:nvSpPr>
        <p:spPr>
          <a:xfrm>
            <a:off x="1141413" y="1634490"/>
            <a:ext cx="5601031" cy="1916430"/>
          </a:xfrm>
        </p:spPr>
        <p:txBody>
          <a:bodyPr/>
          <a:lstStyle/>
          <a:p>
            <a:r>
              <a:rPr lang="is-IS" sz="2000"/>
              <a:t>Vaktahvati greiðist sem </a:t>
            </a:r>
            <a:r>
              <a:rPr lang="is-IS" sz="2000" b="1"/>
              <a:t>hlutfall mánaðarlauna </a:t>
            </a:r>
            <a:r>
              <a:rPr lang="is-IS" sz="2000"/>
              <a:t>vegna fjölbreytileika og fjölda vakta á launatímabili samkvæmt skiplögðum vöktum innan vinnutímaskyldu. </a:t>
            </a:r>
          </a:p>
          <a:p>
            <a:r>
              <a:rPr lang="is-IS" sz="2000"/>
              <a:t>Vaktahvati greiðist í hlutfalli við starfshlutfall. </a:t>
            </a:r>
          </a:p>
          <a:p>
            <a:endParaRPr lang="is-IS" sz="1800"/>
          </a:p>
        </p:txBody>
      </p:sp>
      <p:pic>
        <p:nvPicPr>
          <p:cNvPr id="1026" name="Picture 2" descr="How Wage and Hour Laws Apply to You » Residence Style">
            <a:extLst>
              <a:ext uri="{FF2B5EF4-FFF2-40B4-BE49-F238E27FC236}">
                <a16:creationId xmlns:a16="http://schemas.microsoft.com/office/drawing/2014/main" id="{4F1BD709-0142-41DC-838C-0D39AE40B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2217732"/>
            <a:ext cx="4480560" cy="2559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CC6BAD6B-DF38-44C0-8F5E-85D54E58A90B}"/>
              </a:ext>
            </a:extLst>
          </p:cNvPr>
          <p:cNvSpPr txBox="1">
            <a:spLocks/>
          </p:cNvSpPr>
          <p:nvPr/>
        </p:nvSpPr>
        <p:spPr>
          <a:xfrm>
            <a:off x="1612597" y="3990612"/>
            <a:ext cx="4292903" cy="1573629"/>
          </a:xfrm>
          <a:prstGeom prst="rect">
            <a:avLst/>
          </a:prstGeom>
          <a:solidFill>
            <a:srgbClr val="85ABCD"/>
          </a:solidFill>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1800" b="1" i="1"/>
              <a:t>Dæmi:</a:t>
            </a:r>
          </a:p>
          <a:p>
            <a:r>
              <a:rPr lang="is-IS" sz="1800" i="1"/>
              <a:t>85% starfsmaður getur fengið 12,5% vaktahvata en af 85% hlutfalli mánaðarlauna </a:t>
            </a:r>
          </a:p>
          <a:p>
            <a:endParaRPr lang="is-IS" sz="1800" i="1"/>
          </a:p>
        </p:txBody>
      </p:sp>
    </p:spTree>
    <p:extLst>
      <p:ext uri="{BB962C8B-B14F-4D97-AF65-F5344CB8AC3E}">
        <p14:creationId xmlns:p14="http://schemas.microsoft.com/office/powerpoint/2010/main" val="370613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60B32-2B93-4F48-8537-44AE4B6FC381}"/>
              </a:ext>
            </a:extLst>
          </p:cNvPr>
          <p:cNvSpPr>
            <a:spLocks noGrp="1"/>
          </p:cNvSpPr>
          <p:nvPr>
            <p:ph type="body" sz="quarter" idx="12"/>
          </p:nvPr>
        </p:nvSpPr>
        <p:spPr>
          <a:xfrm>
            <a:off x="1145226" y="453669"/>
            <a:ext cx="9901547" cy="789927"/>
          </a:xfrm>
        </p:spPr>
        <p:txBody>
          <a:bodyPr lIns="91440" tIns="45720" rIns="91440" bIns="45720" anchor="t"/>
          <a:lstStyle/>
          <a:p>
            <a:r>
              <a:rPr lang="en-GB">
                <a:solidFill>
                  <a:srgbClr val="032742"/>
                </a:solidFill>
                <a:latin typeface="FiraGO SemiBold"/>
              </a:rPr>
              <a:t>Orlof og vaktahvati</a:t>
            </a:r>
            <a:endParaRPr lang="en-US">
              <a:solidFill>
                <a:srgbClr val="032742"/>
              </a:solidFill>
              <a:latin typeface="FiraGO SemiBold"/>
            </a:endParaRPr>
          </a:p>
          <a:p>
            <a:endParaRPr lang="en-GB"/>
          </a:p>
        </p:txBody>
      </p:sp>
      <p:sp>
        <p:nvSpPr>
          <p:cNvPr id="3" name="Text Placeholder 2">
            <a:extLst>
              <a:ext uri="{FF2B5EF4-FFF2-40B4-BE49-F238E27FC236}">
                <a16:creationId xmlns:a16="http://schemas.microsoft.com/office/drawing/2014/main" id="{B83C4564-62A5-43C6-9600-D67D35F742B1}"/>
              </a:ext>
            </a:extLst>
          </p:cNvPr>
          <p:cNvSpPr>
            <a:spLocks noGrp="1"/>
          </p:cNvSpPr>
          <p:nvPr>
            <p:ph type="body" sz="quarter" idx="13"/>
          </p:nvPr>
        </p:nvSpPr>
        <p:spPr>
          <a:xfrm>
            <a:off x="1031117" y="1123220"/>
            <a:ext cx="5883601" cy="3315429"/>
          </a:xfrm>
        </p:spPr>
        <p:txBody>
          <a:bodyPr lIns="91440" tIns="45720" rIns="91440" bIns="45720" anchor="t"/>
          <a:lstStyle/>
          <a:p>
            <a:pPr marL="285750" indent="-285750">
              <a:buFont typeface="Arial"/>
              <a:buChar char="•"/>
            </a:pPr>
            <a:r>
              <a:rPr lang="en-GB" sz="2000" b="1">
                <a:latin typeface="FiraGO Book"/>
              </a:rPr>
              <a:t>Orlofsdagur telst sem mæting og tegundin dagvakt</a:t>
            </a:r>
          </a:p>
          <a:p>
            <a:pPr marL="285750" indent="-285750">
              <a:buFont typeface="Arial"/>
              <a:buChar char="•"/>
            </a:pPr>
            <a:r>
              <a:rPr lang="en-GB" sz="2000">
                <a:latin typeface="FiraGO Book"/>
              </a:rPr>
              <a:t>Almennt er orlof greitt af vaktahvata jafnóðum</a:t>
            </a:r>
          </a:p>
          <a:p>
            <a:pPr marL="285750" indent="-285750">
              <a:buFont typeface="Arial"/>
              <a:buChar char="•"/>
            </a:pPr>
            <a:r>
              <a:rPr lang="en-GB" sz="2000">
                <a:latin typeface="FiraGO Book"/>
              </a:rPr>
              <a:t>Orlof er greitt af vaktaálagi jafnóðum</a:t>
            </a:r>
          </a:p>
          <a:p>
            <a:pPr marL="742950" lvl="1" indent="-285750">
              <a:buFont typeface="Arial"/>
              <a:buChar char="•"/>
            </a:pPr>
            <a:r>
              <a:rPr lang="en-GB" sz="2000">
                <a:latin typeface="FiraGO Book"/>
              </a:rPr>
              <a:t>Eina afbrigðið er hjá Eflingu</a:t>
            </a:r>
            <a:endParaRPr lang="en-US" sz="2000">
              <a:latin typeface="FiraGO Book"/>
            </a:endParaRPr>
          </a:p>
          <a:p>
            <a:pPr marL="285750" indent="-285750">
              <a:buFont typeface="Arial" panose="020B0604020202020204" pitchFamily="34" charset="0"/>
              <a:buChar char="•"/>
            </a:pPr>
            <a:r>
              <a:rPr lang="en-GB" sz="2000">
                <a:latin typeface="FiraGO Book"/>
              </a:rPr>
              <a:t>Á orlofstímabili er mismunandi hvort starfsmaður nær vaktahvata eða ekki. Það fer eftir því </a:t>
            </a:r>
            <a:r>
              <a:rPr lang="en-GB" sz="2000" u="sng">
                <a:latin typeface="FiraGO Book"/>
              </a:rPr>
              <a:t>hvort viðkomandi uppfylli skilyrði vaktahvata innan launatímabils</a:t>
            </a:r>
            <a:r>
              <a:rPr lang="en-GB" sz="2000">
                <a:latin typeface="FiraGO Book"/>
              </a:rPr>
              <a:t>. </a:t>
            </a:r>
          </a:p>
          <a:p>
            <a:endParaRPr lang="en-GB" sz="1800"/>
          </a:p>
          <a:p>
            <a:endParaRPr lang="en-GB"/>
          </a:p>
        </p:txBody>
      </p:sp>
      <p:pic>
        <p:nvPicPr>
          <p:cNvPr id="8" name="Picture 7" descr="A picture containing device&#10;&#10;Description automatically generated">
            <a:extLst>
              <a:ext uri="{FF2B5EF4-FFF2-40B4-BE49-F238E27FC236}">
                <a16:creationId xmlns:a16="http://schemas.microsoft.com/office/drawing/2014/main" id="{5AE01AA9-4093-4123-900B-CB529E59C417}"/>
              </a:ext>
            </a:extLst>
          </p:cNvPr>
          <p:cNvPicPr>
            <a:picLocks noChangeAspect="1"/>
          </p:cNvPicPr>
          <p:nvPr/>
        </p:nvPicPr>
        <p:blipFill rotWithShape="1">
          <a:blip r:embed="rId2"/>
          <a:srcRect l="43828" r="7363"/>
          <a:stretch/>
        </p:blipFill>
        <p:spPr>
          <a:xfrm>
            <a:off x="7215708" y="453669"/>
            <a:ext cx="4915332" cy="5664727"/>
          </a:xfrm>
          <a:prstGeom prst="rect">
            <a:avLst/>
          </a:prstGeom>
        </p:spPr>
      </p:pic>
      <p:sp>
        <p:nvSpPr>
          <p:cNvPr id="5" name="Text Placeholder 2">
            <a:extLst>
              <a:ext uri="{FF2B5EF4-FFF2-40B4-BE49-F238E27FC236}">
                <a16:creationId xmlns:a16="http://schemas.microsoft.com/office/drawing/2014/main" id="{0E8F8255-BC6F-4195-A05C-A2A7B92059D7}"/>
              </a:ext>
            </a:extLst>
          </p:cNvPr>
          <p:cNvSpPr txBox="1">
            <a:spLocks/>
          </p:cNvSpPr>
          <p:nvPr/>
        </p:nvSpPr>
        <p:spPr>
          <a:xfrm>
            <a:off x="1229458" y="4579951"/>
            <a:ext cx="5120120" cy="1935369"/>
          </a:xfrm>
          <a:prstGeom prst="rect">
            <a:avLst/>
          </a:prstGeom>
          <a:solidFill>
            <a:srgbClr val="85ABCD"/>
          </a:solidFill>
        </p:spPr>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1">
                <a:latin typeface="FiraGO Book"/>
              </a:rPr>
              <a:t>Starfsmaður þarf að uppfylla:</a:t>
            </a:r>
            <a:endParaRPr lang="en-GB" b="1" i="1"/>
          </a:p>
          <a:p>
            <a:pPr marL="1028700" lvl="1" indent="-285750">
              <a:buFont typeface="Arial"/>
              <a:buChar char="•"/>
            </a:pPr>
            <a:r>
              <a:rPr lang="en-GB" sz="1600" i="1">
                <a:latin typeface="FiraGO Book"/>
              </a:rPr>
              <a:t>Vinna 42 klst. utan dagvinnumarka þann hluta launatímabils sem hann er ekki í orlofi</a:t>
            </a:r>
          </a:p>
          <a:p>
            <a:pPr marL="1028700" lvl="1" indent="-285750">
              <a:buFont typeface="Arial"/>
              <a:buChar char="•"/>
            </a:pPr>
            <a:r>
              <a:rPr lang="en-GB" sz="1600" i="1">
                <a:latin typeface="FiraGO Book"/>
              </a:rPr>
              <a:t>Vinna 2-4 tegundir vakta</a:t>
            </a:r>
          </a:p>
          <a:p>
            <a:pPr marL="1028700" lvl="1" indent="-285750">
              <a:buFont typeface="Arial"/>
              <a:buChar char="•"/>
            </a:pPr>
            <a:r>
              <a:rPr lang="en-GB" sz="1600" i="1">
                <a:latin typeface="FiraGO Book"/>
              </a:rPr>
              <a:t>Vinna 15 stundir á hverri tegund</a:t>
            </a:r>
          </a:p>
          <a:p>
            <a:pPr marL="1028700" lvl="1" indent="-285750">
              <a:buFont typeface="Arial"/>
              <a:buChar char="•"/>
            </a:pPr>
            <a:r>
              <a:rPr lang="en-GB" sz="1600" i="1">
                <a:latin typeface="FiraGO Book"/>
              </a:rPr>
              <a:t>Mætingar 14-19 að orlofi meðtöldu</a:t>
            </a:r>
          </a:p>
          <a:p>
            <a:endParaRPr lang="en-GB"/>
          </a:p>
        </p:txBody>
      </p:sp>
    </p:spTree>
    <p:extLst>
      <p:ext uri="{BB962C8B-B14F-4D97-AF65-F5344CB8AC3E}">
        <p14:creationId xmlns:p14="http://schemas.microsoft.com/office/powerpoint/2010/main" val="3117804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DDBDA-058B-480A-BF77-F0A0452B5040}"/>
              </a:ext>
            </a:extLst>
          </p:cNvPr>
          <p:cNvSpPr>
            <a:spLocks noGrp="1"/>
          </p:cNvSpPr>
          <p:nvPr>
            <p:ph type="body" sz="quarter" idx="12"/>
          </p:nvPr>
        </p:nvSpPr>
        <p:spPr>
          <a:xfrm>
            <a:off x="1145226" y="552866"/>
            <a:ext cx="9901547" cy="789927"/>
          </a:xfrm>
        </p:spPr>
        <p:txBody>
          <a:bodyPr/>
          <a:lstStyle/>
          <a:p>
            <a:r>
              <a:rPr lang="is-IS">
                <a:solidFill>
                  <a:srgbClr val="032742"/>
                </a:solidFill>
              </a:rPr>
              <a:t>Breytingargjald</a:t>
            </a:r>
          </a:p>
        </p:txBody>
      </p:sp>
      <p:graphicFrame>
        <p:nvGraphicFramePr>
          <p:cNvPr id="4" name="Table 4">
            <a:extLst>
              <a:ext uri="{FF2B5EF4-FFF2-40B4-BE49-F238E27FC236}">
                <a16:creationId xmlns:a16="http://schemas.microsoft.com/office/drawing/2014/main" id="{0642D891-76F1-4996-A48D-917AF7CE35BD}"/>
              </a:ext>
            </a:extLst>
          </p:cNvPr>
          <p:cNvGraphicFramePr>
            <a:graphicFrameLocks noGrp="1"/>
          </p:cNvGraphicFramePr>
          <p:nvPr>
            <p:extLst>
              <p:ext uri="{D42A27DB-BD31-4B8C-83A1-F6EECF244321}">
                <p14:modId xmlns:p14="http://schemas.microsoft.com/office/powerpoint/2010/main" val="2120567113"/>
              </p:ext>
            </p:extLst>
          </p:nvPr>
        </p:nvGraphicFramePr>
        <p:xfrm>
          <a:off x="1145226" y="1655717"/>
          <a:ext cx="10437174" cy="2993261"/>
        </p:xfrm>
        <a:graphic>
          <a:graphicData uri="http://schemas.openxmlformats.org/drawingml/2006/table">
            <a:tbl>
              <a:tblPr firstRow="1" bandRow="1">
                <a:tableStyleId>{BC89EF96-8CEA-46FF-86C4-4CE0E7609802}</a:tableStyleId>
              </a:tblPr>
              <a:tblGrid>
                <a:gridCol w="3357374">
                  <a:extLst>
                    <a:ext uri="{9D8B030D-6E8A-4147-A177-3AD203B41FA5}">
                      <a16:colId xmlns:a16="http://schemas.microsoft.com/office/drawing/2014/main" val="456047608"/>
                    </a:ext>
                  </a:extLst>
                </a:gridCol>
                <a:gridCol w="3539900">
                  <a:extLst>
                    <a:ext uri="{9D8B030D-6E8A-4147-A177-3AD203B41FA5}">
                      <a16:colId xmlns:a16="http://schemas.microsoft.com/office/drawing/2014/main" val="3358570638"/>
                    </a:ext>
                  </a:extLst>
                </a:gridCol>
                <a:gridCol w="3539900">
                  <a:extLst>
                    <a:ext uri="{9D8B030D-6E8A-4147-A177-3AD203B41FA5}">
                      <a16:colId xmlns:a16="http://schemas.microsoft.com/office/drawing/2014/main" val="1402370351"/>
                    </a:ext>
                  </a:extLst>
                </a:gridCol>
              </a:tblGrid>
              <a:tr h="1140872">
                <a:tc>
                  <a:txBody>
                    <a:bodyPr/>
                    <a:lstStyle/>
                    <a:p>
                      <a:pPr algn="ctr"/>
                      <a:endParaRPr lang="is-IS" sz="2400"/>
                    </a:p>
                    <a:p>
                      <a:pPr algn="ctr"/>
                      <a:r>
                        <a:rPr lang="is-IS" sz="2400"/>
                        <a:t>Heiti</a:t>
                      </a:r>
                    </a:p>
                    <a:p>
                      <a:pPr algn="ctr"/>
                      <a:endParaRPr lang="is-IS" sz="2400"/>
                    </a:p>
                  </a:txBody>
                  <a:tcPr anchor="ctr"/>
                </a:tc>
                <a:tc>
                  <a:txBody>
                    <a:bodyPr/>
                    <a:lstStyle/>
                    <a:p>
                      <a:pPr algn="ctr"/>
                      <a:r>
                        <a:rPr lang="is-IS" sz="2400"/>
                        <a:t>Var</a:t>
                      </a:r>
                    </a:p>
                  </a:txBody>
                  <a:tcPr anchor="ctr"/>
                </a:tc>
                <a:tc>
                  <a:txBody>
                    <a:bodyPr/>
                    <a:lstStyle/>
                    <a:p>
                      <a:pPr algn="ctr"/>
                      <a:r>
                        <a:rPr lang="is-IS" sz="2400"/>
                        <a:t>Verður</a:t>
                      </a:r>
                    </a:p>
                  </a:txBody>
                  <a:tcPr anchor="ctr"/>
                </a:tc>
                <a:extLst>
                  <a:ext uri="{0D108BD9-81ED-4DB2-BD59-A6C34878D82A}">
                    <a16:rowId xmlns:a16="http://schemas.microsoft.com/office/drawing/2014/main" val="1155856491"/>
                  </a:ext>
                </a:extLst>
              </a:tr>
              <a:tr h="504694">
                <a:tc>
                  <a:txBody>
                    <a:bodyPr/>
                    <a:lstStyle/>
                    <a:p>
                      <a:pPr algn="ctr"/>
                      <a:r>
                        <a:rPr lang="is-IS" sz="2000"/>
                        <a:t>Vakt breytt með &lt;24 klst.</a:t>
                      </a:r>
                    </a:p>
                  </a:txBody>
                  <a:tcPr/>
                </a:tc>
                <a:tc>
                  <a:txBody>
                    <a:bodyPr/>
                    <a:lstStyle/>
                    <a:p>
                      <a:pPr algn="ctr"/>
                      <a:r>
                        <a:rPr lang="is-IS" sz="2000"/>
                        <a:t>3 klst. í yfirvinnu</a:t>
                      </a:r>
                    </a:p>
                  </a:txBody>
                  <a:tcPr/>
                </a:tc>
                <a:tc>
                  <a:txBody>
                    <a:bodyPr/>
                    <a:lstStyle/>
                    <a:p>
                      <a:pPr algn="ctr"/>
                      <a:r>
                        <a:rPr lang="is-IS" sz="2000"/>
                        <a:t>2% af mánaðarlaunum</a:t>
                      </a:r>
                    </a:p>
                  </a:txBody>
                  <a:tcPr/>
                </a:tc>
                <a:extLst>
                  <a:ext uri="{0D108BD9-81ED-4DB2-BD59-A6C34878D82A}">
                    <a16:rowId xmlns:a16="http://schemas.microsoft.com/office/drawing/2014/main" val="440108680"/>
                  </a:ext>
                </a:extLst>
              </a:tr>
              <a:tr h="504694">
                <a:tc>
                  <a:txBody>
                    <a:bodyPr/>
                    <a:lstStyle/>
                    <a:p>
                      <a:pPr algn="ctr"/>
                      <a:r>
                        <a:rPr lang="is-IS" sz="2000"/>
                        <a:t>Vakt breytt innan viku</a:t>
                      </a:r>
                    </a:p>
                  </a:txBody>
                  <a:tcPr/>
                </a:tc>
                <a:tc>
                  <a:txBody>
                    <a:bodyPr/>
                    <a:lstStyle/>
                    <a:p>
                      <a:pPr algn="ctr"/>
                      <a:r>
                        <a:rPr lang="is-IS" sz="2000"/>
                        <a:t>2 klst. í yfirvinnu</a:t>
                      </a:r>
                    </a:p>
                  </a:txBody>
                  <a:tcPr/>
                </a:tc>
                <a:tc>
                  <a:txBody>
                    <a:bodyPr/>
                    <a:lstStyle/>
                    <a:p>
                      <a:pPr algn="ctr"/>
                      <a:r>
                        <a:rPr lang="is-IS" sz="2000"/>
                        <a:t>1,3% af mánaðarlaunum</a:t>
                      </a:r>
                    </a:p>
                  </a:txBody>
                  <a:tcPr/>
                </a:tc>
                <a:extLst>
                  <a:ext uri="{0D108BD9-81ED-4DB2-BD59-A6C34878D82A}">
                    <a16:rowId xmlns:a16="http://schemas.microsoft.com/office/drawing/2014/main" val="869563569"/>
                  </a:ext>
                </a:extLst>
              </a:tr>
              <a:tr h="795153">
                <a:tc>
                  <a:txBody>
                    <a:bodyPr/>
                    <a:lstStyle/>
                    <a:p>
                      <a:pPr algn="ctr"/>
                      <a:r>
                        <a:rPr lang="is-IS" sz="2000"/>
                        <a:t>Aukavakt um nótt eða helgi</a:t>
                      </a:r>
                    </a:p>
                  </a:txBody>
                  <a:tcPr/>
                </a:tc>
                <a:tc>
                  <a:txBody>
                    <a:bodyPr/>
                    <a:lstStyle/>
                    <a:p>
                      <a:pPr algn="ctr"/>
                      <a:r>
                        <a:rPr lang="is-IS" sz="2000"/>
                        <a:t>2 klst. í yfirvinnu háð lengd vaktar</a:t>
                      </a:r>
                    </a:p>
                  </a:txBody>
                  <a:tcPr/>
                </a:tc>
                <a:tc>
                  <a:txBody>
                    <a:bodyPr/>
                    <a:lstStyle/>
                    <a:p>
                      <a:pPr algn="ctr"/>
                      <a:r>
                        <a:rPr lang="is-IS" sz="2000"/>
                        <a:t>1,3% af mánaðarlaunum háð lengd vaktar</a:t>
                      </a:r>
                    </a:p>
                  </a:txBody>
                  <a:tcPr/>
                </a:tc>
                <a:extLst>
                  <a:ext uri="{0D108BD9-81ED-4DB2-BD59-A6C34878D82A}">
                    <a16:rowId xmlns:a16="http://schemas.microsoft.com/office/drawing/2014/main" val="748528920"/>
                  </a:ext>
                </a:extLst>
              </a:tr>
            </a:tbl>
          </a:graphicData>
        </a:graphic>
      </p:graphicFrame>
      <p:sp>
        <p:nvSpPr>
          <p:cNvPr id="3" name="TextBox 2">
            <a:extLst>
              <a:ext uri="{FF2B5EF4-FFF2-40B4-BE49-F238E27FC236}">
                <a16:creationId xmlns:a16="http://schemas.microsoft.com/office/drawing/2014/main" id="{E82BD42D-A863-4A7F-BE8B-A12BB98A98D3}"/>
              </a:ext>
            </a:extLst>
          </p:cNvPr>
          <p:cNvSpPr txBox="1"/>
          <p:nvPr/>
        </p:nvSpPr>
        <p:spPr>
          <a:xfrm>
            <a:off x="3173378" y="5202283"/>
            <a:ext cx="5496950" cy="1261884"/>
          </a:xfrm>
          <a:prstGeom prst="rect">
            <a:avLst/>
          </a:prstGeom>
          <a:solidFill>
            <a:srgbClr val="032742"/>
          </a:solidFill>
        </p:spPr>
        <p:txBody>
          <a:bodyPr wrap="square" rtlCol="0">
            <a:spAutoFit/>
          </a:bodyPr>
          <a:lstStyle/>
          <a:p>
            <a:pPr algn="ctr"/>
            <a:endParaRPr lang="is-IS">
              <a:solidFill>
                <a:schemeClr val="bg1"/>
              </a:solidFill>
            </a:endParaRPr>
          </a:p>
          <a:p>
            <a:pPr algn="ctr"/>
            <a:r>
              <a:rPr lang="is-IS" sz="2000">
                <a:solidFill>
                  <a:schemeClr val="bg1"/>
                </a:solidFill>
              </a:rPr>
              <a:t>Miðast við launaflokk og þrep hvers starfsmanns</a:t>
            </a:r>
          </a:p>
          <a:p>
            <a:pPr algn="ctr"/>
            <a:r>
              <a:rPr lang="is-IS" sz="2000">
                <a:solidFill>
                  <a:schemeClr val="bg1"/>
                </a:solidFill>
              </a:rPr>
              <a:t>Eitt gjald greitt óháð starfshlutfalli</a:t>
            </a:r>
          </a:p>
          <a:p>
            <a:pPr algn="ctr"/>
            <a:endParaRPr lang="is-IS">
              <a:solidFill>
                <a:schemeClr val="bg1"/>
              </a:solidFill>
            </a:endParaRPr>
          </a:p>
        </p:txBody>
      </p:sp>
    </p:spTree>
    <p:extLst>
      <p:ext uri="{BB962C8B-B14F-4D97-AF65-F5344CB8AC3E}">
        <p14:creationId xmlns:p14="http://schemas.microsoft.com/office/powerpoint/2010/main" val="1212936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BCCC3-A119-4924-9C0D-D7BFC20837D8}"/>
              </a:ext>
            </a:extLst>
          </p:cNvPr>
          <p:cNvSpPr>
            <a:spLocks noGrp="1"/>
          </p:cNvSpPr>
          <p:nvPr>
            <p:ph type="body" sz="quarter" idx="12"/>
          </p:nvPr>
        </p:nvSpPr>
        <p:spPr>
          <a:xfrm>
            <a:off x="1145226" y="498653"/>
            <a:ext cx="9901547" cy="789927"/>
          </a:xfrm>
        </p:spPr>
        <p:txBody>
          <a:bodyPr/>
          <a:lstStyle/>
          <a:p>
            <a:r>
              <a:rPr lang="is-IS">
                <a:solidFill>
                  <a:srgbClr val="032742"/>
                </a:solidFill>
              </a:rPr>
              <a:t>Drög að vaktaskrá </a:t>
            </a:r>
          </a:p>
        </p:txBody>
      </p:sp>
      <p:sp>
        <p:nvSpPr>
          <p:cNvPr id="3" name="Text Placeholder 2">
            <a:extLst>
              <a:ext uri="{FF2B5EF4-FFF2-40B4-BE49-F238E27FC236}">
                <a16:creationId xmlns:a16="http://schemas.microsoft.com/office/drawing/2014/main" id="{203250E6-EBD2-43BD-8AE3-56C914CE93E9}"/>
              </a:ext>
            </a:extLst>
          </p:cNvPr>
          <p:cNvSpPr>
            <a:spLocks noGrp="1"/>
          </p:cNvSpPr>
          <p:nvPr>
            <p:ph type="body" sz="quarter" idx="13"/>
          </p:nvPr>
        </p:nvSpPr>
        <p:spPr>
          <a:xfrm>
            <a:off x="1230155" y="1591933"/>
            <a:ext cx="2615247" cy="942024"/>
          </a:xfrm>
          <a:solidFill>
            <a:srgbClr val="032742"/>
          </a:solidFill>
        </p:spPr>
        <p:txBody>
          <a:bodyPr/>
          <a:lstStyle/>
          <a:p>
            <a:pPr algn="ctr"/>
            <a:r>
              <a:rPr lang="is-IS" sz="2000" b="1">
                <a:solidFill>
                  <a:schemeClr val="bg1"/>
                </a:solidFill>
              </a:rPr>
              <a:t>Drög 6 vikum fyrir fyrsta dag</a:t>
            </a:r>
          </a:p>
        </p:txBody>
      </p:sp>
      <p:sp>
        <p:nvSpPr>
          <p:cNvPr id="6" name="Text Placeholder 2">
            <a:extLst>
              <a:ext uri="{FF2B5EF4-FFF2-40B4-BE49-F238E27FC236}">
                <a16:creationId xmlns:a16="http://schemas.microsoft.com/office/drawing/2014/main" id="{A9450781-30C2-4E25-A531-2CE07AF4D2CE}"/>
              </a:ext>
            </a:extLst>
          </p:cNvPr>
          <p:cNvSpPr txBox="1">
            <a:spLocks/>
          </p:cNvSpPr>
          <p:nvPr/>
        </p:nvSpPr>
        <p:spPr>
          <a:xfrm>
            <a:off x="2921474" y="3250526"/>
            <a:ext cx="2988627" cy="942024"/>
          </a:xfrm>
          <a:prstGeom prst="rect">
            <a:avLst/>
          </a:prstGeom>
          <a:solidFill>
            <a:srgbClr val="032742"/>
          </a:solidFill>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s-IS" sz="2000" b="1">
                <a:solidFill>
                  <a:schemeClr val="bg1"/>
                </a:solidFill>
              </a:rPr>
              <a:t>Samþykkt mánuði fyrir fyrsta dag</a:t>
            </a:r>
          </a:p>
        </p:txBody>
      </p:sp>
      <p:sp>
        <p:nvSpPr>
          <p:cNvPr id="7" name="Rectangle: Rounded Corners 6">
            <a:extLst>
              <a:ext uri="{FF2B5EF4-FFF2-40B4-BE49-F238E27FC236}">
                <a16:creationId xmlns:a16="http://schemas.microsoft.com/office/drawing/2014/main" id="{C9A535BD-0A33-4A7C-A4A7-321BC8E697C1}"/>
              </a:ext>
            </a:extLst>
          </p:cNvPr>
          <p:cNvSpPr/>
          <p:nvPr/>
        </p:nvSpPr>
        <p:spPr>
          <a:xfrm>
            <a:off x="1225231" y="4893879"/>
            <a:ext cx="7673340" cy="1684020"/>
          </a:xfrm>
          <a:prstGeom prst="roundRect">
            <a:avLst/>
          </a:prstGeom>
          <a:solidFill>
            <a:srgbClr val="85A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a:t>2.6.2 Þar sem unnið er á reglubundnum vöktum skal leggja fram drög að vaktskrá, sem sýnir væntanlegan vinnutíma hvers starfsmanns, sex vikum áður en hún tekur gildi. Endanleg vaktskrá skal lögð fram mánuði áður en fyrsta vakt samkvæmt skránni hefst, nema samkomulag sé við starfsmann um skemmri frest.</a:t>
            </a:r>
          </a:p>
        </p:txBody>
      </p:sp>
      <p:pic>
        <p:nvPicPr>
          <p:cNvPr id="1028" name="Picture 4" descr="happy hour fiesta forever GIF">
            <a:extLst>
              <a:ext uri="{FF2B5EF4-FFF2-40B4-BE49-F238E27FC236}">
                <a16:creationId xmlns:a16="http://schemas.microsoft.com/office/drawing/2014/main" id="{B5C45513-580D-4094-A1CB-479ABD8A8C6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22529" y="1146286"/>
            <a:ext cx="3444240" cy="344424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or: Elbow 10">
            <a:extLst>
              <a:ext uri="{FF2B5EF4-FFF2-40B4-BE49-F238E27FC236}">
                <a16:creationId xmlns:a16="http://schemas.microsoft.com/office/drawing/2014/main" id="{2B65CF4D-939A-47C7-9E77-664090609915}"/>
              </a:ext>
            </a:extLst>
          </p:cNvPr>
          <p:cNvCxnSpPr>
            <a:cxnSpLocks/>
          </p:cNvCxnSpPr>
          <p:nvPr/>
        </p:nvCxnSpPr>
        <p:spPr>
          <a:xfrm>
            <a:off x="1752600" y="2549197"/>
            <a:ext cx="1229834" cy="1172341"/>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17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0E14F0-1B5D-47F0-BD9A-3462D85A9713}"/>
              </a:ext>
            </a:extLst>
          </p:cNvPr>
          <p:cNvSpPr>
            <a:spLocks noGrp="1"/>
          </p:cNvSpPr>
          <p:nvPr>
            <p:ph type="body" sz="quarter" idx="12"/>
          </p:nvPr>
        </p:nvSpPr>
        <p:spPr>
          <a:xfrm>
            <a:off x="1141590" y="488096"/>
            <a:ext cx="9901547" cy="789927"/>
          </a:xfrm>
        </p:spPr>
        <p:txBody>
          <a:bodyPr/>
          <a:lstStyle/>
          <a:p>
            <a:r>
              <a:rPr lang="is-IS">
                <a:solidFill>
                  <a:srgbClr val="032742"/>
                </a:solidFill>
              </a:rPr>
              <a:t>Bakvaktir – hvað breytist?  </a:t>
            </a:r>
          </a:p>
          <a:p>
            <a:r>
              <a:rPr lang="is-IS" sz="2800">
                <a:solidFill>
                  <a:srgbClr val="032742"/>
                </a:solidFill>
              </a:rPr>
              <a:t>Ein ný launategund</a:t>
            </a:r>
            <a:endParaRPr lang="is-IS">
              <a:solidFill>
                <a:srgbClr val="032742"/>
              </a:solidFill>
            </a:endParaRPr>
          </a:p>
        </p:txBody>
      </p:sp>
      <p:sp>
        <p:nvSpPr>
          <p:cNvPr id="3" name="Text Placeholder 2">
            <a:extLst>
              <a:ext uri="{FF2B5EF4-FFF2-40B4-BE49-F238E27FC236}">
                <a16:creationId xmlns:a16="http://schemas.microsoft.com/office/drawing/2014/main" id="{CBEBA4CF-6A40-42CC-A91D-01731DF7E72D}"/>
              </a:ext>
            </a:extLst>
          </p:cNvPr>
          <p:cNvSpPr>
            <a:spLocks noGrp="1"/>
          </p:cNvSpPr>
          <p:nvPr>
            <p:ph type="body" sz="quarter" idx="13"/>
          </p:nvPr>
        </p:nvSpPr>
        <p:spPr>
          <a:xfrm>
            <a:off x="1141589" y="1619251"/>
            <a:ext cx="10736085" cy="4095750"/>
          </a:xfrm>
        </p:spPr>
        <p:txBody>
          <a:bodyPr/>
          <a:lstStyle/>
          <a:p>
            <a:pPr algn="just">
              <a:lnSpc>
                <a:spcPct val="150000"/>
              </a:lnSpc>
              <a:spcBef>
                <a:spcPts val="0"/>
              </a:spcBef>
            </a:pPr>
            <a:r>
              <a:rPr lang="is-IS" sz="2000">
                <a:effectLst/>
                <a:latin typeface="FiraGO Book"/>
                <a:ea typeface="Times New Roman" panose="02020603050405020304" pitchFamily="18" charset="0"/>
                <a:cs typeface="Times New Roman" panose="02020603050405020304" pitchFamily="18" charset="0"/>
              </a:rPr>
              <a:t>1.6.2	Greiðsla fyrir bakvaktir skal reiknast af dagvinnukaupi sbr. gr. 1.4.1 með eftirtöldum hætti:</a:t>
            </a:r>
          </a:p>
          <a:p>
            <a:pPr algn="just">
              <a:lnSpc>
                <a:spcPts val="1300"/>
              </a:lnSpc>
              <a:spcBef>
                <a:spcPts val="600"/>
              </a:spcBef>
            </a:pPr>
            <a:endParaRPr lang="is-IS" sz="18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Bef>
                <a:spcPts val="600"/>
              </a:spcBef>
            </a:pPr>
            <a:r>
              <a:rPr lang="is-IS" sz="1800">
                <a:effectLst/>
                <a:latin typeface="Calibri" panose="020F0502020204030204" pitchFamily="34" charset="0"/>
                <a:ea typeface="Times New Roman" panose="02020603050405020304" pitchFamily="18" charset="0"/>
                <a:cs typeface="Times New Roman" panose="02020603050405020304" pitchFamily="18" charset="0"/>
              </a:rPr>
              <a:t>33,33%	kl. 17:00 - 24:00 mánudaga - fimmtudaga</a:t>
            </a:r>
            <a:endParaRPr lang="is-IS" sz="18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pPr>
            <a:r>
              <a:rPr lang="is-IS" sz="1800">
                <a:effectLst/>
                <a:latin typeface="Calibri" panose="020F0502020204030204" pitchFamily="34" charset="0"/>
                <a:ea typeface="Times New Roman" panose="02020603050405020304" pitchFamily="18" charset="0"/>
                <a:cs typeface="Times New Roman" panose="02020603050405020304" pitchFamily="18" charset="0"/>
              </a:rPr>
              <a:t>45,00%	kl. 17:00 - 24:00 föstudaga</a:t>
            </a:r>
            <a:endParaRPr lang="is-IS" sz="18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pPr>
            <a:r>
              <a:rPr lang="is-IS" sz="1800">
                <a:effectLst/>
                <a:latin typeface="Calibri" panose="020F0502020204030204" pitchFamily="34" charset="0"/>
                <a:ea typeface="Times New Roman" panose="02020603050405020304" pitchFamily="18" charset="0"/>
                <a:cs typeface="Times New Roman" panose="02020603050405020304" pitchFamily="18" charset="0"/>
              </a:rPr>
              <a:t>45,00% 	kl. 00:00 - 08:00 mánudaga</a:t>
            </a:r>
            <a:endParaRPr lang="is-IS" sz="18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pPr>
            <a:r>
              <a:rPr lang="is-IS" sz="1800">
                <a:effectLst/>
                <a:latin typeface="Calibri" panose="020F0502020204030204" pitchFamily="34" charset="0"/>
                <a:ea typeface="Times New Roman" panose="02020603050405020304" pitchFamily="18" charset="0"/>
                <a:cs typeface="Times New Roman" panose="02020603050405020304" pitchFamily="18" charset="0"/>
              </a:rPr>
              <a:t>33,33% 	kl. 00:00 - 08:00 þriðjudaga - föstudaga</a:t>
            </a:r>
            <a:endParaRPr lang="is-IS" sz="18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pPr>
            <a:r>
              <a:rPr lang="is-IS" sz="1800">
                <a:effectLst/>
                <a:latin typeface="Calibri" panose="020F0502020204030204" pitchFamily="34" charset="0"/>
                <a:ea typeface="Times New Roman" panose="02020603050405020304" pitchFamily="18" charset="0"/>
                <a:cs typeface="Times New Roman" panose="02020603050405020304" pitchFamily="18" charset="0"/>
              </a:rPr>
              <a:t>45,00% 	kl. 00:00 - 24:00 laugard., sunnud. og sérstaka frídaga</a:t>
            </a:r>
            <a:endParaRPr lang="is-IS" sz="180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pPr>
            <a:r>
              <a:rPr lang="is-IS" sz="1800">
                <a:effectLst/>
                <a:latin typeface="Calibri" panose="020F0502020204030204" pitchFamily="34" charset="0"/>
                <a:ea typeface="Times New Roman" panose="02020603050405020304" pitchFamily="18" charset="0"/>
                <a:cs typeface="Times New Roman" panose="02020603050405020304" pitchFamily="18" charset="0"/>
              </a:rPr>
              <a:t>90,00% 	kl. 00:00 - 24:00 stórhátíðardaga sbr. gr. 2.1.4.3, </a:t>
            </a:r>
          </a:p>
          <a:p>
            <a:pPr algn="just">
              <a:lnSpc>
                <a:spcPct val="100000"/>
              </a:lnSpc>
            </a:pPr>
            <a:r>
              <a:rPr lang="is-IS"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120% 	kl. 16:00 - 24:00 á aðfangadag og gamlársdag </a:t>
            </a:r>
          </a:p>
          <a:p>
            <a:pPr algn="just">
              <a:lnSpc>
                <a:spcPct val="100000"/>
              </a:lnSpc>
            </a:pPr>
            <a:r>
              <a:rPr lang="is-IS"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120%	kl. 00:00 – 08:00 á jóladag og nýársdag </a:t>
            </a:r>
          </a:p>
        </p:txBody>
      </p:sp>
      <p:pic>
        <p:nvPicPr>
          <p:cNvPr id="6" name="Picture 5" descr="Icon&#10;&#10;Description automatically generated">
            <a:extLst>
              <a:ext uri="{FF2B5EF4-FFF2-40B4-BE49-F238E27FC236}">
                <a16:creationId xmlns:a16="http://schemas.microsoft.com/office/drawing/2014/main" id="{99CB3763-010A-4D14-B931-AF29EF06664B}"/>
              </a:ext>
            </a:extLst>
          </p:cNvPr>
          <p:cNvPicPr>
            <a:picLocks noChangeAspect="1"/>
          </p:cNvPicPr>
          <p:nvPr/>
        </p:nvPicPr>
        <p:blipFill>
          <a:blip r:embed="rId3"/>
          <a:stretch>
            <a:fillRect/>
          </a:stretch>
        </p:blipFill>
        <p:spPr>
          <a:xfrm>
            <a:off x="8406377" y="2476500"/>
            <a:ext cx="2852327" cy="2853696"/>
          </a:xfrm>
          <a:prstGeom prst="rect">
            <a:avLst/>
          </a:prstGeom>
        </p:spPr>
      </p:pic>
      <p:sp>
        <p:nvSpPr>
          <p:cNvPr id="7" name="Text Placeholder 2">
            <a:extLst>
              <a:ext uri="{FF2B5EF4-FFF2-40B4-BE49-F238E27FC236}">
                <a16:creationId xmlns:a16="http://schemas.microsoft.com/office/drawing/2014/main" id="{BD52CF6D-E5E7-4DA4-A012-1A5B7D627FD2}"/>
              </a:ext>
            </a:extLst>
          </p:cNvPr>
          <p:cNvSpPr txBox="1">
            <a:spLocks/>
          </p:cNvSpPr>
          <p:nvPr/>
        </p:nvSpPr>
        <p:spPr>
          <a:xfrm>
            <a:off x="1141589" y="5874945"/>
            <a:ext cx="7636650" cy="482360"/>
          </a:xfrm>
          <a:prstGeom prst="rect">
            <a:avLst/>
          </a:prstGeom>
          <a:solidFill>
            <a:srgbClr val="85ABCD"/>
          </a:solidFill>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s-IS" sz="2000">
                <a:latin typeface="Calibri" panose="020F0502020204030204" pitchFamily="34" charset="0"/>
                <a:ea typeface="Calibri" panose="020F0502020204030204" pitchFamily="34" charset="0"/>
                <a:cs typeface="Calibri" panose="020F0502020204030204" pitchFamily="34" charset="0"/>
              </a:rPr>
              <a:t>Dagvinnuhlutfall er 0,632% af vaktaálagi en ekki 0,615% eins og áður var</a:t>
            </a:r>
            <a:endParaRPr lang="is-IS" sz="200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759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094849-BD9F-4437-86EE-42CA73A1AEF9}"/>
              </a:ext>
            </a:extLst>
          </p:cNvPr>
          <p:cNvSpPr>
            <a:spLocks noGrp="1"/>
          </p:cNvSpPr>
          <p:nvPr>
            <p:ph type="body" sz="quarter" idx="10"/>
          </p:nvPr>
        </p:nvSpPr>
        <p:spPr>
          <a:xfrm>
            <a:off x="1062855" y="2776990"/>
            <a:ext cx="5429385" cy="1304019"/>
          </a:xfrm>
        </p:spPr>
        <p:txBody>
          <a:bodyPr/>
          <a:lstStyle/>
          <a:p>
            <a:r>
              <a:rPr lang="is-IS"/>
              <a:t>Vinnuskylda í maí og júní</a:t>
            </a:r>
          </a:p>
          <a:p>
            <a:r>
              <a:rPr lang="is-IS"/>
              <a:t>Áhrif jöfnunar vinnuskila</a:t>
            </a:r>
          </a:p>
        </p:txBody>
      </p:sp>
      <p:sp>
        <p:nvSpPr>
          <p:cNvPr id="3" name="Rectangle 2">
            <a:extLst>
              <a:ext uri="{FF2B5EF4-FFF2-40B4-BE49-F238E27FC236}">
                <a16:creationId xmlns:a16="http://schemas.microsoft.com/office/drawing/2014/main" id="{0D847FC1-55EA-43D8-A3D7-69D71B946236}"/>
              </a:ext>
            </a:extLst>
          </p:cNvPr>
          <p:cNvSpPr/>
          <p:nvPr/>
        </p:nvSpPr>
        <p:spPr>
          <a:xfrm>
            <a:off x="0" y="0"/>
            <a:ext cx="1256522" cy="864637"/>
          </a:xfrm>
          <a:prstGeom prst="rect">
            <a:avLst/>
          </a:prstGeom>
          <a:solidFill>
            <a:srgbClr val="032742"/>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050" name="Picture 2" descr="Calendar GIF by memecandy">
            <a:extLst>
              <a:ext uri="{FF2B5EF4-FFF2-40B4-BE49-F238E27FC236}">
                <a16:creationId xmlns:a16="http://schemas.microsoft.com/office/drawing/2014/main" id="{CBAB2745-E16F-41D1-9434-D7565DD11A0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00400" y="2163080"/>
            <a:ext cx="4555864" cy="327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61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0ED9CB5F-BBE2-4D68-9219-C493E38FB590}"/>
              </a:ext>
            </a:extLst>
          </p:cNvPr>
          <p:cNvSpPr>
            <a:spLocks noGrp="1"/>
          </p:cNvSpPr>
          <p:nvPr>
            <p:ph type="body" sz="quarter" idx="12"/>
          </p:nvPr>
        </p:nvSpPr>
        <p:spPr>
          <a:xfrm>
            <a:off x="1145226" y="399873"/>
            <a:ext cx="10774925" cy="789927"/>
          </a:xfrm>
        </p:spPr>
        <p:txBody>
          <a:bodyPr/>
          <a:lstStyle/>
          <a:p>
            <a:r>
              <a:rPr lang="is-IS">
                <a:solidFill>
                  <a:srgbClr val="032742"/>
                </a:solidFill>
              </a:rPr>
              <a:t>Helgidagafrí og bæting fer út 1. maí 2021</a:t>
            </a:r>
          </a:p>
          <a:p>
            <a:endParaRPr lang="is-IS">
              <a:solidFill>
                <a:srgbClr val="032742"/>
              </a:solidFill>
            </a:endParaRPr>
          </a:p>
        </p:txBody>
      </p:sp>
      <p:pic>
        <p:nvPicPr>
          <p:cNvPr id="5" name="Mynd 4">
            <a:extLst>
              <a:ext uri="{FF2B5EF4-FFF2-40B4-BE49-F238E27FC236}">
                <a16:creationId xmlns:a16="http://schemas.microsoft.com/office/drawing/2014/main" id="{8C1A15C5-F575-4DF4-A96A-BDA474E278DD}"/>
              </a:ext>
            </a:extLst>
          </p:cNvPr>
          <p:cNvPicPr>
            <a:picLocks noChangeAspect="1"/>
          </p:cNvPicPr>
          <p:nvPr/>
        </p:nvPicPr>
        <p:blipFill>
          <a:blip r:embed="rId2"/>
          <a:stretch>
            <a:fillRect/>
          </a:stretch>
        </p:blipFill>
        <p:spPr>
          <a:xfrm>
            <a:off x="1145226" y="1311116"/>
            <a:ext cx="9692820" cy="5005932"/>
          </a:xfrm>
          <a:prstGeom prst="rect">
            <a:avLst/>
          </a:prstGeom>
        </p:spPr>
      </p:pic>
    </p:spTree>
    <p:extLst>
      <p:ext uri="{BB962C8B-B14F-4D97-AF65-F5344CB8AC3E}">
        <p14:creationId xmlns:p14="http://schemas.microsoft.com/office/powerpoint/2010/main" val="84631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6A28A-E9C0-4AE8-826C-0B3E1753228F}"/>
              </a:ext>
            </a:extLst>
          </p:cNvPr>
          <p:cNvSpPr>
            <a:spLocks noGrp="1"/>
          </p:cNvSpPr>
          <p:nvPr>
            <p:ph type="body" sz="quarter" idx="12"/>
          </p:nvPr>
        </p:nvSpPr>
        <p:spPr>
          <a:xfrm>
            <a:off x="1091827" y="657627"/>
            <a:ext cx="9901547" cy="789927"/>
          </a:xfrm>
        </p:spPr>
        <p:txBody>
          <a:bodyPr/>
          <a:lstStyle/>
          <a:p>
            <a:r>
              <a:rPr lang="is-IS">
                <a:solidFill>
                  <a:srgbClr val="032742"/>
                </a:solidFill>
              </a:rPr>
              <a:t>Vinnuskil vaktavinnumanns </a:t>
            </a:r>
          </a:p>
        </p:txBody>
      </p:sp>
      <p:pic>
        <p:nvPicPr>
          <p:cNvPr id="7" name="Picture 6">
            <a:extLst>
              <a:ext uri="{FF2B5EF4-FFF2-40B4-BE49-F238E27FC236}">
                <a16:creationId xmlns:a16="http://schemas.microsoft.com/office/drawing/2014/main" id="{D956C226-C942-417E-8E7A-9A10DA8186C1}"/>
              </a:ext>
            </a:extLst>
          </p:cNvPr>
          <p:cNvPicPr>
            <a:picLocks noChangeAspect="1"/>
          </p:cNvPicPr>
          <p:nvPr/>
        </p:nvPicPr>
        <p:blipFill>
          <a:blip r:embed="rId2"/>
          <a:stretch>
            <a:fillRect/>
          </a:stretch>
        </p:blipFill>
        <p:spPr>
          <a:xfrm>
            <a:off x="8708080" y="4269641"/>
            <a:ext cx="2550859" cy="1403829"/>
          </a:xfrm>
          <a:prstGeom prst="rect">
            <a:avLst/>
          </a:prstGeom>
        </p:spPr>
      </p:pic>
      <p:pic>
        <p:nvPicPr>
          <p:cNvPr id="9" name="Picture 8">
            <a:extLst>
              <a:ext uri="{FF2B5EF4-FFF2-40B4-BE49-F238E27FC236}">
                <a16:creationId xmlns:a16="http://schemas.microsoft.com/office/drawing/2014/main" id="{C33FDE96-F38E-40FB-90D4-B1B09BEA3760}"/>
              </a:ext>
            </a:extLst>
          </p:cNvPr>
          <p:cNvPicPr>
            <a:picLocks noChangeAspect="1"/>
          </p:cNvPicPr>
          <p:nvPr/>
        </p:nvPicPr>
        <p:blipFill>
          <a:blip r:embed="rId3"/>
          <a:stretch>
            <a:fillRect/>
          </a:stretch>
        </p:blipFill>
        <p:spPr>
          <a:xfrm>
            <a:off x="8708080" y="2049366"/>
            <a:ext cx="2445112" cy="1632809"/>
          </a:xfrm>
          <a:prstGeom prst="rect">
            <a:avLst/>
          </a:prstGeom>
        </p:spPr>
      </p:pic>
      <p:graphicFrame>
        <p:nvGraphicFramePr>
          <p:cNvPr id="10" name="Object 9">
            <a:extLst>
              <a:ext uri="{FF2B5EF4-FFF2-40B4-BE49-F238E27FC236}">
                <a16:creationId xmlns:a16="http://schemas.microsoft.com/office/drawing/2014/main" id="{28228E01-48AE-4D93-93AC-F44E6B690662}"/>
              </a:ext>
            </a:extLst>
          </p:cNvPr>
          <p:cNvGraphicFramePr>
            <a:graphicFrameLocks noChangeAspect="1"/>
          </p:cNvGraphicFramePr>
          <p:nvPr>
            <p:extLst>
              <p:ext uri="{D42A27DB-BD31-4B8C-83A1-F6EECF244321}">
                <p14:modId xmlns:p14="http://schemas.microsoft.com/office/powerpoint/2010/main" val="3858480990"/>
              </p:ext>
            </p:extLst>
          </p:nvPr>
        </p:nvGraphicFramePr>
        <p:xfrm>
          <a:off x="614299" y="2049366"/>
          <a:ext cx="7615237" cy="1700213"/>
        </p:xfrm>
        <a:graphic>
          <a:graphicData uri="http://schemas.openxmlformats.org/presentationml/2006/ole">
            <mc:AlternateContent xmlns:mc="http://schemas.openxmlformats.org/markup-compatibility/2006">
              <mc:Choice xmlns:v="urn:schemas-microsoft-com:vml" Requires="v">
                <p:oleObj name="Worksheet" r:id="rId4" imgW="7615068" imgH="1700311" progId="Excel.Sheet.12">
                  <p:embed/>
                </p:oleObj>
              </mc:Choice>
              <mc:Fallback>
                <p:oleObj name="Worksheet" r:id="rId4" imgW="7615068" imgH="1700311" progId="Excel.Sheet.12">
                  <p:embed/>
                  <p:pic>
                    <p:nvPicPr>
                      <p:cNvPr id="10" name="Object 9">
                        <a:extLst>
                          <a:ext uri="{FF2B5EF4-FFF2-40B4-BE49-F238E27FC236}">
                            <a16:creationId xmlns:a16="http://schemas.microsoft.com/office/drawing/2014/main" id="{28228E01-48AE-4D93-93AC-F44E6B690662}"/>
                          </a:ext>
                        </a:extLst>
                      </p:cNvPr>
                      <p:cNvPicPr/>
                      <p:nvPr/>
                    </p:nvPicPr>
                    <p:blipFill>
                      <a:blip r:embed="rId5"/>
                      <a:stretch>
                        <a:fillRect/>
                      </a:stretch>
                    </p:blipFill>
                    <p:spPr>
                      <a:xfrm>
                        <a:off x="614299" y="2049366"/>
                        <a:ext cx="7615237" cy="17002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12D40B7-5817-4FB9-8550-4B196E955AD5}"/>
              </a:ext>
            </a:extLst>
          </p:cNvPr>
          <p:cNvGraphicFramePr>
            <a:graphicFrameLocks noChangeAspect="1"/>
          </p:cNvGraphicFramePr>
          <p:nvPr>
            <p:extLst>
              <p:ext uri="{D42A27DB-BD31-4B8C-83A1-F6EECF244321}">
                <p14:modId xmlns:p14="http://schemas.microsoft.com/office/powerpoint/2010/main" val="946347477"/>
              </p:ext>
            </p:extLst>
          </p:nvPr>
        </p:nvGraphicFramePr>
        <p:xfrm>
          <a:off x="614298" y="4269641"/>
          <a:ext cx="7615237" cy="1700213"/>
        </p:xfrm>
        <a:graphic>
          <a:graphicData uri="http://schemas.openxmlformats.org/presentationml/2006/ole">
            <mc:AlternateContent xmlns:mc="http://schemas.openxmlformats.org/markup-compatibility/2006">
              <mc:Choice xmlns:v="urn:schemas-microsoft-com:vml" Requires="v">
                <p:oleObj name="Worksheet" r:id="rId6" imgW="7615068" imgH="1700311" progId="Excel.Sheet.12">
                  <p:embed/>
                </p:oleObj>
              </mc:Choice>
              <mc:Fallback>
                <p:oleObj name="Worksheet" r:id="rId6" imgW="7615068" imgH="1700311" progId="Excel.Sheet.12">
                  <p:embed/>
                  <p:pic>
                    <p:nvPicPr>
                      <p:cNvPr id="11" name="Object 10">
                        <a:extLst>
                          <a:ext uri="{FF2B5EF4-FFF2-40B4-BE49-F238E27FC236}">
                            <a16:creationId xmlns:a16="http://schemas.microsoft.com/office/drawing/2014/main" id="{212D40B7-5817-4FB9-8550-4B196E955AD5}"/>
                          </a:ext>
                        </a:extLst>
                      </p:cNvPr>
                      <p:cNvPicPr/>
                      <p:nvPr/>
                    </p:nvPicPr>
                    <p:blipFill>
                      <a:blip r:embed="rId7"/>
                      <a:stretch>
                        <a:fillRect/>
                      </a:stretch>
                    </p:blipFill>
                    <p:spPr>
                      <a:xfrm>
                        <a:off x="614298" y="4269641"/>
                        <a:ext cx="7615237" cy="1700213"/>
                      </a:xfrm>
                      <a:prstGeom prst="rect">
                        <a:avLst/>
                      </a:prstGeom>
                    </p:spPr>
                  </p:pic>
                </p:oleObj>
              </mc:Fallback>
            </mc:AlternateContent>
          </a:graphicData>
        </a:graphic>
      </p:graphicFrame>
      <p:sp>
        <p:nvSpPr>
          <p:cNvPr id="12" name="Rectangle: Rounded Corners 11">
            <a:extLst>
              <a:ext uri="{FF2B5EF4-FFF2-40B4-BE49-F238E27FC236}">
                <a16:creationId xmlns:a16="http://schemas.microsoft.com/office/drawing/2014/main" id="{5C724288-774A-450D-B906-79D1ACE6450E}"/>
              </a:ext>
            </a:extLst>
          </p:cNvPr>
          <p:cNvSpPr/>
          <p:nvPr/>
        </p:nvSpPr>
        <p:spPr>
          <a:xfrm>
            <a:off x="10045959" y="2865770"/>
            <a:ext cx="360784" cy="1760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3" name="Rectangle: Rounded Corners 12">
            <a:extLst>
              <a:ext uri="{FF2B5EF4-FFF2-40B4-BE49-F238E27FC236}">
                <a16:creationId xmlns:a16="http://schemas.microsoft.com/office/drawing/2014/main" id="{C4F79CE9-6C8D-4DB9-AEA6-9F4CD1EE1A49}"/>
              </a:ext>
            </a:extLst>
          </p:cNvPr>
          <p:cNvSpPr/>
          <p:nvPr/>
        </p:nvSpPr>
        <p:spPr>
          <a:xfrm>
            <a:off x="9035143" y="3252990"/>
            <a:ext cx="360784" cy="1760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4" name="Rectangle: Rounded Corners 13">
            <a:extLst>
              <a:ext uri="{FF2B5EF4-FFF2-40B4-BE49-F238E27FC236}">
                <a16:creationId xmlns:a16="http://schemas.microsoft.com/office/drawing/2014/main" id="{68F612C7-8ACC-4788-A5F6-85677B53112A}"/>
              </a:ext>
            </a:extLst>
          </p:cNvPr>
          <p:cNvSpPr/>
          <p:nvPr/>
        </p:nvSpPr>
        <p:spPr>
          <a:xfrm>
            <a:off x="10126825" y="5094867"/>
            <a:ext cx="360784" cy="1760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Rectangle: Rounded Corners 14">
            <a:extLst>
              <a:ext uri="{FF2B5EF4-FFF2-40B4-BE49-F238E27FC236}">
                <a16:creationId xmlns:a16="http://schemas.microsoft.com/office/drawing/2014/main" id="{B42D4AEE-25AC-48C0-84BE-B3430EC60DF3}"/>
              </a:ext>
            </a:extLst>
          </p:cNvPr>
          <p:cNvSpPr/>
          <p:nvPr/>
        </p:nvSpPr>
        <p:spPr>
          <a:xfrm>
            <a:off x="6015135" y="2320212"/>
            <a:ext cx="771330" cy="14804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6" name="Rectangle: Rounded Corners 15">
            <a:extLst>
              <a:ext uri="{FF2B5EF4-FFF2-40B4-BE49-F238E27FC236}">
                <a16:creationId xmlns:a16="http://schemas.microsoft.com/office/drawing/2014/main" id="{577790FA-9F81-4ED8-AB9F-2E217763398D}"/>
              </a:ext>
            </a:extLst>
          </p:cNvPr>
          <p:cNvSpPr/>
          <p:nvPr/>
        </p:nvSpPr>
        <p:spPr>
          <a:xfrm>
            <a:off x="6015135" y="4530648"/>
            <a:ext cx="771330" cy="14804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41674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094849-BD9F-4437-86EE-42CA73A1AEF9}"/>
              </a:ext>
            </a:extLst>
          </p:cNvPr>
          <p:cNvSpPr>
            <a:spLocks noGrp="1"/>
          </p:cNvSpPr>
          <p:nvPr>
            <p:ph type="body" sz="quarter" idx="10"/>
          </p:nvPr>
        </p:nvSpPr>
        <p:spPr>
          <a:xfrm>
            <a:off x="1078095" y="3154770"/>
            <a:ext cx="8350827" cy="1304019"/>
          </a:xfrm>
        </p:spPr>
        <p:txBody>
          <a:bodyPr/>
          <a:lstStyle/>
          <a:p>
            <a:r>
              <a:rPr lang="is-IS"/>
              <a:t>Dæmi um áhrif hlutastarfa á vaktahvata</a:t>
            </a:r>
          </a:p>
        </p:txBody>
      </p:sp>
      <p:sp>
        <p:nvSpPr>
          <p:cNvPr id="5" name="Rectangle 4">
            <a:extLst>
              <a:ext uri="{FF2B5EF4-FFF2-40B4-BE49-F238E27FC236}">
                <a16:creationId xmlns:a16="http://schemas.microsoft.com/office/drawing/2014/main" id="{60A19D1D-9E07-4DC7-A987-FEFE6C5C5AFA}"/>
              </a:ext>
            </a:extLst>
          </p:cNvPr>
          <p:cNvSpPr/>
          <p:nvPr/>
        </p:nvSpPr>
        <p:spPr>
          <a:xfrm>
            <a:off x="0" y="0"/>
            <a:ext cx="1256522" cy="864637"/>
          </a:xfrm>
          <a:prstGeom prst="rect">
            <a:avLst/>
          </a:prstGeom>
          <a:solidFill>
            <a:srgbClr val="032742"/>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3074" name="Picture 2" descr="bia_club club real agree 100 Sticker">
            <a:extLst>
              <a:ext uri="{FF2B5EF4-FFF2-40B4-BE49-F238E27FC236}">
                <a16:creationId xmlns:a16="http://schemas.microsoft.com/office/drawing/2014/main" id="{BDDA91E4-3B40-438C-848E-A8C2A839C7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63100"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10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astaðgengill 2">
            <a:extLst>
              <a:ext uri="{FF2B5EF4-FFF2-40B4-BE49-F238E27FC236}">
                <a16:creationId xmlns:a16="http://schemas.microsoft.com/office/drawing/2014/main" id="{19E623A3-FF91-4AFB-BA58-FA88332C7562}"/>
              </a:ext>
            </a:extLst>
          </p:cNvPr>
          <p:cNvSpPr txBox="1">
            <a:spLocks/>
          </p:cNvSpPr>
          <p:nvPr/>
        </p:nvSpPr>
        <p:spPr>
          <a:xfrm>
            <a:off x="1141591" y="1407129"/>
            <a:ext cx="4337190" cy="1354455"/>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nSpc>
                <a:spcPct val="107000"/>
              </a:lnSpc>
              <a:spcAft>
                <a:spcPts val="800"/>
              </a:spcAft>
            </a:pPr>
            <a:endParaRPr lang="is-IS"/>
          </a:p>
        </p:txBody>
      </p:sp>
      <p:pic>
        <p:nvPicPr>
          <p:cNvPr id="7" name="Mynd 6">
            <a:extLst>
              <a:ext uri="{FF2B5EF4-FFF2-40B4-BE49-F238E27FC236}">
                <a16:creationId xmlns:a16="http://schemas.microsoft.com/office/drawing/2014/main" id="{3F88E0F7-88F5-4E8B-B5D0-F66A9928C298}"/>
              </a:ext>
            </a:extLst>
          </p:cNvPr>
          <p:cNvPicPr>
            <a:picLocks noChangeAspect="1"/>
          </p:cNvPicPr>
          <p:nvPr/>
        </p:nvPicPr>
        <p:blipFill>
          <a:blip r:embed="rId3"/>
          <a:stretch>
            <a:fillRect/>
          </a:stretch>
        </p:blipFill>
        <p:spPr>
          <a:xfrm>
            <a:off x="6424491" y="963580"/>
            <a:ext cx="5645620" cy="5645620"/>
          </a:xfrm>
          <a:prstGeom prst="rect">
            <a:avLst/>
          </a:prstGeom>
        </p:spPr>
      </p:pic>
      <p:sp>
        <p:nvSpPr>
          <p:cNvPr id="10" name="Textastaðgengill 9">
            <a:extLst>
              <a:ext uri="{FF2B5EF4-FFF2-40B4-BE49-F238E27FC236}">
                <a16:creationId xmlns:a16="http://schemas.microsoft.com/office/drawing/2014/main" id="{77EC13D2-50C7-4289-906B-48F7959FEB5F}"/>
              </a:ext>
            </a:extLst>
          </p:cNvPr>
          <p:cNvSpPr>
            <a:spLocks noGrp="1"/>
          </p:cNvSpPr>
          <p:nvPr>
            <p:ph type="body" sz="quarter" idx="13"/>
          </p:nvPr>
        </p:nvSpPr>
        <p:spPr>
          <a:xfrm>
            <a:off x="938148" y="1667152"/>
            <a:ext cx="5183610" cy="3783719"/>
          </a:xfrm>
        </p:spPr>
        <p:txBody>
          <a:bodyPr lIns="91440" tIns="45720" rIns="91440" bIns="45720" anchor="t"/>
          <a:lstStyle/>
          <a:p>
            <a:pPr marL="285750" marR="0" indent="-285750">
              <a:lnSpc>
                <a:spcPct val="150000"/>
              </a:lnSpc>
              <a:spcBef>
                <a:spcPts val="0"/>
              </a:spcBef>
              <a:spcAft>
                <a:spcPts val="0"/>
              </a:spcAft>
              <a:buFont typeface="Arial" panose="020B0604020202020204" pitchFamily="34" charset="0"/>
              <a:buChar char="•"/>
            </a:pPr>
            <a:r>
              <a:rPr lang="is-IS" sz="2200" noProof="1">
                <a:latin typeface="Calibri" panose="020F0502020204030204" pitchFamily="34" charset="0"/>
              </a:rPr>
              <a:t>Vaktareiknir</a:t>
            </a:r>
            <a:r>
              <a:rPr lang="is-IS" sz="2200">
                <a:latin typeface="Calibri" panose="020F0502020204030204" pitchFamily="34" charset="0"/>
              </a:rPr>
              <a:t> og vinnuskil</a:t>
            </a:r>
          </a:p>
          <a:p>
            <a:pPr marL="285750" marR="0" indent="-285750">
              <a:lnSpc>
                <a:spcPct val="150000"/>
              </a:lnSpc>
              <a:spcBef>
                <a:spcPts val="0"/>
              </a:spcBef>
              <a:spcAft>
                <a:spcPts val="0"/>
              </a:spcAft>
              <a:buFont typeface="Arial" panose="020B0604020202020204" pitchFamily="34" charset="0"/>
              <a:buChar char="•"/>
            </a:pPr>
            <a:r>
              <a:rPr lang="is-IS" sz="2200">
                <a:latin typeface="Calibri" panose="020F0502020204030204" pitchFamily="34" charset="0"/>
              </a:rPr>
              <a:t>Nokkur framkvæmdaratriði</a:t>
            </a:r>
          </a:p>
          <a:p>
            <a:pPr marL="285750" marR="0" indent="-285750">
              <a:lnSpc>
                <a:spcPct val="150000"/>
              </a:lnSpc>
              <a:spcBef>
                <a:spcPts val="0"/>
              </a:spcBef>
              <a:spcAft>
                <a:spcPts val="0"/>
              </a:spcAft>
              <a:buFont typeface="Arial" panose="020B0604020202020204" pitchFamily="34" charset="0"/>
              <a:buChar char="•"/>
            </a:pPr>
            <a:r>
              <a:rPr lang="is-IS" sz="2200">
                <a:latin typeface="Calibri" panose="020F0502020204030204" pitchFamily="34" charset="0"/>
              </a:rPr>
              <a:t>Vinnuskylda og jöfnun vinnuskila</a:t>
            </a:r>
          </a:p>
          <a:p>
            <a:pPr marL="285750" marR="0" indent="-285750">
              <a:lnSpc>
                <a:spcPct val="150000"/>
              </a:lnSpc>
              <a:spcBef>
                <a:spcPts val="0"/>
              </a:spcBef>
              <a:spcAft>
                <a:spcPts val="0"/>
              </a:spcAft>
              <a:buFont typeface="Arial" panose="020B0604020202020204" pitchFamily="34" charset="0"/>
              <a:buChar char="•"/>
            </a:pPr>
            <a:r>
              <a:rPr lang="is-IS" sz="2200">
                <a:latin typeface="Calibri" panose="020F0502020204030204" pitchFamily="34" charset="0"/>
              </a:rPr>
              <a:t>Dæmi um áhrif hlutastarfa á vaktahvata </a:t>
            </a:r>
          </a:p>
          <a:p>
            <a:pPr marL="285750" marR="0" indent="-285750">
              <a:lnSpc>
                <a:spcPct val="150000"/>
              </a:lnSpc>
              <a:spcBef>
                <a:spcPts val="0"/>
              </a:spcBef>
              <a:spcAft>
                <a:spcPts val="0"/>
              </a:spcAft>
              <a:buFont typeface="Arial" panose="020B0604020202020204" pitchFamily="34" charset="0"/>
              <a:buChar char="•"/>
            </a:pPr>
            <a:r>
              <a:rPr lang="is-IS" sz="2200">
                <a:latin typeface="Calibri" panose="020F0502020204030204" pitchFamily="34" charset="0"/>
              </a:rPr>
              <a:t>Áhugavert fræðsluefni</a:t>
            </a:r>
          </a:p>
          <a:p>
            <a:pPr marL="285750" marR="0" indent="-285750">
              <a:lnSpc>
                <a:spcPct val="150000"/>
              </a:lnSpc>
              <a:spcBef>
                <a:spcPts val="0"/>
              </a:spcBef>
              <a:spcAft>
                <a:spcPts val="0"/>
              </a:spcAft>
              <a:buFont typeface="Arial" panose="020B0604020202020204" pitchFamily="34" charset="0"/>
              <a:buChar char="•"/>
            </a:pPr>
            <a:r>
              <a:rPr lang="is-IS" sz="2200">
                <a:latin typeface="Calibri" panose="020F0502020204030204" pitchFamily="34" charset="0"/>
              </a:rPr>
              <a:t>Námskeið fyrir launafulltrúa</a:t>
            </a:r>
          </a:p>
          <a:p>
            <a:pPr marL="285750" marR="0" indent="-285750">
              <a:lnSpc>
                <a:spcPct val="150000"/>
              </a:lnSpc>
              <a:spcBef>
                <a:spcPts val="0"/>
              </a:spcBef>
              <a:spcAft>
                <a:spcPts val="0"/>
              </a:spcAft>
              <a:buFont typeface="Arial" panose="020B0604020202020204" pitchFamily="34" charset="0"/>
              <a:buChar char="•"/>
            </a:pPr>
            <a:r>
              <a:rPr lang="is-IS" sz="2200">
                <a:effectLst/>
                <a:latin typeface="Calibri" panose="020F0502020204030204" pitchFamily="34" charset="0"/>
              </a:rPr>
              <a:t>Viðhorfskönnun matshóps</a:t>
            </a:r>
          </a:p>
          <a:p>
            <a:endParaRPr lang="is-IS" sz="2000">
              <a:latin typeface="+mn-lt"/>
            </a:endParaRPr>
          </a:p>
        </p:txBody>
      </p:sp>
      <p:sp>
        <p:nvSpPr>
          <p:cNvPr id="6" name="Textastaðgengill 9">
            <a:extLst>
              <a:ext uri="{FF2B5EF4-FFF2-40B4-BE49-F238E27FC236}">
                <a16:creationId xmlns:a16="http://schemas.microsoft.com/office/drawing/2014/main" id="{62F1B6B0-F69A-48C3-A5AD-8D6DE3608F37}"/>
              </a:ext>
            </a:extLst>
          </p:cNvPr>
          <p:cNvSpPr txBox="1">
            <a:spLocks/>
          </p:cNvSpPr>
          <p:nvPr/>
        </p:nvSpPr>
        <p:spPr>
          <a:xfrm>
            <a:off x="938148" y="511873"/>
            <a:ext cx="6324805" cy="789927"/>
          </a:xfrm>
          <a:prstGeom prst="rect">
            <a:avLst/>
          </a:prstGeom>
        </p:spPr>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is-IS" sz="3200" b="1">
                <a:latin typeface="Arial" panose="020B0604020202020204" pitchFamily="34" charset="0"/>
                <a:cs typeface="Arial" panose="020B0604020202020204" pitchFamily="34" charset="0"/>
              </a:rPr>
              <a:t>Efni fundar:</a:t>
            </a:r>
            <a:endParaRPr lang="is-IS" sz="2400">
              <a:latin typeface="Arial"/>
              <a:cs typeface="Arial"/>
            </a:endParaRPr>
          </a:p>
          <a:p>
            <a:pPr>
              <a:lnSpc>
                <a:spcPct val="150000"/>
              </a:lnSpc>
              <a:spcBef>
                <a:spcPts val="0"/>
              </a:spcBef>
            </a:pPr>
            <a:endParaRPr lang="is-I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49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CFB3B7-DE33-4D2B-83F1-00BA8365D391}"/>
              </a:ext>
            </a:extLst>
          </p:cNvPr>
          <p:cNvSpPr>
            <a:spLocks noGrp="1"/>
          </p:cNvSpPr>
          <p:nvPr>
            <p:ph type="body" sz="quarter" idx="12"/>
          </p:nvPr>
        </p:nvSpPr>
        <p:spPr>
          <a:xfrm>
            <a:off x="1141590" y="496968"/>
            <a:ext cx="9901547" cy="789927"/>
          </a:xfrm>
        </p:spPr>
        <p:txBody>
          <a:bodyPr/>
          <a:lstStyle/>
          <a:p>
            <a:r>
              <a:rPr lang="is-IS">
                <a:solidFill>
                  <a:srgbClr val="032742"/>
                </a:solidFill>
              </a:rPr>
              <a:t>Dæmi – 80% starfsmaður sem nær 7,5% vaktahvata</a:t>
            </a:r>
          </a:p>
        </p:txBody>
      </p:sp>
      <p:pic>
        <p:nvPicPr>
          <p:cNvPr id="6" name="Picture 5">
            <a:extLst>
              <a:ext uri="{FF2B5EF4-FFF2-40B4-BE49-F238E27FC236}">
                <a16:creationId xmlns:a16="http://schemas.microsoft.com/office/drawing/2014/main" id="{FBC14502-2B32-46EB-B1F2-3EDA64DE802F}"/>
              </a:ext>
            </a:extLst>
          </p:cNvPr>
          <p:cNvPicPr>
            <a:picLocks noChangeAspect="1"/>
          </p:cNvPicPr>
          <p:nvPr/>
        </p:nvPicPr>
        <p:blipFill>
          <a:blip r:embed="rId2"/>
          <a:stretch>
            <a:fillRect/>
          </a:stretch>
        </p:blipFill>
        <p:spPr>
          <a:xfrm>
            <a:off x="1141590" y="1537549"/>
            <a:ext cx="5623364" cy="4936138"/>
          </a:xfrm>
          <a:prstGeom prst="rect">
            <a:avLst/>
          </a:prstGeom>
        </p:spPr>
      </p:pic>
      <p:pic>
        <p:nvPicPr>
          <p:cNvPr id="10" name="Picture 9">
            <a:extLst>
              <a:ext uri="{FF2B5EF4-FFF2-40B4-BE49-F238E27FC236}">
                <a16:creationId xmlns:a16="http://schemas.microsoft.com/office/drawing/2014/main" id="{068ABDA8-BAFD-41B7-8444-F24A9365587B}"/>
              </a:ext>
            </a:extLst>
          </p:cNvPr>
          <p:cNvPicPr>
            <a:picLocks noChangeAspect="1"/>
          </p:cNvPicPr>
          <p:nvPr/>
        </p:nvPicPr>
        <p:blipFill>
          <a:blip r:embed="rId3"/>
          <a:stretch>
            <a:fillRect/>
          </a:stretch>
        </p:blipFill>
        <p:spPr>
          <a:xfrm>
            <a:off x="7278228" y="1736332"/>
            <a:ext cx="4099515" cy="4114504"/>
          </a:xfrm>
          <a:prstGeom prst="rect">
            <a:avLst/>
          </a:prstGeom>
        </p:spPr>
      </p:pic>
      <p:sp>
        <p:nvSpPr>
          <p:cNvPr id="11" name="Rectangle: Rounded Corners 10">
            <a:extLst>
              <a:ext uri="{FF2B5EF4-FFF2-40B4-BE49-F238E27FC236}">
                <a16:creationId xmlns:a16="http://schemas.microsoft.com/office/drawing/2014/main" id="{3FE47F45-BE3C-4955-8C7A-FDB7AE28B713}"/>
              </a:ext>
            </a:extLst>
          </p:cNvPr>
          <p:cNvSpPr/>
          <p:nvPr/>
        </p:nvSpPr>
        <p:spPr>
          <a:xfrm>
            <a:off x="7328452" y="2650435"/>
            <a:ext cx="2637183" cy="231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Rectangle: Rounded Corners 11">
            <a:extLst>
              <a:ext uri="{FF2B5EF4-FFF2-40B4-BE49-F238E27FC236}">
                <a16:creationId xmlns:a16="http://schemas.microsoft.com/office/drawing/2014/main" id="{845FD3EF-4571-42A7-84EE-55A2CF8535C8}"/>
              </a:ext>
            </a:extLst>
          </p:cNvPr>
          <p:cNvSpPr/>
          <p:nvPr/>
        </p:nvSpPr>
        <p:spPr>
          <a:xfrm>
            <a:off x="7328451" y="2882348"/>
            <a:ext cx="2637183" cy="10054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3" name="Rectangle: Rounded Corners 12">
            <a:extLst>
              <a:ext uri="{FF2B5EF4-FFF2-40B4-BE49-F238E27FC236}">
                <a16:creationId xmlns:a16="http://schemas.microsoft.com/office/drawing/2014/main" id="{8C6D1B5C-94B9-47F1-8E21-5FB268AD93F3}"/>
              </a:ext>
            </a:extLst>
          </p:cNvPr>
          <p:cNvSpPr/>
          <p:nvPr/>
        </p:nvSpPr>
        <p:spPr>
          <a:xfrm>
            <a:off x="7328451" y="5371864"/>
            <a:ext cx="2637183" cy="231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4" name="Rectangle: Rounded Corners 13">
            <a:extLst>
              <a:ext uri="{FF2B5EF4-FFF2-40B4-BE49-F238E27FC236}">
                <a16:creationId xmlns:a16="http://schemas.microsoft.com/office/drawing/2014/main" id="{B2F32E20-ED80-4ED5-8168-732BED5401FF}"/>
              </a:ext>
            </a:extLst>
          </p:cNvPr>
          <p:cNvSpPr/>
          <p:nvPr/>
        </p:nvSpPr>
        <p:spPr>
          <a:xfrm>
            <a:off x="3203510" y="5900593"/>
            <a:ext cx="1499119" cy="6494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7805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7E1603-2124-45A5-ABAC-241216B6E272}"/>
              </a:ext>
            </a:extLst>
          </p:cNvPr>
          <p:cNvPicPr>
            <a:picLocks noChangeAspect="1"/>
          </p:cNvPicPr>
          <p:nvPr/>
        </p:nvPicPr>
        <p:blipFill rotWithShape="1">
          <a:blip r:embed="rId2"/>
          <a:srcRect b="13719"/>
          <a:stretch/>
        </p:blipFill>
        <p:spPr>
          <a:xfrm>
            <a:off x="7076725" y="1448759"/>
            <a:ext cx="4232038" cy="4342441"/>
          </a:xfrm>
          <a:prstGeom prst="rect">
            <a:avLst/>
          </a:prstGeom>
        </p:spPr>
      </p:pic>
      <p:sp>
        <p:nvSpPr>
          <p:cNvPr id="3" name="Text Placeholder 2">
            <a:extLst>
              <a:ext uri="{FF2B5EF4-FFF2-40B4-BE49-F238E27FC236}">
                <a16:creationId xmlns:a16="http://schemas.microsoft.com/office/drawing/2014/main" id="{DFCFB3B7-DE33-4D2B-83F1-00BA8365D391}"/>
              </a:ext>
            </a:extLst>
          </p:cNvPr>
          <p:cNvSpPr>
            <a:spLocks noGrp="1"/>
          </p:cNvSpPr>
          <p:nvPr>
            <p:ph type="body" sz="quarter" idx="12"/>
          </p:nvPr>
        </p:nvSpPr>
        <p:spPr>
          <a:xfrm>
            <a:off x="1141590" y="496968"/>
            <a:ext cx="9901547" cy="789927"/>
          </a:xfrm>
        </p:spPr>
        <p:txBody>
          <a:bodyPr/>
          <a:lstStyle/>
          <a:p>
            <a:r>
              <a:rPr lang="is-IS">
                <a:solidFill>
                  <a:srgbClr val="032742"/>
                </a:solidFill>
              </a:rPr>
              <a:t>Dæmi – 80% starfsmaður sem nær 2,5% vaktahvata</a:t>
            </a:r>
          </a:p>
        </p:txBody>
      </p:sp>
      <p:sp>
        <p:nvSpPr>
          <p:cNvPr id="11" name="Rectangle: Rounded Corners 10">
            <a:extLst>
              <a:ext uri="{FF2B5EF4-FFF2-40B4-BE49-F238E27FC236}">
                <a16:creationId xmlns:a16="http://schemas.microsoft.com/office/drawing/2014/main" id="{3FE47F45-BE3C-4955-8C7A-FDB7AE28B713}"/>
              </a:ext>
            </a:extLst>
          </p:cNvPr>
          <p:cNvSpPr/>
          <p:nvPr/>
        </p:nvSpPr>
        <p:spPr>
          <a:xfrm>
            <a:off x="7135618" y="2395399"/>
            <a:ext cx="2813722" cy="231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Rectangle: Rounded Corners 11">
            <a:extLst>
              <a:ext uri="{FF2B5EF4-FFF2-40B4-BE49-F238E27FC236}">
                <a16:creationId xmlns:a16="http://schemas.microsoft.com/office/drawing/2014/main" id="{845FD3EF-4571-42A7-84EE-55A2CF8535C8}"/>
              </a:ext>
            </a:extLst>
          </p:cNvPr>
          <p:cNvSpPr/>
          <p:nvPr/>
        </p:nvSpPr>
        <p:spPr>
          <a:xfrm>
            <a:off x="7135619" y="2627312"/>
            <a:ext cx="2813722" cy="10054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3" name="Rectangle: Rounded Corners 12">
            <a:extLst>
              <a:ext uri="{FF2B5EF4-FFF2-40B4-BE49-F238E27FC236}">
                <a16:creationId xmlns:a16="http://schemas.microsoft.com/office/drawing/2014/main" id="{8C6D1B5C-94B9-47F1-8E21-5FB268AD93F3}"/>
              </a:ext>
            </a:extLst>
          </p:cNvPr>
          <p:cNvSpPr/>
          <p:nvPr/>
        </p:nvSpPr>
        <p:spPr>
          <a:xfrm>
            <a:off x="7135618" y="5237016"/>
            <a:ext cx="2813722" cy="231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4" name="Picture 3">
            <a:extLst>
              <a:ext uri="{FF2B5EF4-FFF2-40B4-BE49-F238E27FC236}">
                <a16:creationId xmlns:a16="http://schemas.microsoft.com/office/drawing/2014/main" id="{74366834-A3FB-46DB-8995-669AC44FF1D9}"/>
              </a:ext>
            </a:extLst>
          </p:cNvPr>
          <p:cNvPicPr>
            <a:picLocks noChangeAspect="1"/>
          </p:cNvPicPr>
          <p:nvPr/>
        </p:nvPicPr>
        <p:blipFill>
          <a:blip r:embed="rId3"/>
          <a:stretch>
            <a:fillRect/>
          </a:stretch>
        </p:blipFill>
        <p:spPr>
          <a:xfrm>
            <a:off x="1141589" y="1448759"/>
            <a:ext cx="5658655" cy="5032906"/>
          </a:xfrm>
          <a:prstGeom prst="rect">
            <a:avLst/>
          </a:prstGeom>
        </p:spPr>
      </p:pic>
      <p:sp>
        <p:nvSpPr>
          <p:cNvPr id="14" name="Rectangle: Rounded Corners 13">
            <a:extLst>
              <a:ext uri="{FF2B5EF4-FFF2-40B4-BE49-F238E27FC236}">
                <a16:creationId xmlns:a16="http://schemas.microsoft.com/office/drawing/2014/main" id="{B2F32E20-ED80-4ED5-8168-732BED5401FF}"/>
              </a:ext>
            </a:extLst>
          </p:cNvPr>
          <p:cNvSpPr/>
          <p:nvPr/>
        </p:nvSpPr>
        <p:spPr>
          <a:xfrm>
            <a:off x="3203510" y="5900593"/>
            <a:ext cx="1499119" cy="6494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71533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52CDB3-5C99-4B09-9E12-2DA323CCD151}"/>
              </a:ext>
            </a:extLst>
          </p:cNvPr>
          <p:cNvPicPr>
            <a:picLocks noChangeAspect="1"/>
          </p:cNvPicPr>
          <p:nvPr/>
        </p:nvPicPr>
        <p:blipFill rotWithShape="1">
          <a:blip r:embed="rId3"/>
          <a:srcRect b="6248"/>
          <a:stretch/>
        </p:blipFill>
        <p:spPr>
          <a:xfrm>
            <a:off x="6946485" y="1387571"/>
            <a:ext cx="4569045" cy="4662709"/>
          </a:xfrm>
          <a:prstGeom prst="rect">
            <a:avLst/>
          </a:prstGeom>
        </p:spPr>
      </p:pic>
      <p:sp>
        <p:nvSpPr>
          <p:cNvPr id="3" name="Text Placeholder 2">
            <a:extLst>
              <a:ext uri="{FF2B5EF4-FFF2-40B4-BE49-F238E27FC236}">
                <a16:creationId xmlns:a16="http://schemas.microsoft.com/office/drawing/2014/main" id="{DFCFB3B7-DE33-4D2B-83F1-00BA8365D391}"/>
              </a:ext>
            </a:extLst>
          </p:cNvPr>
          <p:cNvSpPr>
            <a:spLocks noGrp="1"/>
          </p:cNvSpPr>
          <p:nvPr>
            <p:ph type="body" sz="quarter" idx="12"/>
          </p:nvPr>
        </p:nvSpPr>
        <p:spPr>
          <a:xfrm>
            <a:off x="1141590" y="496968"/>
            <a:ext cx="9901547" cy="789927"/>
          </a:xfrm>
        </p:spPr>
        <p:txBody>
          <a:bodyPr/>
          <a:lstStyle/>
          <a:p>
            <a:r>
              <a:rPr lang="is-IS">
                <a:solidFill>
                  <a:srgbClr val="032742"/>
                </a:solidFill>
              </a:rPr>
              <a:t>Dæmi – 80% starfsmaður sem nær </a:t>
            </a:r>
            <a:r>
              <a:rPr lang="is-IS" u="sng">
                <a:solidFill>
                  <a:srgbClr val="032742"/>
                </a:solidFill>
              </a:rPr>
              <a:t>EKKI</a:t>
            </a:r>
            <a:r>
              <a:rPr lang="is-IS">
                <a:solidFill>
                  <a:srgbClr val="032742"/>
                </a:solidFill>
              </a:rPr>
              <a:t> vaktahvata</a:t>
            </a:r>
          </a:p>
        </p:txBody>
      </p:sp>
      <p:sp>
        <p:nvSpPr>
          <p:cNvPr id="11" name="Rectangle: Rounded Corners 10">
            <a:extLst>
              <a:ext uri="{FF2B5EF4-FFF2-40B4-BE49-F238E27FC236}">
                <a16:creationId xmlns:a16="http://schemas.microsoft.com/office/drawing/2014/main" id="{3FE47F45-BE3C-4955-8C7A-FDB7AE28B713}"/>
              </a:ext>
            </a:extLst>
          </p:cNvPr>
          <p:cNvSpPr/>
          <p:nvPr/>
        </p:nvSpPr>
        <p:spPr>
          <a:xfrm>
            <a:off x="6946484" y="2395399"/>
            <a:ext cx="3002855" cy="231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Rectangle: Rounded Corners 11">
            <a:extLst>
              <a:ext uri="{FF2B5EF4-FFF2-40B4-BE49-F238E27FC236}">
                <a16:creationId xmlns:a16="http://schemas.microsoft.com/office/drawing/2014/main" id="{845FD3EF-4571-42A7-84EE-55A2CF8535C8}"/>
              </a:ext>
            </a:extLst>
          </p:cNvPr>
          <p:cNvSpPr/>
          <p:nvPr/>
        </p:nvSpPr>
        <p:spPr>
          <a:xfrm>
            <a:off x="6946482" y="2627312"/>
            <a:ext cx="3074595" cy="11609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3" name="Rectangle: Rounded Corners 12">
            <a:extLst>
              <a:ext uri="{FF2B5EF4-FFF2-40B4-BE49-F238E27FC236}">
                <a16:creationId xmlns:a16="http://schemas.microsoft.com/office/drawing/2014/main" id="{8C6D1B5C-94B9-47F1-8E21-5FB268AD93F3}"/>
              </a:ext>
            </a:extLst>
          </p:cNvPr>
          <p:cNvSpPr/>
          <p:nvPr/>
        </p:nvSpPr>
        <p:spPr>
          <a:xfrm>
            <a:off x="6946485" y="5518434"/>
            <a:ext cx="3002854" cy="231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8" name="Picture 7">
            <a:extLst>
              <a:ext uri="{FF2B5EF4-FFF2-40B4-BE49-F238E27FC236}">
                <a16:creationId xmlns:a16="http://schemas.microsoft.com/office/drawing/2014/main" id="{3C580B97-1727-4D02-BB2B-978C74633E53}"/>
              </a:ext>
            </a:extLst>
          </p:cNvPr>
          <p:cNvPicPr>
            <a:picLocks noChangeAspect="1"/>
          </p:cNvPicPr>
          <p:nvPr/>
        </p:nvPicPr>
        <p:blipFill>
          <a:blip r:embed="rId4"/>
          <a:stretch>
            <a:fillRect/>
          </a:stretch>
        </p:blipFill>
        <p:spPr>
          <a:xfrm>
            <a:off x="992300" y="1387571"/>
            <a:ext cx="5715218" cy="5032905"/>
          </a:xfrm>
          <a:prstGeom prst="rect">
            <a:avLst/>
          </a:prstGeom>
        </p:spPr>
      </p:pic>
      <p:sp>
        <p:nvSpPr>
          <p:cNvPr id="14" name="Rectangle: Rounded Corners 13">
            <a:extLst>
              <a:ext uri="{FF2B5EF4-FFF2-40B4-BE49-F238E27FC236}">
                <a16:creationId xmlns:a16="http://schemas.microsoft.com/office/drawing/2014/main" id="{B2F32E20-ED80-4ED5-8168-732BED5401FF}"/>
              </a:ext>
            </a:extLst>
          </p:cNvPr>
          <p:cNvSpPr/>
          <p:nvPr/>
        </p:nvSpPr>
        <p:spPr>
          <a:xfrm>
            <a:off x="3109570" y="5863274"/>
            <a:ext cx="1499119" cy="6494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037758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26217F-FDE3-4DCD-821F-EA19DD30A312}"/>
              </a:ext>
            </a:extLst>
          </p:cNvPr>
          <p:cNvSpPr>
            <a:spLocks noGrp="1"/>
          </p:cNvSpPr>
          <p:nvPr>
            <p:ph type="body" sz="quarter" idx="10"/>
          </p:nvPr>
        </p:nvSpPr>
        <p:spPr>
          <a:xfrm>
            <a:off x="1326912" y="2776990"/>
            <a:ext cx="5471995" cy="1304019"/>
          </a:xfrm>
        </p:spPr>
        <p:txBody>
          <a:bodyPr/>
          <a:lstStyle/>
          <a:p>
            <a:r>
              <a:rPr lang="is-IS"/>
              <a:t>Áhugavert fræðsluefni  </a:t>
            </a:r>
          </a:p>
        </p:txBody>
      </p:sp>
      <p:sp>
        <p:nvSpPr>
          <p:cNvPr id="5" name="Rectangle 4">
            <a:extLst>
              <a:ext uri="{FF2B5EF4-FFF2-40B4-BE49-F238E27FC236}">
                <a16:creationId xmlns:a16="http://schemas.microsoft.com/office/drawing/2014/main" id="{1D2BC409-35CC-4BF4-9087-26FF8E0F84C4}"/>
              </a:ext>
            </a:extLst>
          </p:cNvPr>
          <p:cNvSpPr/>
          <p:nvPr/>
        </p:nvSpPr>
        <p:spPr>
          <a:xfrm>
            <a:off x="0" y="0"/>
            <a:ext cx="1256522" cy="864637"/>
          </a:xfrm>
          <a:prstGeom prst="rect">
            <a:avLst/>
          </a:prstGeom>
          <a:solidFill>
            <a:srgbClr val="032742"/>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4098" name="Picture 2" descr="AmpersandAdvisory idea GIF">
            <a:extLst>
              <a:ext uri="{FF2B5EF4-FFF2-40B4-BE49-F238E27FC236}">
                <a16:creationId xmlns:a16="http://schemas.microsoft.com/office/drawing/2014/main" id="{157115E9-ED0A-42DA-9A71-5D2DFE29973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9040" y="1958340"/>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015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C89157-25DE-47D4-A66D-2605F1EDEEEF}"/>
              </a:ext>
            </a:extLst>
          </p:cNvPr>
          <p:cNvSpPr>
            <a:spLocks noGrp="1"/>
          </p:cNvSpPr>
          <p:nvPr>
            <p:ph type="body" sz="quarter" idx="12"/>
          </p:nvPr>
        </p:nvSpPr>
        <p:spPr>
          <a:xfrm>
            <a:off x="1141590" y="620668"/>
            <a:ext cx="9901547" cy="789927"/>
          </a:xfrm>
        </p:spPr>
        <p:txBody>
          <a:bodyPr/>
          <a:lstStyle/>
          <a:p>
            <a:r>
              <a:rPr lang="is-IS">
                <a:solidFill>
                  <a:srgbClr val="032742"/>
                </a:solidFill>
              </a:rPr>
              <a:t>www.betrisvefn.is</a:t>
            </a:r>
          </a:p>
        </p:txBody>
      </p:sp>
      <p:sp>
        <p:nvSpPr>
          <p:cNvPr id="4" name="Text Placeholder 3">
            <a:extLst>
              <a:ext uri="{FF2B5EF4-FFF2-40B4-BE49-F238E27FC236}">
                <a16:creationId xmlns:a16="http://schemas.microsoft.com/office/drawing/2014/main" id="{C98DF048-738D-47A7-88FB-2D02B5292E48}"/>
              </a:ext>
            </a:extLst>
          </p:cNvPr>
          <p:cNvSpPr>
            <a:spLocks noGrp="1"/>
          </p:cNvSpPr>
          <p:nvPr>
            <p:ph type="body" sz="quarter" idx="13"/>
          </p:nvPr>
        </p:nvSpPr>
        <p:spPr>
          <a:xfrm>
            <a:off x="1141590" y="1502034"/>
            <a:ext cx="10098688" cy="5081645"/>
          </a:xfrm>
        </p:spPr>
        <p:txBody>
          <a:bodyPr lIns="91440" tIns="45720" rIns="91440" bIns="45720" anchor="t"/>
          <a:lstStyle/>
          <a:p>
            <a:pPr marL="0" marR="0">
              <a:spcBef>
                <a:spcPts val="0"/>
              </a:spcBef>
              <a:spcAft>
                <a:spcPts val="0"/>
              </a:spcAft>
            </a:pPr>
            <a:r>
              <a:rPr lang="is-IS" sz="2200" b="1" i="1">
                <a:effectLst/>
                <a:latin typeface="Calibri" panose="020F0502020204030204" pitchFamily="34" charset="0"/>
              </a:rPr>
              <a:t>,,Er svefn vandi fyrirtækja?</a:t>
            </a:r>
            <a:endParaRPr lang="is-IS" sz="2200" i="1">
              <a:effectLst/>
              <a:latin typeface="Calibri" panose="020F0502020204030204" pitchFamily="34" charset="0"/>
            </a:endParaRPr>
          </a:p>
          <a:p>
            <a:pPr marL="0" marR="0">
              <a:spcBef>
                <a:spcPts val="0"/>
              </a:spcBef>
              <a:spcAft>
                <a:spcPts val="0"/>
              </a:spcAft>
            </a:pPr>
            <a:r>
              <a:rPr lang="is-IS" sz="2200" i="1">
                <a:effectLst/>
                <a:latin typeface="Calibri" panose="020F0502020204030204" pitchFamily="34" charset="0"/>
              </a:rPr>
              <a:t>Svefnvandi er eitt stærsta og dýrasta vandamál fyrirtækja í dag. Samkvæmt nýjustu könnunum segist helmingur Íslendinga ekki sofa nóg og 34% sofa undir sex klukkustundum en svo stuttur svefn eykur líkur á margvíslegum andlegum og líkamlegum sjúkdómum, dregur úr framleiðni og eykur slysahættu.</a:t>
            </a:r>
          </a:p>
          <a:p>
            <a:pPr marL="0" marR="0">
              <a:spcBef>
                <a:spcPts val="0"/>
              </a:spcBef>
              <a:spcAft>
                <a:spcPts val="0"/>
              </a:spcAft>
            </a:pPr>
            <a:r>
              <a:rPr lang="is-IS" sz="2200" i="1">
                <a:effectLst/>
                <a:latin typeface="Calibri" panose="020F0502020204030204" pitchFamily="34" charset="0"/>
              </a:rPr>
              <a:t>Ef kostnaður íslensks samfélags af skertum svefni landsmanna er svipaður og í Bandaríkjunum má áætla að hann sé um 55 milljarðar króna árlega.</a:t>
            </a:r>
          </a:p>
          <a:p>
            <a:pPr marL="0" marR="0">
              <a:spcBef>
                <a:spcPts val="0"/>
              </a:spcBef>
              <a:spcAft>
                <a:spcPts val="0"/>
              </a:spcAft>
            </a:pPr>
            <a:r>
              <a:rPr lang="is-IS" sz="2200" i="1">
                <a:effectLst/>
                <a:latin typeface="Calibri" panose="020F0502020204030204" pitchFamily="34" charset="0"/>
              </a:rPr>
              <a:t>Rannsóknir sýna að svefnleysi meðal starfsmanna hafi meðal annars eftirfarandi áhrif:</a:t>
            </a:r>
          </a:p>
          <a:p>
            <a:pPr marL="0" marR="0">
              <a:spcBef>
                <a:spcPts val="0"/>
              </a:spcBef>
              <a:spcAft>
                <a:spcPts val="0"/>
              </a:spcAft>
            </a:pPr>
            <a:r>
              <a:rPr lang="is-IS" sz="2200" b="1" i="1">
                <a:effectLst/>
                <a:latin typeface="Calibri"/>
              </a:rPr>
              <a:t>*Fjarvistir og minnkuð framleiðni sem jafngilda 7-11 daga fjarvistum á starfsmann á ári.</a:t>
            </a:r>
          </a:p>
          <a:p>
            <a:pPr marL="0" marR="0">
              <a:spcBef>
                <a:spcPts val="0"/>
              </a:spcBef>
              <a:spcAft>
                <a:spcPts val="0"/>
              </a:spcAft>
            </a:pPr>
            <a:r>
              <a:rPr lang="is-IS" sz="2200" b="1" i="1">
                <a:effectLst/>
                <a:latin typeface="Calibri"/>
              </a:rPr>
              <a:t>*Svefnlausir starfsmenn eru allt að 70% líklegri til að gera mistök og lenda í slysum.</a:t>
            </a:r>
          </a:p>
          <a:p>
            <a:pPr marL="0" marR="0">
              <a:spcBef>
                <a:spcPts val="0"/>
              </a:spcBef>
              <a:spcAft>
                <a:spcPts val="0"/>
              </a:spcAft>
            </a:pPr>
            <a:r>
              <a:rPr lang="is-IS" sz="2200" b="1" i="1">
                <a:effectLst/>
                <a:latin typeface="Calibri"/>
              </a:rPr>
              <a:t>*Aukin hætta á kvíða, þunglyndi, sykursýki, hjarta- og æðasjúkdómum ásamt neikvæðum áhrifum á lífslíkur.“</a:t>
            </a:r>
          </a:p>
          <a:p>
            <a:pPr marL="0" marR="0">
              <a:spcBef>
                <a:spcPts val="0"/>
              </a:spcBef>
              <a:spcAft>
                <a:spcPts val="0"/>
              </a:spcAft>
            </a:pPr>
            <a:endParaRPr lang="is-IS" sz="2000" b="1" i="1">
              <a:effectLst/>
              <a:latin typeface="Calibri" panose="020F0502020204030204" pitchFamily="34" charset="0"/>
            </a:endParaRPr>
          </a:p>
          <a:p>
            <a:pPr marL="0" marR="0">
              <a:spcBef>
                <a:spcPts val="0"/>
              </a:spcBef>
              <a:spcAft>
                <a:spcPts val="0"/>
              </a:spcAft>
            </a:pPr>
            <a:r>
              <a:rPr lang="en-GB" sz="2000">
                <a:effectLst/>
                <a:latin typeface="Calibri" panose="020F0502020204030204" pitchFamily="34" charset="0"/>
              </a:rPr>
              <a:t> </a:t>
            </a:r>
            <a:r>
              <a:rPr lang="en-GB" sz="1800">
                <a:effectLst/>
                <a:latin typeface="Calibri" panose="020F0502020204030204" pitchFamily="34" charset="0"/>
                <a:hlinkClick r:id="rId2"/>
              </a:rPr>
              <a:t>https://www.mannlif.is/frettir/radstefna-um-mikilvaegi-svefns-helmingur-islendinga-segist-ekki-sofa-nog/</a:t>
            </a:r>
            <a:endParaRPr lang="en-GB" sz="1800">
              <a:effectLst/>
              <a:latin typeface="Calibri" panose="020F0502020204030204" pitchFamily="34" charset="0"/>
            </a:endParaRPr>
          </a:p>
          <a:p>
            <a:endParaRPr lang="is-IS"/>
          </a:p>
        </p:txBody>
      </p:sp>
    </p:spTree>
    <p:extLst>
      <p:ext uri="{BB962C8B-B14F-4D97-AF65-F5344CB8AC3E}">
        <p14:creationId xmlns:p14="http://schemas.microsoft.com/office/powerpoint/2010/main" val="3567661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F518A-8F49-487A-99EE-0B594F83C255}"/>
              </a:ext>
            </a:extLst>
          </p:cNvPr>
          <p:cNvSpPr>
            <a:spLocks noGrp="1"/>
          </p:cNvSpPr>
          <p:nvPr>
            <p:ph type="body" sz="quarter" idx="12"/>
          </p:nvPr>
        </p:nvSpPr>
        <p:spPr>
          <a:xfrm>
            <a:off x="1145226" y="589567"/>
            <a:ext cx="9901547" cy="789927"/>
          </a:xfrm>
        </p:spPr>
        <p:txBody>
          <a:bodyPr/>
          <a:lstStyle/>
          <a:p>
            <a:r>
              <a:rPr lang="is-IS">
                <a:solidFill>
                  <a:srgbClr val="032742"/>
                </a:solidFill>
              </a:rPr>
              <a:t>www.betrisvefn.is</a:t>
            </a:r>
          </a:p>
        </p:txBody>
      </p:sp>
      <p:sp>
        <p:nvSpPr>
          <p:cNvPr id="3" name="Text Placeholder 2">
            <a:extLst>
              <a:ext uri="{FF2B5EF4-FFF2-40B4-BE49-F238E27FC236}">
                <a16:creationId xmlns:a16="http://schemas.microsoft.com/office/drawing/2014/main" id="{CBDDC700-7844-4412-A789-0368B5F8CE1F}"/>
              </a:ext>
            </a:extLst>
          </p:cNvPr>
          <p:cNvSpPr>
            <a:spLocks noGrp="1"/>
          </p:cNvSpPr>
          <p:nvPr>
            <p:ph type="body" sz="quarter" idx="13"/>
          </p:nvPr>
        </p:nvSpPr>
        <p:spPr>
          <a:xfrm>
            <a:off x="1145226" y="1507399"/>
            <a:ext cx="10142407" cy="4592638"/>
          </a:xfrm>
        </p:spPr>
        <p:txBody>
          <a:bodyPr/>
          <a:lstStyle/>
          <a:p>
            <a:pPr marL="0" marR="0">
              <a:spcBef>
                <a:spcPts val="0"/>
              </a:spcBef>
              <a:spcAft>
                <a:spcPts val="0"/>
              </a:spcAft>
            </a:pPr>
            <a:r>
              <a:rPr lang="is-IS" sz="2000" b="1" i="1">
                <a:solidFill>
                  <a:srgbClr val="333333"/>
                </a:solidFill>
                <a:effectLst/>
                <a:latin typeface="Open Sans"/>
              </a:rPr>
              <a:t>,,Góð ráð fyrir vaktavinnufólk</a:t>
            </a:r>
            <a:endParaRPr lang="is-IS" sz="2000" i="1">
              <a:solidFill>
                <a:srgbClr val="333333"/>
              </a:solidFill>
              <a:effectLst/>
              <a:latin typeface="Open Sans"/>
            </a:endParaRPr>
          </a:p>
          <a:p>
            <a:pPr marL="0" marR="0">
              <a:spcBef>
                <a:spcPts val="0"/>
              </a:spcBef>
              <a:spcAft>
                <a:spcPts val="0"/>
              </a:spcAft>
            </a:pPr>
            <a:r>
              <a:rPr lang="is-IS" sz="2000" i="1">
                <a:solidFill>
                  <a:srgbClr val="333333"/>
                </a:solidFill>
                <a:effectLst/>
                <a:latin typeface="Open Sans"/>
              </a:rPr>
              <a:t>Þar sem það er töluverður einstaklingsmunur á þeim áhrifum sem vaktavinna hefur á svefninn okkar er ekki til nein ein töfralausn til þess að bæta svefn sem hentar öllum vel. Því er mikilvægt fyrir hvern og einn að prófa sig áfram og finna út hvað af eftirfarandi ráðum henta viðkomandi. best</a:t>
            </a:r>
          </a:p>
          <a:p>
            <a:pPr marL="0" marR="0">
              <a:spcBef>
                <a:spcPts val="0"/>
              </a:spcBef>
              <a:spcAft>
                <a:spcPts val="0"/>
              </a:spcAft>
            </a:pPr>
            <a:r>
              <a:rPr lang="is-IS" sz="2000" b="1" i="1">
                <a:solidFill>
                  <a:srgbClr val="333333"/>
                </a:solidFill>
                <a:effectLst/>
                <a:latin typeface="Open Sans"/>
              </a:rPr>
              <a:t>Almennt vaktaskipulag</a:t>
            </a:r>
            <a:endParaRPr lang="is-IS" sz="2000" i="1">
              <a:solidFill>
                <a:srgbClr val="333333"/>
              </a:solidFill>
              <a:effectLst/>
              <a:latin typeface="Open Sans"/>
            </a:endParaRPr>
          </a:p>
          <a:p>
            <a:pPr marL="342900" rtl="0" fontAlgn="ctr">
              <a:spcBef>
                <a:spcPts val="0"/>
              </a:spcBef>
              <a:spcAft>
                <a:spcPts val="0"/>
              </a:spcAft>
              <a:buFont typeface="Arial" panose="020B0604020202020204" pitchFamily="34" charset="0"/>
              <a:buChar char="•"/>
            </a:pPr>
            <a:r>
              <a:rPr lang="is-IS" sz="2000" i="1">
                <a:solidFill>
                  <a:srgbClr val="333333"/>
                </a:solidFill>
                <a:effectLst/>
                <a:latin typeface="Open Sans"/>
              </a:rPr>
              <a:t>Því færri næturvaktir sem unnar eru í röð, því betra. Ef unnar eru fleiri en fjórar næturvaktir í röð eykst verulega hættan á slysum og mistökum í vinnu.</a:t>
            </a:r>
            <a:endParaRPr lang="is-IS" sz="2000" i="1">
              <a:solidFill>
                <a:srgbClr val="333333"/>
              </a:solidFill>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is-IS" sz="2000" i="1">
                <a:solidFill>
                  <a:srgbClr val="333333"/>
                </a:solidFill>
                <a:effectLst/>
                <a:latin typeface="Open Sans"/>
              </a:rPr>
              <a:t>Það er best að vaktaskipting fylgi klukku sólarhringsins. Þannig er best að farið sé af morgunvakt yfir á kvöldvakt og þaðan á næturvakt.</a:t>
            </a:r>
            <a:endParaRPr lang="is-IS" sz="2000" i="1">
              <a:solidFill>
                <a:srgbClr val="333333"/>
              </a:solidFill>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is-IS" sz="2000" i="1">
                <a:solidFill>
                  <a:srgbClr val="333333"/>
                </a:solidFill>
                <a:effectLst/>
                <a:latin typeface="Open Sans"/>
              </a:rPr>
              <a:t>Æskilegt er að ávallt líði a.m.k. 11 klukkustundir milli vakta svo tækifæri gefist á nægilegri hvíld.“</a:t>
            </a:r>
            <a:endParaRPr lang="is-IS" sz="2000" i="1">
              <a:solidFill>
                <a:srgbClr val="333333"/>
              </a:solidFill>
              <a:effectLst/>
              <a:latin typeface="Calibri" panose="020F0502020204030204" pitchFamily="34" charset="0"/>
            </a:endParaRPr>
          </a:p>
          <a:p>
            <a:endParaRPr lang="en-GB" sz="1800">
              <a:latin typeface="Calibri" panose="020F0502020204030204" pitchFamily="34" charset="0"/>
              <a:hlinkClick r:id="rId2"/>
            </a:endParaRPr>
          </a:p>
          <a:p>
            <a:r>
              <a:rPr lang="en-GB" sz="1800">
                <a:effectLst/>
                <a:latin typeface="Calibri" panose="020F0502020204030204" pitchFamily="34" charset="0"/>
                <a:hlinkClick r:id="rId2"/>
              </a:rPr>
              <a:t>https://www.betrisvefn.is/blogg/svefn-hja-vaktavinnufolki-frodleikur-og-god-rad/?fbclid=IwAR2AB67DZZfEySavRM0SH5peKvltNVfndUvjsmNJg_MLeFAwhY8zsa_syo4</a:t>
            </a:r>
            <a:endParaRPr lang="en-GB" sz="1800">
              <a:effectLst/>
              <a:latin typeface="Calibri" panose="020F0502020204030204" pitchFamily="34" charset="0"/>
            </a:endParaRPr>
          </a:p>
          <a:p>
            <a:endParaRPr lang="is-IS" sz="1100"/>
          </a:p>
        </p:txBody>
      </p:sp>
    </p:spTree>
    <p:extLst>
      <p:ext uri="{BB962C8B-B14F-4D97-AF65-F5344CB8AC3E}">
        <p14:creationId xmlns:p14="http://schemas.microsoft.com/office/powerpoint/2010/main" val="2791045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BBABD1-3476-423C-A402-C00CC173535A}"/>
              </a:ext>
            </a:extLst>
          </p:cNvPr>
          <p:cNvSpPr>
            <a:spLocks noGrp="1"/>
          </p:cNvSpPr>
          <p:nvPr>
            <p:ph type="body" sz="quarter" idx="10"/>
          </p:nvPr>
        </p:nvSpPr>
        <p:spPr>
          <a:xfrm>
            <a:off x="-540110" y="1133659"/>
            <a:ext cx="8968348" cy="695141"/>
          </a:xfrm>
        </p:spPr>
        <p:txBody>
          <a:bodyPr/>
          <a:lstStyle/>
          <a:p>
            <a:pPr algn="ctr"/>
            <a:r>
              <a:rPr lang="is-IS" sz="4000"/>
              <a:t>Námskeið fyrir launafulltrúa</a:t>
            </a:r>
          </a:p>
        </p:txBody>
      </p:sp>
      <p:pic>
        <p:nvPicPr>
          <p:cNvPr id="3" name="Picture 2">
            <a:extLst>
              <a:ext uri="{FF2B5EF4-FFF2-40B4-BE49-F238E27FC236}">
                <a16:creationId xmlns:a16="http://schemas.microsoft.com/office/drawing/2014/main" id="{5FBDF6EE-D112-4A63-A59C-A3AEB43A6593}"/>
              </a:ext>
            </a:extLst>
          </p:cNvPr>
          <p:cNvPicPr>
            <a:picLocks noChangeAspect="1"/>
          </p:cNvPicPr>
          <p:nvPr/>
        </p:nvPicPr>
        <p:blipFill>
          <a:blip r:embed="rId2"/>
          <a:stretch>
            <a:fillRect/>
          </a:stretch>
        </p:blipFill>
        <p:spPr>
          <a:xfrm>
            <a:off x="78910" y="187642"/>
            <a:ext cx="1019175" cy="447675"/>
          </a:xfrm>
          <a:prstGeom prst="rect">
            <a:avLst/>
          </a:prstGeom>
        </p:spPr>
      </p:pic>
      <p:sp>
        <p:nvSpPr>
          <p:cNvPr id="5" name="Rectangle 4">
            <a:extLst>
              <a:ext uri="{FF2B5EF4-FFF2-40B4-BE49-F238E27FC236}">
                <a16:creationId xmlns:a16="http://schemas.microsoft.com/office/drawing/2014/main" id="{8AC64EE4-8BF7-4972-A15D-A737416C6843}"/>
              </a:ext>
            </a:extLst>
          </p:cNvPr>
          <p:cNvSpPr/>
          <p:nvPr/>
        </p:nvSpPr>
        <p:spPr>
          <a:xfrm>
            <a:off x="0" y="-1"/>
            <a:ext cx="1162050" cy="864637"/>
          </a:xfrm>
          <a:prstGeom prst="rect">
            <a:avLst/>
          </a:prstGeom>
          <a:solidFill>
            <a:srgbClr val="032742"/>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3074" name="Picture 2" descr="Book Read GIF by Buffer">
            <a:extLst>
              <a:ext uri="{FF2B5EF4-FFF2-40B4-BE49-F238E27FC236}">
                <a16:creationId xmlns:a16="http://schemas.microsoft.com/office/drawing/2014/main" id="{F2F41EFE-E86B-42CA-A7D2-360878069E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779" y="2041670"/>
            <a:ext cx="4426803" cy="44268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4F872A3-6B4C-4ADD-B081-CDF1528033B7}"/>
              </a:ext>
            </a:extLst>
          </p:cNvPr>
          <p:cNvPicPr>
            <a:picLocks noChangeAspect="1"/>
          </p:cNvPicPr>
          <p:nvPr/>
        </p:nvPicPr>
        <p:blipFill>
          <a:blip r:embed="rId4"/>
          <a:stretch>
            <a:fillRect/>
          </a:stretch>
        </p:blipFill>
        <p:spPr>
          <a:xfrm>
            <a:off x="915205" y="2632228"/>
            <a:ext cx="5883376" cy="2960852"/>
          </a:xfrm>
          <a:prstGeom prst="rect">
            <a:avLst/>
          </a:prstGeom>
        </p:spPr>
      </p:pic>
    </p:spTree>
    <p:extLst>
      <p:ext uri="{BB962C8B-B14F-4D97-AF65-F5344CB8AC3E}">
        <p14:creationId xmlns:p14="http://schemas.microsoft.com/office/powerpoint/2010/main" val="601750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2A8F73-DF66-4F78-859C-49780BD49A40}"/>
              </a:ext>
            </a:extLst>
          </p:cNvPr>
          <p:cNvSpPr>
            <a:spLocks noGrp="1"/>
          </p:cNvSpPr>
          <p:nvPr>
            <p:ph type="body" sz="quarter" idx="10"/>
          </p:nvPr>
        </p:nvSpPr>
        <p:spPr>
          <a:xfrm>
            <a:off x="1750430" y="1530621"/>
            <a:ext cx="3996825" cy="1304019"/>
          </a:xfrm>
        </p:spPr>
        <p:txBody>
          <a:bodyPr/>
          <a:lstStyle/>
          <a:p>
            <a:r>
              <a:rPr lang="is-IS"/>
              <a:t>Viðhorfskönnun  vaktavinnufólks</a:t>
            </a:r>
          </a:p>
        </p:txBody>
      </p:sp>
      <p:pic>
        <p:nvPicPr>
          <p:cNvPr id="5" name="Picture 4">
            <a:extLst>
              <a:ext uri="{FF2B5EF4-FFF2-40B4-BE49-F238E27FC236}">
                <a16:creationId xmlns:a16="http://schemas.microsoft.com/office/drawing/2014/main" id="{560F5611-8EB9-4DA5-AE39-E71A9CA86F55}"/>
              </a:ext>
            </a:extLst>
          </p:cNvPr>
          <p:cNvPicPr>
            <a:picLocks noChangeAspect="1"/>
          </p:cNvPicPr>
          <p:nvPr/>
        </p:nvPicPr>
        <p:blipFill>
          <a:blip r:embed="rId2"/>
          <a:stretch>
            <a:fillRect/>
          </a:stretch>
        </p:blipFill>
        <p:spPr>
          <a:xfrm>
            <a:off x="11295" y="292389"/>
            <a:ext cx="1066800" cy="361950"/>
          </a:xfrm>
          <a:prstGeom prst="rect">
            <a:avLst/>
          </a:prstGeom>
        </p:spPr>
      </p:pic>
      <p:sp>
        <p:nvSpPr>
          <p:cNvPr id="6" name="Rectangle 5">
            <a:extLst>
              <a:ext uri="{FF2B5EF4-FFF2-40B4-BE49-F238E27FC236}">
                <a16:creationId xmlns:a16="http://schemas.microsoft.com/office/drawing/2014/main" id="{8D2B9EBA-7022-4000-8FC8-0075945BD970}"/>
              </a:ext>
            </a:extLst>
          </p:cNvPr>
          <p:cNvSpPr/>
          <p:nvPr/>
        </p:nvSpPr>
        <p:spPr>
          <a:xfrm>
            <a:off x="0" y="0"/>
            <a:ext cx="1256522" cy="864637"/>
          </a:xfrm>
          <a:prstGeom prst="rect">
            <a:avLst/>
          </a:prstGeom>
          <a:solidFill>
            <a:srgbClr val="032742"/>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 name="Text Placeholder 1">
            <a:extLst>
              <a:ext uri="{FF2B5EF4-FFF2-40B4-BE49-F238E27FC236}">
                <a16:creationId xmlns:a16="http://schemas.microsoft.com/office/drawing/2014/main" id="{14C8ED33-70DC-41BE-8FF8-15F687C4BABA}"/>
              </a:ext>
            </a:extLst>
          </p:cNvPr>
          <p:cNvSpPr txBox="1">
            <a:spLocks/>
          </p:cNvSpPr>
          <p:nvPr/>
        </p:nvSpPr>
        <p:spPr>
          <a:xfrm>
            <a:off x="395022" y="5843541"/>
            <a:ext cx="6172199" cy="549639"/>
          </a:xfrm>
          <a:prstGeom prst="rect">
            <a:avLst/>
          </a:prstGeom>
          <a:solidFill>
            <a:srgbClr val="FF0000"/>
          </a:solidFill>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3200"/>
              <a:t>Síðasti dagur – föstudagur 30. apríl</a:t>
            </a:r>
          </a:p>
        </p:txBody>
      </p:sp>
      <p:pic>
        <p:nvPicPr>
          <p:cNvPr id="2050" name="Picture 2" descr="Alert GIF by memecandy">
            <a:extLst>
              <a:ext uri="{FF2B5EF4-FFF2-40B4-BE49-F238E27FC236}">
                <a16:creationId xmlns:a16="http://schemas.microsoft.com/office/drawing/2014/main" id="{BF511DEA-3ACF-4724-B283-DDF7307932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0430" y="2817436"/>
            <a:ext cx="3461385" cy="24118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24D4F60-1F24-41F7-A39A-2A7E25AA16A6}"/>
              </a:ext>
            </a:extLst>
          </p:cNvPr>
          <p:cNvPicPr>
            <a:picLocks noChangeAspect="1"/>
          </p:cNvPicPr>
          <p:nvPr/>
        </p:nvPicPr>
        <p:blipFill>
          <a:blip r:embed="rId4"/>
          <a:stretch>
            <a:fillRect/>
          </a:stretch>
        </p:blipFill>
        <p:spPr>
          <a:xfrm>
            <a:off x="6940454" y="1263734"/>
            <a:ext cx="4922259" cy="5129446"/>
          </a:xfrm>
          <a:prstGeom prst="rect">
            <a:avLst/>
          </a:prstGeom>
        </p:spPr>
      </p:pic>
    </p:spTree>
    <p:extLst>
      <p:ext uri="{BB962C8B-B14F-4D97-AF65-F5344CB8AC3E}">
        <p14:creationId xmlns:p14="http://schemas.microsoft.com/office/powerpoint/2010/main" val="3234382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astaðgengill 6">
            <a:extLst>
              <a:ext uri="{FF2B5EF4-FFF2-40B4-BE49-F238E27FC236}">
                <a16:creationId xmlns:a16="http://schemas.microsoft.com/office/drawing/2014/main" id="{126FE6C0-7F06-4081-8AD0-80C4FBA8ABAD}"/>
              </a:ext>
            </a:extLst>
          </p:cNvPr>
          <p:cNvSpPr>
            <a:spLocks noGrp="1"/>
          </p:cNvSpPr>
          <p:nvPr>
            <p:ph type="body" sz="quarter" idx="12"/>
          </p:nvPr>
        </p:nvSpPr>
        <p:spPr>
          <a:xfrm>
            <a:off x="1360204" y="646448"/>
            <a:ext cx="3464212" cy="789927"/>
          </a:xfrm>
        </p:spPr>
        <p:txBody>
          <a:bodyPr/>
          <a:lstStyle/>
          <a:p>
            <a:r>
              <a:rPr lang="is-IS" sz="3600">
                <a:solidFill>
                  <a:srgbClr val="032742"/>
                </a:solidFill>
              </a:rPr>
              <a:t>Tengiliðir</a:t>
            </a:r>
          </a:p>
        </p:txBody>
      </p:sp>
      <p:sp>
        <p:nvSpPr>
          <p:cNvPr id="11" name="Textarammi 10">
            <a:extLst>
              <a:ext uri="{FF2B5EF4-FFF2-40B4-BE49-F238E27FC236}">
                <a16:creationId xmlns:a16="http://schemas.microsoft.com/office/drawing/2014/main" id="{C62822A8-DB11-4999-9706-8C34E3C7FB2E}"/>
              </a:ext>
            </a:extLst>
          </p:cNvPr>
          <p:cNvSpPr txBox="1"/>
          <p:nvPr/>
        </p:nvSpPr>
        <p:spPr>
          <a:xfrm>
            <a:off x="338203" y="1594539"/>
            <a:ext cx="4020437" cy="4155497"/>
          </a:xfrm>
          <a:prstGeom prst="rect">
            <a:avLst/>
          </a:prstGeom>
          <a:noFill/>
        </p:spPr>
        <p:txBody>
          <a:bodyPr wrap="square">
            <a:spAutoFit/>
          </a:bodyPr>
          <a:lstStyle/>
          <a:p>
            <a:pPr>
              <a:lnSpc>
                <a:spcPct val="150000"/>
              </a:lnSpc>
            </a:pPr>
            <a:r>
              <a:rPr lang="is-IS" b="1">
                <a:solidFill>
                  <a:srgbClr val="032742"/>
                </a:solidFill>
                <a:latin typeface="Arial" panose="020B0604020202020204" pitchFamily="34" charset="0"/>
                <a:cs typeface="Arial" panose="020B0604020202020204" pitchFamily="34" charset="0"/>
              </a:rPr>
              <a:t>Verkefnastjórn</a:t>
            </a:r>
            <a:endParaRPr lang="is-IS" sz="1600" b="1">
              <a:solidFill>
                <a:srgbClr val="03274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a:lnSpc>
                <a:spcPct val="150000"/>
              </a:lnSpc>
            </a:pPr>
            <a:r>
              <a:rPr lang="is-IS" sz="1600">
                <a:solidFill>
                  <a:srgbClr val="03274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betrivinnutimi@rikissattasemjari.is</a:t>
            </a:r>
            <a:r>
              <a:rPr lang="is-IS" sz="1600">
                <a:solidFill>
                  <a:srgbClr val="032742"/>
                </a:solidFill>
                <a:latin typeface="Arial" panose="020B0604020202020204" pitchFamily="34" charset="0"/>
                <a:cs typeface="Arial" panose="020B0604020202020204" pitchFamily="34" charset="0"/>
              </a:rPr>
              <a:t> </a:t>
            </a:r>
          </a:p>
          <a:p>
            <a:pPr>
              <a:lnSpc>
                <a:spcPct val="150000"/>
              </a:lnSpc>
            </a:pPr>
            <a:r>
              <a:rPr lang="is-IS" sz="1600">
                <a:solidFill>
                  <a:srgbClr val="032742"/>
                </a:solidFill>
                <a:latin typeface="Arial" panose="020B0604020202020204" pitchFamily="34" charset="0"/>
                <a:cs typeface="Arial" panose="020B0604020202020204" pitchFamily="34" charset="0"/>
              </a:rPr>
              <a:t>Bára Hildur Jóhannsdóttir verkefnastjóri </a:t>
            </a:r>
            <a:r>
              <a:rPr lang="is-IS" sz="1400" i="1">
                <a:solidFill>
                  <a:srgbClr val="03274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barahildur@rikissattasemjari.is</a:t>
            </a:r>
            <a:r>
              <a:rPr lang="is-IS" sz="1600" i="1">
                <a:solidFill>
                  <a:srgbClr val="032742"/>
                </a:solidFill>
                <a:latin typeface="Arial" panose="020B0604020202020204" pitchFamily="34" charset="0"/>
                <a:cs typeface="Arial" panose="020B0604020202020204" pitchFamily="34" charset="0"/>
              </a:rPr>
              <a:t> s. 6952490</a:t>
            </a:r>
          </a:p>
          <a:p>
            <a:pPr>
              <a:lnSpc>
                <a:spcPct val="150000"/>
              </a:lnSpc>
            </a:pPr>
            <a:r>
              <a:rPr lang="is-IS" sz="1600" strike="sngStrike">
                <a:solidFill>
                  <a:schemeClr val="bg1">
                    <a:lumMod val="65000"/>
                  </a:schemeClr>
                </a:solidFill>
                <a:latin typeface="Arial" panose="020B0604020202020204" pitchFamily="34" charset="0"/>
                <a:cs typeface="Arial" panose="020B0604020202020204" pitchFamily="34" charset="0"/>
              </a:rPr>
              <a:t>Aldís Magnúsdóttir sérfræðingur </a:t>
            </a:r>
            <a:br>
              <a:rPr lang="is-IS" sz="1600" strike="sngStrike">
                <a:solidFill>
                  <a:schemeClr val="bg1">
                    <a:lumMod val="65000"/>
                  </a:schemeClr>
                </a:solidFill>
                <a:latin typeface="Arial" panose="020B0604020202020204" pitchFamily="34" charset="0"/>
                <a:cs typeface="Arial" panose="020B0604020202020204" pitchFamily="34" charset="0"/>
              </a:rPr>
            </a:br>
            <a:r>
              <a:rPr lang="is-IS" sz="1400" i="1" strike="sngStrike">
                <a:solidFill>
                  <a:schemeClr val="bg1">
                    <a:lumMod val="6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aldis.magnusdottir@fjr.is</a:t>
            </a:r>
            <a:r>
              <a:rPr lang="is-IS" sz="1400" i="1" strike="sngStrike">
                <a:solidFill>
                  <a:schemeClr val="bg1">
                    <a:lumMod val="65000"/>
                  </a:schemeClr>
                </a:solidFill>
                <a:latin typeface="Arial" panose="020B0604020202020204" pitchFamily="34" charset="0"/>
                <a:cs typeface="Arial" panose="020B0604020202020204" pitchFamily="34" charset="0"/>
              </a:rPr>
              <a:t> </a:t>
            </a:r>
            <a:r>
              <a:rPr lang="is-IS" sz="1600" i="1" strike="sngStrike">
                <a:solidFill>
                  <a:schemeClr val="bg1">
                    <a:lumMod val="65000"/>
                  </a:schemeClr>
                </a:solidFill>
                <a:latin typeface="Arial" panose="020B0604020202020204" pitchFamily="34" charset="0"/>
                <a:cs typeface="Arial" panose="020B0604020202020204" pitchFamily="34" charset="0"/>
              </a:rPr>
              <a:t>s. 8474672</a:t>
            </a:r>
          </a:p>
          <a:p>
            <a:pPr>
              <a:lnSpc>
                <a:spcPct val="150000"/>
              </a:lnSpc>
            </a:pPr>
            <a:r>
              <a:rPr lang="is-IS" sz="1600">
                <a:solidFill>
                  <a:srgbClr val="032742"/>
                </a:solidFill>
                <a:latin typeface="Arial" panose="020B0604020202020204" pitchFamily="34" charset="0"/>
                <a:cs typeface="Arial" panose="020B0604020202020204" pitchFamily="34" charset="0"/>
              </a:rPr>
              <a:t>Sigríður S. Sæmundsdóttir</a:t>
            </a:r>
            <a:br>
              <a:rPr lang="is-IS" sz="1600">
                <a:solidFill>
                  <a:srgbClr val="032742"/>
                </a:solidFill>
                <a:latin typeface="Arial" panose="020B0604020202020204" pitchFamily="34" charset="0"/>
                <a:cs typeface="Arial" panose="020B0604020202020204" pitchFamily="34" charset="0"/>
              </a:rPr>
            </a:br>
            <a:r>
              <a:rPr lang="is-IS" sz="1400" i="1">
                <a:solidFill>
                  <a:srgbClr val="03274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sigridur.s.saemundsdottir@rikissattasemjari.is</a:t>
            </a:r>
            <a:r>
              <a:rPr lang="is-IS" sz="1400" i="1">
                <a:solidFill>
                  <a:srgbClr val="032742"/>
                </a:solidFill>
                <a:latin typeface="Arial" panose="020B0604020202020204" pitchFamily="34" charset="0"/>
                <a:cs typeface="Arial" panose="020B0604020202020204" pitchFamily="34" charset="0"/>
              </a:rPr>
              <a:t> </a:t>
            </a:r>
            <a:r>
              <a:rPr lang="is-IS" sz="1600" i="1">
                <a:solidFill>
                  <a:srgbClr val="032742"/>
                </a:solidFill>
                <a:latin typeface="Arial" panose="020B0604020202020204" pitchFamily="34" charset="0"/>
                <a:cs typeface="Arial" panose="020B0604020202020204" pitchFamily="34" charset="0"/>
              </a:rPr>
              <a:t> s. </a:t>
            </a:r>
            <a:r>
              <a:rPr lang="en-GB" sz="1600" i="1">
                <a:solidFill>
                  <a:srgbClr val="032742"/>
                </a:solidFill>
                <a:effectLst/>
                <a:latin typeface="Arial" panose="020B0604020202020204" pitchFamily="34" charset="0"/>
                <a:ea typeface="Calibri" panose="020F0502020204030204" pitchFamily="34" charset="0"/>
                <a:cs typeface="Arial" panose="020B0604020202020204" pitchFamily="34" charset="0"/>
              </a:rPr>
              <a:t>8683114</a:t>
            </a:r>
          </a:p>
          <a:p>
            <a:pPr>
              <a:lnSpc>
                <a:spcPct val="150000"/>
              </a:lnSpc>
            </a:pPr>
            <a:r>
              <a:rPr lang="en-GB" sz="1600">
                <a:solidFill>
                  <a:srgbClr val="032742"/>
                </a:solidFill>
                <a:latin typeface="Arial" panose="020B0604020202020204" pitchFamily="34" charset="0"/>
                <a:cs typeface="Arial" panose="020B0604020202020204" pitchFamily="34" charset="0"/>
              </a:rPr>
              <a:t>Bergþór Haukdal Jónasson</a:t>
            </a:r>
          </a:p>
          <a:p>
            <a:pPr>
              <a:lnSpc>
                <a:spcPct val="150000"/>
              </a:lnSpc>
            </a:pPr>
            <a:r>
              <a:rPr lang="en-GB" sz="1400" i="1">
                <a:solidFill>
                  <a:srgbClr val="03274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bergthor.haukdal@fjr.is</a:t>
            </a:r>
            <a:r>
              <a:rPr lang="en-GB" sz="1400" i="1">
                <a:solidFill>
                  <a:srgbClr val="032742"/>
                </a:solidFill>
                <a:latin typeface="Arial" panose="020B0604020202020204" pitchFamily="34" charset="0"/>
                <a:cs typeface="Arial" panose="020B0604020202020204" pitchFamily="34" charset="0"/>
              </a:rPr>
              <a:t>  </a:t>
            </a:r>
            <a:endParaRPr lang="is-IS" sz="1400" i="1">
              <a:solidFill>
                <a:srgbClr val="032742"/>
              </a:solidFill>
              <a:latin typeface="Arial" panose="020B0604020202020204" pitchFamily="34" charset="0"/>
              <a:cs typeface="Arial" panose="020B0604020202020204" pitchFamily="34" charset="0"/>
            </a:endParaRPr>
          </a:p>
        </p:txBody>
      </p:sp>
      <p:pic>
        <p:nvPicPr>
          <p:cNvPr id="4" name="Mynd 3">
            <a:extLst>
              <a:ext uri="{FF2B5EF4-FFF2-40B4-BE49-F238E27FC236}">
                <a16:creationId xmlns:a16="http://schemas.microsoft.com/office/drawing/2014/main" id="{4D7DA0B3-C68F-4B44-AD2A-7C50C4BF39C5}"/>
              </a:ext>
            </a:extLst>
          </p:cNvPr>
          <p:cNvPicPr>
            <a:picLocks noChangeAspect="1"/>
          </p:cNvPicPr>
          <p:nvPr/>
        </p:nvPicPr>
        <p:blipFill>
          <a:blip r:embed="rId7"/>
          <a:stretch>
            <a:fillRect/>
          </a:stretch>
        </p:blipFill>
        <p:spPr>
          <a:xfrm>
            <a:off x="4276062" y="2320744"/>
            <a:ext cx="7646315" cy="4375581"/>
          </a:xfrm>
          <a:prstGeom prst="rect">
            <a:avLst/>
          </a:prstGeom>
        </p:spPr>
      </p:pic>
      <p:sp>
        <p:nvSpPr>
          <p:cNvPr id="8" name="Textastaðgengill 6">
            <a:extLst>
              <a:ext uri="{FF2B5EF4-FFF2-40B4-BE49-F238E27FC236}">
                <a16:creationId xmlns:a16="http://schemas.microsoft.com/office/drawing/2014/main" id="{6F984D12-E1C9-4B34-BD5E-CE5EFA143954}"/>
              </a:ext>
            </a:extLst>
          </p:cNvPr>
          <p:cNvSpPr txBox="1">
            <a:spLocks/>
          </p:cNvSpPr>
          <p:nvPr/>
        </p:nvSpPr>
        <p:spPr>
          <a:xfrm>
            <a:off x="4290061" y="488284"/>
            <a:ext cx="6541736" cy="1674296"/>
          </a:xfrm>
          <a:prstGeom prst="rect">
            <a:avLst/>
          </a:prstGeom>
          <a:solidFill>
            <a:srgbClr val="85ABCD"/>
          </a:solidFill>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2000">
                <a:solidFill>
                  <a:schemeClr val="bg1"/>
                </a:solidFill>
              </a:rPr>
              <a:t>Ríki – </a:t>
            </a:r>
            <a:r>
              <a:rPr lang="is-IS" sz="2000">
                <a:solidFill>
                  <a:schemeClr val="bg1"/>
                </a:solidFill>
                <a:hlinkClick r:id="rId8">
                  <a:extLst>
                    <a:ext uri="{A12FA001-AC4F-418D-AE19-62706E023703}">
                      <ahyp:hlinkClr xmlns:ahyp="http://schemas.microsoft.com/office/drawing/2018/hyperlinkcolor" val="tx"/>
                    </a:ext>
                  </a:extLst>
                </a:hlinkClick>
              </a:rPr>
              <a:t>kmr@fjr.is</a:t>
            </a:r>
            <a:r>
              <a:rPr lang="is-IS" sz="2000">
                <a:solidFill>
                  <a:schemeClr val="bg1"/>
                </a:solidFill>
              </a:rPr>
              <a:t> </a:t>
            </a:r>
          </a:p>
          <a:p>
            <a:r>
              <a:rPr lang="is-IS" sz="2000">
                <a:solidFill>
                  <a:schemeClr val="bg1"/>
                </a:solidFill>
              </a:rPr>
              <a:t>Reykjavíkurborg – </a:t>
            </a:r>
            <a:r>
              <a:rPr lang="is-IS" sz="2000">
                <a:solidFill>
                  <a:schemeClr val="bg1"/>
                </a:solidFill>
                <a:hlinkClick r:id="rId9">
                  <a:extLst>
                    <a:ext uri="{A12FA001-AC4F-418D-AE19-62706E023703}">
                      <ahyp:hlinkClr xmlns:ahyp="http://schemas.microsoft.com/office/drawing/2018/hyperlinkcolor" val="tx"/>
                    </a:ext>
                  </a:extLst>
                </a:hlinkClick>
              </a:rPr>
              <a:t>betrivinnutimi@reykjavik.is</a:t>
            </a:r>
            <a:r>
              <a:rPr lang="is-IS" sz="2000">
                <a:solidFill>
                  <a:schemeClr val="bg1"/>
                </a:solidFill>
              </a:rPr>
              <a:t> </a:t>
            </a:r>
          </a:p>
          <a:p>
            <a:r>
              <a:rPr lang="is-IS" sz="2000">
                <a:solidFill>
                  <a:schemeClr val="bg1"/>
                </a:solidFill>
              </a:rPr>
              <a:t>Sveitarfélög – </a:t>
            </a:r>
            <a:r>
              <a:rPr lang="is-IS" sz="2000">
                <a:solidFill>
                  <a:schemeClr val="bg1"/>
                </a:solidFill>
                <a:hlinkClick r:id="rId10">
                  <a:extLst>
                    <a:ext uri="{A12FA001-AC4F-418D-AE19-62706E023703}">
                      <ahyp:hlinkClr xmlns:ahyp="http://schemas.microsoft.com/office/drawing/2018/hyperlinkcolor" val="tx"/>
                    </a:ext>
                  </a:extLst>
                </a:hlinkClick>
              </a:rPr>
              <a:t>betrivinnutimi@samband.is</a:t>
            </a:r>
            <a:endParaRPr lang="is-IS" sz="2000">
              <a:solidFill>
                <a:schemeClr val="bg1"/>
              </a:solidFill>
            </a:endParaRPr>
          </a:p>
          <a:p>
            <a:r>
              <a:rPr lang="is-IS" sz="2000">
                <a:solidFill>
                  <a:schemeClr val="bg1"/>
                </a:solidFill>
              </a:rPr>
              <a:t>SFV – </a:t>
            </a:r>
            <a:r>
              <a:rPr lang="is-IS" sz="2000">
                <a:solidFill>
                  <a:schemeClr val="bg1"/>
                </a:solidFill>
                <a:hlinkClick r:id="rId11">
                  <a:extLst>
                    <a:ext uri="{A12FA001-AC4F-418D-AE19-62706E023703}">
                      <ahyp:hlinkClr xmlns:ahyp="http://schemas.microsoft.com/office/drawing/2018/hyperlinkcolor" val="tx"/>
                    </a:ext>
                  </a:extLst>
                </a:hlinkClick>
              </a:rPr>
              <a:t>tryggvi@samtok.is</a:t>
            </a:r>
            <a:r>
              <a:rPr lang="is-IS" sz="2000">
                <a:solidFill>
                  <a:schemeClr val="bg1"/>
                </a:solidFill>
              </a:rPr>
              <a:t> </a:t>
            </a:r>
          </a:p>
        </p:txBody>
      </p:sp>
    </p:spTree>
    <p:extLst>
      <p:ext uri="{BB962C8B-B14F-4D97-AF65-F5344CB8AC3E}">
        <p14:creationId xmlns:p14="http://schemas.microsoft.com/office/powerpoint/2010/main" val="3366637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A144227-6060-4646-936A-C0F2CA3D9683}"/>
              </a:ext>
            </a:extLst>
          </p:cNvPr>
          <p:cNvSpPr>
            <a:spLocks noGrp="1"/>
          </p:cNvSpPr>
          <p:nvPr>
            <p:ph type="body" sz="quarter" idx="12"/>
          </p:nvPr>
        </p:nvSpPr>
        <p:spPr>
          <a:xfrm>
            <a:off x="1099819" y="786396"/>
            <a:ext cx="6226949" cy="789927"/>
          </a:xfrm>
        </p:spPr>
        <p:txBody>
          <a:bodyPr/>
          <a:lstStyle/>
          <a:p>
            <a:r>
              <a:rPr lang="is-IS">
                <a:solidFill>
                  <a:srgbClr val="032742"/>
                </a:solidFill>
              </a:rPr>
              <a:t>Efni næsta fundar</a:t>
            </a:r>
            <a:r>
              <a:rPr lang="is-IS"/>
              <a:t>	</a:t>
            </a:r>
          </a:p>
        </p:txBody>
      </p:sp>
      <p:sp>
        <p:nvSpPr>
          <p:cNvPr id="4" name="Textastaðgengill 2">
            <a:extLst>
              <a:ext uri="{FF2B5EF4-FFF2-40B4-BE49-F238E27FC236}">
                <a16:creationId xmlns:a16="http://schemas.microsoft.com/office/drawing/2014/main" id="{CF2A1269-C7EB-4DC0-850C-29AF5336B328}"/>
              </a:ext>
            </a:extLst>
          </p:cNvPr>
          <p:cNvSpPr txBox="1">
            <a:spLocks/>
          </p:cNvSpPr>
          <p:nvPr/>
        </p:nvSpPr>
        <p:spPr>
          <a:xfrm>
            <a:off x="1219198" y="2301238"/>
            <a:ext cx="4432995" cy="2270761"/>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1200"/>
              </a:spcBef>
              <a:buFont typeface="Arial" panose="020B0604020202020204" pitchFamily="34" charset="0"/>
              <a:buChar char="•"/>
            </a:pPr>
            <a:r>
              <a:rPr lang="en-US" sz="2400">
                <a:solidFill>
                  <a:srgbClr val="000000"/>
                </a:solidFill>
                <a:latin typeface="+mn-lt"/>
                <a:cs typeface="Arial"/>
              </a:rPr>
              <a:t>Útistandandi mál</a:t>
            </a:r>
          </a:p>
          <a:p>
            <a:pPr marL="342900" indent="-342900">
              <a:lnSpc>
                <a:spcPct val="150000"/>
              </a:lnSpc>
              <a:spcBef>
                <a:spcPts val="1200"/>
              </a:spcBef>
              <a:buFont typeface="Arial" panose="020B0604020202020204" pitchFamily="34" charset="0"/>
              <a:buChar char="•"/>
            </a:pPr>
            <a:r>
              <a:rPr lang="en-US" sz="2400">
                <a:solidFill>
                  <a:srgbClr val="000000"/>
                </a:solidFill>
                <a:latin typeface="+mn-lt"/>
                <a:cs typeface="Arial"/>
              </a:rPr>
              <a:t>Mál líðandi stundar</a:t>
            </a:r>
          </a:p>
          <a:p>
            <a:pPr marL="342900" indent="-342900">
              <a:lnSpc>
                <a:spcPct val="150000"/>
              </a:lnSpc>
              <a:spcBef>
                <a:spcPts val="1200"/>
              </a:spcBef>
              <a:buFont typeface="Arial" panose="020B0604020202020204" pitchFamily="34" charset="0"/>
              <a:buChar char="•"/>
            </a:pPr>
            <a:r>
              <a:rPr lang="en-US" sz="2400">
                <a:solidFill>
                  <a:srgbClr val="000000"/>
                </a:solidFill>
                <a:latin typeface="+mn-lt"/>
                <a:cs typeface="Arial"/>
              </a:rPr>
              <a:t>Reynslusögur</a:t>
            </a:r>
            <a:endParaRPr lang="en-US" sz="2000">
              <a:solidFill>
                <a:srgbClr val="000000"/>
              </a:solidFill>
              <a:latin typeface="+mn-lt"/>
              <a:cs typeface="Arial"/>
            </a:endParaRPr>
          </a:p>
          <a:p>
            <a:pPr marL="342900">
              <a:spcBef>
                <a:spcPts val="0"/>
              </a:spcBef>
              <a:buFont typeface="Arial" panose="020B0604020202020204" pitchFamily="34" charset="0"/>
              <a:buChar char="•"/>
            </a:pPr>
            <a:endParaRPr lang="en-US" sz="2000">
              <a:solidFill>
                <a:srgbClr val="000000"/>
              </a:solidFill>
              <a:latin typeface="Arial"/>
              <a:cs typeface="Arial"/>
            </a:endParaRPr>
          </a:p>
        </p:txBody>
      </p:sp>
      <p:pic>
        <p:nvPicPr>
          <p:cNvPr id="5122" name="Picture 2" descr="day wink GIF">
            <a:extLst>
              <a:ext uri="{FF2B5EF4-FFF2-40B4-BE49-F238E27FC236}">
                <a16:creationId xmlns:a16="http://schemas.microsoft.com/office/drawing/2014/main" id="{C9349F03-152B-4632-87FE-636DE1F5445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79922" y="1440179"/>
            <a:ext cx="3992880" cy="399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96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F73AA2C-C17A-448D-AA5F-95C71DC35B54}"/>
              </a:ext>
            </a:extLst>
          </p:cNvPr>
          <p:cNvSpPr>
            <a:spLocks noGrp="1"/>
          </p:cNvSpPr>
          <p:nvPr>
            <p:ph type="body" sz="quarter" idx="12"/>
          </p:nvPr>
        </p:nvSpPr>
        <p:spPr>
          <a:xfrm>
            <a:off x="1276079" y="461557"/>
            <a:ext cx="10103953" cy="789927"/>
          </a:xfrm>
        </p:spPr>
        <p:txBody>
          <a:bodyPr lIns="91440" tIns="45720" rIns="91440" bIns="45720" anchor="t"/>
          <a:lstStyle/>
          <a:p>
            <a:r>
              <a:rPr lang="is-IS">
                <a:solidFill>
                  <a:srgbClr val="032742"/>
                </a:solidFill>
                <a:latin typeface="FiraGO SemiBold"/>
                <a:hlinkClick r:id="rId2">
                  <a:extLst>
                    <a:ext uri="{A12FA001-AC4F-418D-AE19-62706E023703}">
                      <ahyp:hlinkClr xmlns:ahyp="http://schemas.microsoft.com/office/drawing/2018/hyperlinkcolor" val="tx"/>
                    </a:ext>
                  </a:extLst>
                </a:hlinkClick>
              </a:rPr>
              <a:t>Ferill við innleiðingu betri vinnutíma í vaktavinnu</a:t>
            </a:r>
            <a:endParaRPr lang="is-IS">
              <a:solidFill>
                <a:srgbClr val="032742"/>
              </a:solidFill>
              <a:latin typeface="FiraGO SemiBold"/>
            </a:endParaRPr>
          </a:p>
        </p:txBody>
      </p:sp>
      <p:pic>
        <p:nvPicPr>
          <p:cNvPr id="5" name="Mynd 4">
            <a:extLst>
              <a:ext uri="{FF2B5EF4-FFF2-40B4-BE49-F238E27FC236}">
                <a16:creationId xmlns:a16="http://schemas.microsoft.com/office/drawing/2014/main" id="{EFD2968F-D6DA-48CC-8F87-08DBDF459E47}"/>
              </a:ext>
            </a:extLst>
          </p:cNvPr>
          <p:cNvPicPr>
            <a:picLocks noChangeAspect="1"/>
          </p:cNvPicPr>
          <p:nvPr/>
        </p:nvPicPr>
        <p:blipFill rotWithShape="1">
          <a:blip r:embed="rId3"/>
          <a:srcRect t="10380"/>
          <a:stretch/>
        </p:blipFill>
        <p:spPr>
          <a:xfrm>
            <a:off x="4332995" y="1104499"/>
            <a:ext cx="7211916" cy="5371117"/>
          </a:xfrm>
          <a:prstGeom prst="rect">
            <a:avLst/>
          </a:prstGeom>
        </p:spPr>
      </p:pic>
      <p:sp>
        <p:nvSpPr>
          <p:cNvPr id="6" name="Sporaskja 5">
            <a:extLst>
              <a:ext uri="{FF2B5EF4-FFF2-40B4-BE49-F238E27FC236}">
                <a16:creationId xmlns:a16="http://schemas.microsoft.com/office/drawing/2014/main" id="{C57DB253-392F-4039-A453-B6794A271686}"/>
              </a:ext>
            </a:extLst>
          </p:cNvPr>
          <p:cNvSpPr/>
          <p:nvPr/>
        </p:nvSpPr>
        <p:spPr>
          <a:xfrm>
            <a:off x="587229" y="2189526"/>
            <a:ext cx="3394052" cy="3175493"/>
          </a:xfrm>
          <a:prstGeom prst="ellipse">
            <a:avLst/>
          </a:prstGeom>
          <a:solidFill>
            <a:srgbClr val="85ABCD"/>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3200" b="1">
                <a:solidFill>
                  <a:srgbClr val="032742"/>
                </a:solidFill>
              </a:rPr>
              <a:t>Staðan ætti að vera þessi í dag!</a:t>
            </a:r>
          </a:p>
        </p:txBody>
      </p:sp>
      <p:sp>
        <p:nvSpPr>
          <p:cNvPr id="4" name="Rétthyrningur: Ávöl horn 3">
            <a:extLst>
              <a:ext uri="{FF2B5EF4-FFF2-40B4-BE49-F238E27FC236}">
                <a16:creationId xmlns:a16="http://schemas.microsoft.com/office/drawing/2014/main" id="{28BA8F3C-077F-4FB5-9195-EED6E1C3E57E}"/>
              </a:ext>
            </a:extLst>
          </p:cNvPr>
          <p:cNvSpPr/>
          <p:nvPr/>
        </p:nvSpPr>
        <p:spPr>
          <a:xfrm>
            <a:off x="4332995" y="1251484"/>
            <a:ext cx="1983985" cy="5296615"/>
          </a:xfrm>
          <a:prstGeom prst="roundRect">
            <a:avLst/>
          </a:prstGeom>
          <a:blipFill dpi="0" rotWithShape="1">
            <a:blip r:embed="rId4">
              <a:alphaModFix amt="63000"/>
            </a:blip>
            <a:srcRect/>
            <a:tile tx="0" ty="0" sx="100000" sy="100000" flip="none" algn="tl"/>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Rétthyrningur: Ávöl horn 6">
            <a:extLst>
              <a:ext uri="{FF2B5EF4-FFF2-40B4-BE49-F238E27FC236}">
                <a16:creationId xmlns:a16="http://schemas.microsoft.com/office/drawing/2014/main" id="{8E11FF7B-7E2C-492C-A962-68385A905CA3}"/>
              </a:ext>
            </a:extLst>
          </p:cNvPr>
          <p:cNvSpPr/>
          <p:nvPr/>
        </p:nvSpPr>
        <p:spPr>
          <a:xfrm>
            <a:off x="9010898" y="3188774"/>
            <a:ext cx="2137987" cy="10298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64237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brain questions - Google Search | Powerpoint animation, Animated  clipart, Sculpture lessons">
            <a:extLst>
              <a:ext uri="{FF2B5EF4-FFF2-40B4-BE49-F238E27FC236}">
                <a16:creationId xmlns:a16="http://schemas.microsoft.com/office/drawing/2014/main" id="{D3E22C6B-9321-4B65-91F1-BFA56BC47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708" y="482832"/>
            <a:ext cx="5460683"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44580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ynd 3" descr="Mynd sem inniheldur v���ma, klukka&#10;&#10;Lýsing sjálfkrafa búin til">
            <a:extLst>
              <a:ext uri="{FF2B5EF4-FFF2-40B4-BE49-F238E27FC236}">
                <a16:creationId xmlns:a16="http://schemas.microsoft.com/office/drawing/2014/main" id="{629CCACF-B6F8-4826-A0F2-E8C7283F5E65}"/>
              </a:ext>
            </a:extLst>
          </p:cNvPr>
          <p:cNvPicPr>
            <a:picLocks noChangeAspect="1"/>
          </p:cNvPicPr>
          <p:nvPr/>
        </p:nvPicPr>
        <p:blipFill>
          <a:blip r:embed="rId2"/>
          <a:stretch>
            <a:fillRect/>
          </a:stretch>
        </p:blipFill>
        <p:spPr>
          <a:xfrm>
            <a:off x="3147052" y="772947"/>
            <a:ext cx="6355093" cy="6355093"/>
          </a:xfrm>
          <a:prstGeom prst="rect">
            <a:avLst/>
          </a:prstGeom>
        </p:spPr>
      </p:pic>
      <p:pic>
        <p:nvPicPr>
          <p:cNvPr id="3" name="Picture 2">
            <a:extLst>
              <a:ext uri="{FF2B5EF4-FFF2-40B4-BE49-F238E27FC236}">
                <a16:creationId xmlns:a16="http://schemas.microsoft.com/office/drawing/2014/main" id="{7B6BDB35-1F73-4D19-8A26-692F7B20E5E6}"/>
              </a:ext>
            </a:extLst>
          </p:cNvPr>
          <p:cNvPicPr>
            <a:picLocks noChangeAspect="1"/>
          </p:cNvPicPr>
          <p:nvPr/>
        </p:nvPicPr>
        <p:blipFill>
          <a:blip r:embed="rId3"/>
          <a:stretch>
            <a:fillRect/>
          </a:stretch>
        </p:blipFill>
        <p:spPr>
          <a:xfrm>
            <a:off x="36096" y="204537"/>
            <a:ext cx="1028700" cy="457200"/>
          </a:xfrm>
          <a:prstGeom prst="rect">
            <a:avLst/>
          </a:prstGeom>
        </p:spPr>
      </p:pic>
      <p:pic>
        <p:nvPicPr>
          <p:cNvPr id="5" name="Picture 4">
            <a:extLst>
              <a:ext uri="{FF2B5EF4-FFF2-40B4-BE49-F238E27FC236}">
                <a16:creationId xmlns:a16="http://schemas.microsoft.com/office/drawing/2014/main" id="{7DA3798B-E7FE-4F15-B22A-256CBBE587D7}"/>
              </a:ext>
            </a:extLst>
          </p:cNvPr>
          <p:cNvPicPr>
            <a:picLocks noChangeAspect="1"/>
          </p:cNvPicPr>
          <p:nvPr/>
        </p:nvPicPr>
        <p:blipFill>
          <a:blip r:embed="rId4"/>
          <a:stretch>
            <a:fillRect/>
          </a:stretch>
        </p:blipFill>
        <p:spPr>
          <a:xfrm>
            <a:off x="17046" y="252162"/>
            <a:ext cx="1066800" cy="361950"/>
          </a:xfrm>
          <a:prstGeom prst="rect">
            <a:avLst/>
          </a:prstGeom>
        </p:spPr>
      </p:pic>
      <p:sp>
        <p:nvSpPr>
          <p:cNvPr id="6" name="Rectangle 5">
            <a:extLst>
              <a:ext uri="{FF2B5EF4-FFF2-40B4-BE49-F238E27FC236}">
                <a16:creationId xmlns:a16="http://schemas.microsoft.com/office/drawing/2014/main" id="{E025B32C-BA12-4821-9412-5189E74DA61C}"/>
              </a:ext>
            </a:extLst>
          </p:cNvPr>
          <p:cNvSpPr/>
          <p:nvPr/>
        </p:nvSpPr>
        <p:spPr>
          <a:xfrm>
            <a:off x="0" y="0"/>
            <a:ext cx="1256522" cy="864637"/>
          </a:xfrm>
          <a:prstGeom prst="rect">
            <a:avLst/>
          </a:prstGeom>
          <a:solidFill>
            <a:srgbClr val="032742"/>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24669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gn, room, shirt&#10;&#10;Description automatically generated">
            <a:extLst>
              <a:ext uri="{FF2B5EF4-FFF2-40B4-BE49-F238E27FC236}">
                <a16:creationId xmlns:a16="http://schemas.microsoft.com/office/drawing/2014/main" id="{57D7409C-1DB5-DC4B-8F9D-64DC0726391F}"/>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81469C6B-F04F-D948-AF56-8B1404C282E5}"/>
              </a:ext>
            </a:extLst>
          </p:cNvPr>
          <p:cNvSpPr>
            <a:spLocks noGrp="1"/>
          </p:cNvSpPr>
          <p:nvPr>
            <p:ph type="body" sz="quarter" idx="12"/>
          </p:nvPr>
        </p:nvSpPr>
        <p:spPr/>
        <p:txBody>
          <a:bodyPr/>
          <a:lstStyle/>
          <a:p>
            <a:r>
              <a:rPr lang="en-GB" dirty="0"/>
              <a:t>Vinnutími</a:t>
            </a:r>
            <a:endParaRPr lang="en-IS"/>
          </a:p>
        </p:txBody>
      </p:sp>
      <p:sp>
        <p:nvSpPr>
          <p:cNvPr id="3" name="Text Placeholder 2">
            <a:extLst>
              <a:ext uri="{FF2B5EF4-FFF2-40B4-BE49-F238E27FC236}">
                <a16:creationId xmlns:a16="http://schemas.microsoft.com/office/drawing/2014/main" id="{E57D6288-CE19-084D-825C-3E1596C0CB79}"/>
              </a:ext>
            </a:extLst>
          </p:cNvPr>
          <p:cNvSpPr>
            <a:spLocks noGrp="1"/>
          </p:cNvSpPr>
          <p:nvPr>
            <p:ph type="body" sz="quarter" idx="13"/>
          </p:nvPr>
        </p:nvSpPr>
        <p:spPr>
          <a:xfrm>
            <a:off x="1141413" y="1838325"/>
            <a:ext cx="4762998" cy="4592638"/>
          </a:xfrm>
        </p:spPr>
        <p:txBody>
          <a:bodyPr/>
          <a:lstStyle/>
          <a:p>
            <a:r>
              <a:rPr lang="en-GB" dirty="0"/>
              <a:t>Vinnutími vaktavinnufólks styttist úr 40 í 36 </a:t>
            </a:r>
            <a:br>
              <a:rPr lang="en-GB" dirty="0"/>
            </a:br>
            <a:r>
              <a:rPr lang="en-GB" dirty="0"/>
              <a:t>virkar stundir á viku eða úr 173,33 í 156 klukkustundir að meðaltali á mánuði.</a:t>
            </a:r>
            <a:endParaRPr lang="en-IS" dirty="0"/>
          </a:p>
        </p:txBody>
      </p:sp>
    </p:spTree>
    <p:extLst>
      <p:ext uri="{BB962C8B-B14F-4D97-AF65-F5344CB8AC3E}">
        <p14:creationId xmlns:p14="http://schemas.microsoft.com/office/powerpoint/2010/main" val="197337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10;&#10;Description automatically generated">
            <a:extLst>
              <a:ext uri="{FF2B5EF4-FFF2-40B4-BE49-F238E27FC236}">
                <a16:creationId xmlns:a16="http://schemas.microsoft.com/office/drawing/2014/main" id="{3868947B-E059-1444-BE25-42AAB716F1D4}"/>
              </a:ext>
            </a:extLst>
          </p:cNvPr>
          <p:cNvPicPr>
            <a:picLocks noChangeAspect="1"/>
          </p:cNvPicPr>
          <p:nvPr/>
        </p:nvPicPr>
        <p:blipFill>
          <a:blip r:embed="rId3"/>
          <a:stretch>
            <a:fillRect/>
          </a:stretch>
        </p:blipFill>
        <p:spPr>
          <a:xfrm>
            <a:off x="-3430" y="3629"/>
            <a:ext cx="12192000" cy="6858000"/>
          </a:xfrm>
          <a:prstGeom prst="rect">
            <a:avLst/>
          </a:prstGeom>
        </p:spPr>
      </p:pic>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a:xfrm>
            <a:off x="1149040" y="574349"/>
            <a:ext cx="9901547" cy="789927"/>
          </a:xfrm>
        </p:spPr>
        <p:txBody>
          <a:bodyPr/>
          <a:lstStyle/>
          <a:p>
            <a:r>
              <a:rPr lang="is-IS" dirty="0"/>
              <a:t>Markmið og leiðarljós</a:t>
            </a:r>
          </a:p>
        </p:txBody>
      </p:sp>
      <p:sp>
        <p:nvSpPr>
          <p:cNvPr id="3" name="Text Placeholder 2">
            <a:extLst>
              <a:ext uri="{FF2B5EF4-FFF2-40B4-BE49-F238E27FC236}">
                <a16:creationId xmlns:a16="http://schemas.microsoft.com/office/drawing/2014/main" id="{8D9BDF9E-9C92-294B-B6DF-25CA3CC765F9}"/>
              </a:ext>
            </a:extLst>
          </p:cNvPr>
          <p:cNvSpPr>
            <a:spLocks noGrp="1"/>
          </p:cNvSpPr>
          <p:nvPr>
            <p:ph type="body" sz="quarter" idx="13"/>
          </p:nvPr>
        </p:nvSpPr>
        <p:spPr>
          <a:xfrm>
            <a:off x="1149040" y="1359273"/>
            <a:ext cx="6974234" cy="4592638"/>
          </a:xfrm>
        </p:spPr>
        <p:txBody>
          <a:bodyPr/>
          <a:lstStyle/>
          <a:p>
            <a:r>
              <a:rPr lang="is-IS" sz="1800" dirty="0"/>
              <a:t>Markmið breytinganna er að bæta starfsumhverfi og launamyndun vaktavinnufólks með það að leiðarljósi að:</a:t>
            </a:r>
          </a:p>
          <a:p>
            <a:pPr>
              <a:lnSpc>
                <a:spcPct val="150000"/>
              </a:lnSpc>
            </a:pPr>
            <a:r>
              <a:rPr lang="is-IS" dirty="0">
                <a:solidFill>
                  <a:srgbClr val="F18921"/>
                </a:solidFill>
              </a:rPr>
              <a:t>•</a:t>
            </a:r>
            <a:r>
              <a:rPr lang="is-IS" dirty="0"/>
              <a:t> auka öryggi starfsfólks og skjólstæðinga</a:t>
            </a:r>
            <a:br>
              <a:rPr lang="is-IS" dirty="0"/>
            </a:br>
            <a:r>
              <a:rPr lang="is-IS" dirty="0">
                <a:solidFill>
                  <a:srgbClr val="F18921"/>
                </a:solidFill>
              </a:rPr>
              <a:t>•</a:t>
            </a:r>
            <a:r>
              <a:rPr lang="is-IS" dirty="0"/>
              <a:t> vaktavinna verði eftirsóknarverðari</a:t>
            </a:r>
            <a:br>
              <a:rPr lang="is-IS" dirty="0"/>
            </a:br>
            <a:r>
              <a:rPr lang="is-IS" dirty="0">
                <a:solidFill>
                  <a:srgbClr val="F18921"/>
                </a:solidFill>
              </a:rPr>
              <a:t>•</a:t>
            </a:r>
            <a:r>
              <a:rPr lang="is-IS" dirty="0"/>
              <a:t> bæta samþættingu fjölskyldu- og atvinnulífs</a:t>
            </a:r>
            <a:br>
              <a:rPr lang="is-IS" dirty="0"/>
            </a:br>
            <a:r>
              <a:rPr lang="is-IS" dirty="0">
                <a:solidFill>
                  <a:srgbClr val="F18921"/>
                </a:solidFill>
              </a:rPr>
              <a:t>•</a:t>
            </a:r>
            <a:r>
              <a:rPr lang="is-IS" dirty="0"/>
              <a:t> vinnutími og laun taki betur mið af vaktabyrði og verðmæti staðins tíma</a:t>
            </a:r>
            <a:br>
              <a:rPr lang="is-IS" dirty="0"/>
            </a:br>
            <a:r>
              <a:rPr lang="is-IS" dirty="0">
                <a:solidFill>
                  <a:srgbClr val="F18921"/>
                </a:solidFill>
              </a:rPr>
              <a:t>•</a:t>
            </a:r>
            <a:r>
              <a:rPr lang="is-IS" dirty="0"/>
              <a:t> bæta andlega, líkamlega og félagslega heilsu starfsfólks</a:t>
            </a:r>
            <a:br>
              <a:rPr lang="is-IS" dirty="0"/>
            </a:br>
            <a:r>
              <a:rPr lang="is-IS" dirty="0">
                <a:solidFill>
                  <a:srgbClr val="F18921"/>
                </a:solidFill>
              </a:rPr>
              <a:t>•</a:t>
            </a:r>
            <a:r>
              <a:rPr lang="is-IS" dirty="0"/>
              <a:t> bæta starfsumhverfi</a:t>
            </a:r>
            <a:br>
              <a:rPr lang="is-IS" dirty="0"/>
            </a:br>
            <a:r>
              <a:rPr lang="is-IS" dirty="0">
                <a:solidFill>
                  <a:srgbClr val="F18921"/>
                </a:solidFill>
              </a:rPr>
              <a:t>•</a:t>
            </a:r>
            <a:r>
              <a:rPr lang="is-IS" dirty="0"/>
              <a:t> stytta vinnutíma</a:t>
            </a:r>
            <a:br>
              <a:rPr lang="is-IS" dirty="0"/>
            </a:br>
            <a:r>
              <a:rPr lang="is-IS" dirty="0">
                <a:solidFill>
                  <a:srgbClr val="F18921"/>
                </a:solidFill>
              </a:rPr>
              <a:t>•</a:t>
            </a:r>
            <a:r>
              <a:rPr lang="is-IS" dirty="0"/>
              <a:t> auka stöðugleika í mönnun</a:t>
            </a:r>
            <a:br>
              <a:rPr lang="is-IS" dirty="0"/>
            </a:br>
            <a:r>
              <a:rPr lang="is-IS" dirty="0">
                <a:solidFill>
                  <a:srgbClr val="F18921"/>
                </a:solidFill>
              </a:rPr>
              <a:t>•</a:t>
            </a:r>
            <a:r>
              <a:rPr lang="is-IS" dirty="0"/>
              <a:t> gera launamyndunarkerfi einfaldara og gagnsærra</a:t>
            </a:r>
            <a:br>
              <a:rPr lang="is-IS" dirty="0"/>
            </a:br>
            <a:r>
              <a:rPr lang="is-IS" dirty="0">
                <a:solidFill>
                  <a:srgbClr val="F18921"/>
                </a:solidFill>
              </a:rPr>
              <a:t>•</a:t>
            </a:r>
            <a:r>
              <a:rPr lang="is-IS" dirty="0"/>
              <a:t> draga úr þörf og hvata til yfirvinnu</a:t>
            </a:r>
            <a:br>
              <a:rPr lang="is-IS" dirty="0"/>
            </a:br>
            <a:r>
              <a:rPr lang="is-IS" dirty="0">
                <a:solidFill>
                  <a:srgbClr val="F18921"/>
                </a:solidFill>
              </a:rPr>
              <a:t>•</a:t>
            </a:r>
            <a:r>
              <a:rPr lang="is-IS" dirty="0"/>
              <a:t> auka hagkvæmni í nýtingu fjármuna</a:t>
            </a:r>
            <a:br>
              <a:rPr lang="is-IS" dirty="0"/>
            </a:br>
            <a:r>
              <a:rPr lang="is-IS" dirty="0">
                <a:solidFill>
                  <a:srgbClr val="F18921"/>
                </a:solidFill>
              </a:rPr>
              <a:t>•</a:t>
            </a:r>
            <a:r>
              <a:rPr lang="is-IS" dirty="0"/>
              <a:t> bæta gæði opinberrar þjónustu</a:t>
            </a:r>
          </a:p>
        </p:txBody>
      </p:sp>
    </p:spTree>
    <p:extLst>
      <p:ext uri="{BB962C8B-B14F-4D97-AF65-F5344CB8AC3E}">
        <p14:creationId xmlns:p14="http://schemas.microsoft.com/office/powerpoint/2010/main" val="152569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C889092-1593-4DE2-8CB7-A3177D5D1544}"/>
              </a:ext>
            </a:extLst>
          </p:cNvPr>
          <p:cNvSpPr>
            <a:spLocks noGrp="1"/>
          </p:cNvSpPr>
          <p:nvPr>
            <p:ph type="body" sz="quarter" idx="12"/>
          </p:nvPr>
        </p:nvSpPr>
        <p:spPr>
          <a:xfrm>
            <a:off x="1145226" y="524162"/>
            <a:ext cx="9901547" cy="789927"/>
          </a:xfrm>
        </p:spPr>
        <p:txBody>
          <a:bodyPr/>
          <a:lstStyle/>
          <a:p>
            <a:r>
              <a:rPr lang="is-IS">
                <a:solidFill>
                  <a:srgbClr val="032742"/>
                </a:solidFill>
              </a:rPr>
              <a:t>Tímalína – Mikilvægar dagsetningar </a:t>
            </a:r>
          </a:p>
        </p:txBody>
      </p:sp>
      <p:graphicFrame>
        <p:nvGraphicFramePr>
          <p:cNvPr id="4" name="Línurit 3">
            <a:extLst>
              <a:ext uri="{FF2B5EF4-FFF2-40B4-BE49-F238E27FC236}">
                <a16:creationId xmlns:a16="http://schemas.microsoft.com/office/drawing/2014/main" id="{EC79E562-DFB8-4A83-93A6-4E46DB6A841D}"/>
              </a:ext>
            </a:extLst>
          </p:cNvPr>
          <p:cNvGraphicFramePr/>
          <p:nvPr/>
        </p:nvGraphicFramePr>
        <p:xfrm>
          <a:off x="578188" y="524162"/>
          <a:ext cx="11035622" cy="4350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étthyrningur: Ávöl horn 4">
            <a:extLst>
              <a:ext uri="{FF2B5EF4-FFF2-40B4-BE49-F238E27FC236}">
                <a16:creationId xmlns:a16="http://schemas.microsoft.com/office/drawing/2014/main" id="{D499C6CB-A5DD-48B8-81B2-7FD504E49DDC}"/>
              </a:ext>
            </a:extLst>
          </p:cNvPr>
          <p:cNvSpPr/>
          <p:nvPr/>
        </p:nvSpPr>
        <p:spPr>
          <a:xfrm>
            <a:off x="1122040" y="4012707"/>
            <a:ext cx="1949634" cy="2321131"/>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Starfsfólk í hlutastarfi þarf að svara hvort ætli að auka við sig starfshlutfall</a:t>
            </a:r>
          </a:p>
        </p:txBody>
      </p:sp>
      <p:sp>
        <p:nvSpPr>
          <p:cNvPr id="6" name="Rétthyrningur: Ávöl horn 5">
            <a:extLst>
              <a:ext uri="{FF2B5EF4-FFF2-40B4-BE49-F238E27FC236}">
                <a16:creationId xmlns:a16="http://schemas.microsoft.com/office/drawing/2014/main" id="{224FBD58-EE19-422F-A39E-883A2287AD2D}"/>
              </a:ext>
            </a:extLst>
          </p:cNvPr>
          <p:cNvSpPr/>
          <p:nvPr/>
        </p:nvSpPr>
        <p:spPr>
          <a:xfrm>
            <a:off x="3183139" y="4012707"/>
            <a:ext cx="1949634" cy="2321131"/>
          </a:xfrm>
          <a:prstGeom prst="roundRect">
            <a:avLst/>
          </a:prstGeom>
          <a:solidFill>
            <a:srgbClr val="0950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Mat stjórnanda á því hvort </a:t>
            </a:r>
            <a:r>
              <a:rPr lang="is-IS" sz="2000" noProof="1"/>
              <a:t>mönnunar-</a:t>
            </a:r>
            <a:r>
              <a:rPr lang="is-IS" sz="2000"/>
              <a:t>forsendur standist þarf að liggja fyrir</a:t>
            </a:r>
          </a:p>
        </p:txBody>
      </p:sp>
      <p:sp>
        <p:nvSpPr>
          <p:cNvPr id="7" name="Rétthyrningur: Ávöl horn 6">
            <a:extLst>
              <a:ext uri="{FF2B5EF4-FFF2-40B4-BE49-F238E27FC236}">
                <a16:creationId xmlns:a16="http://schemas.microsoft.com/office/drawing/2014/main" id="{2AFF844C-A4EB-442B-B64B-8876B94E0ECA}"/>
              </a:ext>
            </a:extLst>
          </p:cNvPr>
          <p:cNvSpPr/>
          <p:nvPr/>
        </p:nvSpPr>
        <p:spPr>
          <a:xfrm>
            <a:off x="5286099" y="4012707"/>
            <a:ext cx="1949634" cy="2321131"/>
          </a:xfrm>
          <a:prstGeom prst="roundRect">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solidFill>
                  <a:srgbClr val="032742"/>
                </a:solidFill>
              </a:rPr>
              <a:t>Drög að vaktaskýrslu</a:t>
            </a:r>
          </a:p>
        </p:txBody>
      </p:sp>
      <p:sp>
        <p:nvSpPr>
          <p:cNvPr id="8" name="Rétthyrningur: Ávöl horn 7">
            <a:extLst>
              <a:ext uri="{FF2B5EF4-FFF2-40B4-BE49-F238E27FC236}">
                <a16:creationId xmlns:a16="http://schemas.microsoft.com/office/drawing/2014/main" id="{D2EB125C-2278-489B-AE86-D47EB56C2F44}"/>
              </a:ext>
            </a:extLst>
          </p:cNvPr>
          <p:cNvSpPr/>
          <p:nvPr/>
        </p:nvSpPr>
        <p:spPr>
          <a:xfrm>
            <a:off x="7397136" y="4012706"/>
            <a:ext cx="1949634" cy="2321131"/>
          </a:xfrm>
          <a:prstGeom prst="roundRect">
            <a:avLst/>
          </a:prstGeom>
          <a:solidFill>
            <a:srgbClr val="85A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Vaktaskýrsla samþykkt </a:t>
            </a:r>
          </a:p>
        </p:txBody>
      </p:sp>
      <p:sp>
        <p:nvSpPr>
          <p:cNvPr id="9" name="Rétthyrningur: Ávöl horn 8">
            <a:extLst>
              <a:ext uri="{FF2B5EF4-FFF2-40B4-BE49-F238E27FC236}">
                <a16:creationId xmlns:a16="http://schemas.microsoft.com/office/drawing/2014/main" id="{4F6495FA-C6A5-4947-8E4E-EE4B7A842049}"/>
              </a:ext>
            </a:extLst>
          </p:cNvPr>
          <p:cNvSpPr/>
          <p:nvPr/>
        </p:nvSpPr>
        <p:spPr>
          <a:xfrm>
            <a:off x="9500096" y="4012707"/>
            <a:ext cx="1949634" cy="2321131"/>
          </a:xfrm>
          <a:prstGeom prst="roundRect">
            <a:avLst/>
          </a:prstGeom>
          <a:solidFill>
            <a:srgbClr val="032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Betri vinnutími í vaktavinnu tekur gildi!</a:t>
            </a:r>
          </a:p>
        </p:txBody>
      </p:sp>
      <p:sp>
        <p:nvSpPr>
          <p:cNvPr id="3" name="Sporaskja 2">
            <a:extLst>
              <a:ext uri="{FF2B5EF4-FFF2-40B4-BE49-F238E27FC236}">
                <a16:creationId xmlns:a16="http://schemas.microsoft.com/office/drawing/2014/main" id="{259AF243-2289-4430-9DB0-67D4F33B8DB1}"/>
              </a:ext>
            </a:extLst>
          </p:cNvPr>
          <p:cNvSpPr/>
          <p:nvPr/>
        </p:nvSpPr>
        <p:spPr>
          <a:xfrm>
            <a:off x="397597" y="1201318"/>
            <a:ext cx="1699260" cy="135177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s-IS" sz="2800" b="1"/>
              <a:t>22. Janúar</a:t>
            </a:r>
          </a:p>
        </p:txBody>
      </p:sp>
      <p:sp>
        <p:nvSpPr>
          <p:cNvPr id="10" name="Rectangle: Rounded Corners 9">
            <a:extLst>
              <a:ext uri="{FF2B5EF4-FFF2-40B4-BE49-F238E27FC236}">
                <a16:creationId xmlns:a16="http://schemas.microsoft.com/office/drawing/2014/main" id="{5DBCCF63-A578-48D7-9F1A-2EB25D9CF526}"/>
              </a:ext>
            </a:extLst>
          </p:cNvPr>
          <p:cNvSpPr/>
          <p:nvPr/>
        </p:nvSpPr>
        <p:spPr>
          <a:xfrm>
            <a:off x="9065928" y="1314089"/>
            <a:ext cx="2264363" cy="52287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21811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41BE26-6F91-4D9F-9ABD-E2ED0D6ED43A}"/>
              </a:ext>
            </a:extLst>
          </p:cNvPr>
          <p:cNvSpPr>
            <a:spLocks noGrp="1"/>
          </p:cNvSpPr>
          <p:nvPr>
            <p:ph type="body" sz="quarter" idx="10"/>
          </p:nvPr>
        </p:nvSpPr>
        <p:spPr>
          <a:xfrm>
            <a:off x="1169535" y="2776990"/>
            <a:ext cx="9323205" cy="1304019"/>
          </a:xfrm>
        </p:spPr>
        <p:txBody>
          <a:bodyPr/>
          <a:lstStyle/>
          <a:p>
            <a:r>
              <a:rPr lang="is-IS"/>
              <a:t>Vaktareiknir og vinnuskil</a:t>
            </a:r>
          </a:p>
        </p:txBody>
      </p:sp>
      <p:pic>
        <p:nvPicPr>
          <p:cNvPr id="5" name="Picture 4">
            <a:extLst>
              <a:ext uri="{FF2B5EF4-FFF2-40B4-BE49-F238E27FC236}">
                <a16:creationId xmlns:a16="http://schemas.microsoft.com/office/drawing/2014/main" id="{50F55C1F-E1CA-41F1-96A0-E1B62ACB7C85}"/>
              </a:ext>
            </a:extLst>
          </p:cNvPr>
          <p:cNvPicPr>
            <a:picLocks noChangeAspect="1"/>
          </p:cNvPicPr>
          <p:nvPr/>
        </p:nvPicPr>
        <p:blipFill>
          <a:blip r:embed="rId2"/>
          <a:stretch>
            <a:fillRect/>
          </a:stretch>
        </p:blipFill>
        <p:spPr>
          <a:xfrm>
            <a:off x="11295" y="292389"/>
            <a:ext cx="1066800" cy="361950"/>
          </a:xfrm>
          <a:prstGeom prst="rect">
            <a:avLst/>
          </a:prstGeom>
        </p:spPr>
      </p:pic>
      <p:sp>
        <p:nvSpPr>
          <p:cNvPr id="2" name="Rectangle 1">
            <a:extLst>
              <a:ext uri="{FF2B5EF4-FFF2-40B4-BE49-F238E27FC236}">
                <a16:creationId xmlns:a16="http://schemas.microsoft.com/office/drawing/2014/main" id="{19A7A839-0719-46F0-8252-B4C74DA04F57}"/>
              </a:ext>
            </a:extLst>
          </p:cNvPr>
          <p:cNvSpPr/>
          <p:nvPr/>
        </p:nvSpPr>
        <p:spPr>
          <a:xfrm>
            <a:off x="0" y="0"/>
            <a:ext cx="1256522" cy="864637"/>
          </a:xfrm>
          <a:prstGeom prst="rect">
            <a:avLst/>
          </a:prstGeom>
          <a:solidFill>
            <a:srgbClr val="032742"/>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58858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DAC1C6-4BFA-45AA-A3C6-990581802113}"/>
              </a:ext>
            </a:extLst>
          </p:cNvPr>
          <p:cNvSpPr>
            <a:spLocks noGrp="1"/>
          </p:cNvSpPr>
          <p:nvPr>
            <p:ph type="body" sz="quarter" idx="12"/>
          </p:nvPr>
        </p:nvSpPr>
        <p:spPr>
          <a:xfrm>
            <a:off x="1141590" y="581892"/>
            <a:ext cx="6326009" cy="718456"/>
          </a:xfrm>
        </p:spPr>
        <p:txBody>
          <a:bodyPr/>
          <a:lstStyle/>
          <a:p>
            <a:r>
              <a:rPr lang="en-GB">
                <a:solidFill>
                  <a:srgbClr val="032742"/>
                </a:solidFill>
              </a:rPr>
              <a:t>Vaktareiknir og vinnuskil</a:t>
            </a:r>
          </a:p>
          <a:p>
            <a:endParaRPr lang="en-GB"/>
          </a:p>
        </p:txBody>
      </p:sp>
      <p:pic>
        <p:nvPicPr>
          <p:cNvPr id="5" name="Picture 4">
            <a:extLst>
              <a:ext uri="{FF2B5EF4-FFF2-40B4-BE49-F238E27FC236}">
                <a16:creationId xmlns:a16="http://schemas.microsoft.com/office/drawing/2014/main" id="{60F851B6-0965-4361-AA36-AAB40E1DFE1C}"/>
              </a:ext>
            </a:extLst>
          </p:cNvPr>
          <p:cNvPicPr>
            <a:picLocks noChangeAspect="1"/>
          </p:cNvPicPr>
          <p:nvPr/>
        </p:nvPicPr>
        <p:blipFill rotWithShape="1">
          <a:blip r:embed="rId3"/>
          <a:srcRect l="3042" t="1947"/>
          <a:stretch/>
        </p:blipFill>
        <p:spPr>
          <a:xfrm>
            <a:off x="1263967" y="1358374"/>
            <a:ext cx="5556429" cy="4824129"/>
          </a:xfrm>
          <a:prstGeom prst="rect">
            <a:avLst/>
          </a:prstGeom>
        </p:spPr>
      </p:pic>
      <p:cxnSp>
        <p:nvCxnSpPr>
          <p:cNvPr id="9" name="Straight Arrow Connector 8">
            <a:extLst>
              <a:ext uri="{FF2B5EF4-FFF2-40B4-BE49-F238E27FC236}">
                <a16:creationId xmlns:a16="http://schemas.microsoft.com/office/drawing/2014/main" id="{EFAC4CF0-FF27-406E-94FD-A15095451DF1}"/>
              </a:ext>
            </a:extLst>
          </p:cNvPr>
          <p:cNvCxnSpPr/>
          <p:nvPr/>
        </p:nvCxnSpPr>
        <p:spPr>
          <a:xfrm flipH="1">
            <a:off x="5031179" y="1615044"/>
            <a:ext cx="2204852" cy="748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CC0AF381-5FDF-4E7A-82F8-245731E1DE75}"/>
              </a:ext>
            </a:extLst>
          </p:cNvPr>
          <p:cNvSpPr/>
          <p:nvPr/>
        </p:nvSpPr>
        <p:spPr>
          <a:xfrm>
            <a:off x="4720609" y="2384961"/>
            <a:ext cx="316675" cy="12271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Cloud 10">
            <a:extLst>
              <a:ext uri="{FF2B5EF4-FFF2-40B4-BE49-F238E27FC236}">
                <a16:creationId xmlns:a16="http://schemas.microsoft.com/office/drawing/2014/main" id="{AFC8CA61-712C-4D3D-B185-ECDF6B870208}"/>
              </a:ext>
            </a:extLst>
          </p:cNvPr>
          <p:cNvSpPr/>
          <p:nvPr/>
        </p:nvSpPr>
        <p:spPr>
          <a:xfrm>
            <a:off x="7065817" y="1021276"/>
            <a:ext cx="2232561" cy="74814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1B9577D-5D37-4583-8A51-EBDC39E0AB7A}"/>
              </a:ext>
            </a:extLst>
          </p:cNvPr>
          <p:cNvSpPr txBox="1"/>
          <p:nvPr/>
        </p:nvSpPr>
        <p:spPr>
          <a:xfrm>
            <a:off x="7315200" y="1169750"/>
            <a:ext cx="1488374" cy="369332"/>
          </a:xfrm>
          <a:prstGeom prst="rect">
            <a:avLst/>
          </a:prstGeom>
          <a:noFill/>
        </p:spPr>
        <p:txBody>
          <a:bodyPr wrap="square" rtlCol="0">
            <a:spAutoFit/>
          </a:bodyPr>
          <a:lstStyle/>
          <a:p>
            <a:r>
              <a:rPr lang="en-GB"/>
              <a:t>Vinnuframlag</a:t>
            </a:r>
          </a:p>
        </p:txBody>
      </p:sp>
      <p:cxnSp>
        <p:nvCxnSpPr>
          <p:cNvPr id="14" name="Straight Arrow Connector 13">
            <a:extLst>
              <a:ext uri="{FF2B5EF4-FFF2-40B4-BE49-F238E27FC236}">
                <a16:creationId xmlns:a16="http://schemas.microsoft.com/office/drawing/2014/main" id="{22A34D5E-B587-40E5-8158-2C7A24BFC747}"/>
              </a:ext>
            </a:extLst>
          </p:cNvPr>
          <p:cNvCxnSpPr>
            <a:cxnSpLocks/>
            <a:stCxn id="15" idx="2"/>
          </p:cNvCxnSpPr>
          <p:nvPr/>
        </p:nvCxnSpPr>
        <p:spPr>
          <a:xfrm flipH="1" flipV="1">
            <a:off x="5090556" y="2529445"/>
            <a:ext cx="2384502" cy="52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loud 14">
            <a:extLst>
              <a:ext uri="{FF2B5EF4-FFF2-40B4-BE49-F238E27FC236}">
                <a16:creationId xmlns:a16="http://schemas.microsoft.com/office/drawing/2014/main" id="{B3AC70A4-4299-4638-82AF-A3798631AC27}"/>
              </a:ext>
            </a:extLst>
          </p:cNvPr>
          <p:cNvSpPr/>
          <p:nvPr/>
        </p:nvSpPr>
        <p:spPr>
          <a:xfrm>
            <a:off x="7467599" y="2084118"/>
            <a:ext cx="2404754" cy="9955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8FD5BDF-E388-4806-B0DD-34766A9E252D}"/>
              </a:ext>
            </a:extLst>
          </p:cNvPr>
          <p:cNvSpPr txBox="1"/>
          <p:nvPr/>
        </p:nvSpPr>
        <p:spPr>
          <a:xfrm>
            <a:off x="7742712" y="2250404"/>
            <a:ext cx="1812966" cy="646331"/>
          </a:xfrm>
          <a:prstGeom prst="rect">
            <a:avLst/>
          </a:prstGeom>
          <a:noFill/>
        </p:spPr>
        <p:txBody>
          <a:bodyPr wrap="square" rtlCol="0">
            <a:spAutoFit/>
          </a:bodyPr>
          <a:lstStyle/>
          <a:p>
            <a:r>
              <a:rPr lang="en-GB"/>
              <a:t>Vinnuframlag + vægi = vinnuskil</a:t>
            </a:r>
          </a:p>
        </p:txBody>
      </p:sp>
      <p:sp>
        <p:nvSpPr>
          <p:cNvPr id="18" name="Oval 17">
            <a:extLst>
              <a:ext uri="{FF2B5EF4-FFF2-40B4-BE49-F238E27FC236}">
                <a16:creationId xmlns:a16="http://schemas.microsoft.com/office/drawing/2014/main" id="{5C4D05DB-72EE-4FC1-802B-F537D6C75159}"/>
              </a:ext>
            </a:extLst>
          </p:cNvPr>
          <p:cNvSpPr/>
          <p:nvPr/>
        </p:nvSpPr>
        <p:spPr>
          <a:xfrm>
            <a:off x="4720609" y="2491837"/>
            <a:ext cx="316675" cy="12271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0" name="Oval 19">
            <a:extLst>
              <a:ext uri="{FF2B5EF4-FFF2-40B4-BE49-F238E27FC236}">
                <a16:creationId xmlns:a16="http://schemas.microsoft.com/office/drawing/2014/main" id="{2DA56F03-77F2-4F7C-9F36-09BDF4001C6C}"/>
              </a:ext>
            </a:extLst>
          </p:cNvPr>
          <p:cNvSpPr/>
          <p:nvPr/>
        </p:nvSpPr>
        <p:spPr>
          <a:xfrm>
            <a:off x="3637808" y="5743699"/>
            <a:ext cx="791688" cy="1425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1" name="Oval 20">
            <a:extLst>
              <a:ext uri="{FF2B5EF4-FFF2-40B4-BE49-F238E27FC236}">
                <a16:creationId xmlns:a16="http://schemas.microsoft.com/office/drawing/2014/main" id="{9811696A-819C-4A67-B925-8A60A0BEEA5E}"/>
              </a:ext>
            </a:extLst>
          </p:cNvPr>
          <p:cNvSpPr/>
          <p:nvPr/>
        </p:nvSpPr>
        <p:spPr>
          <a:xfrm>
            <a:off x="3289465" y="6000997"/>
            <a:ext cx="1464623" cy="18150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2" name="TextBox 21">
            <a:extLst>
              <a:ext uri="{FF2B5EF4-FFF2-40B4-BE49-F238E27FC236}">
                <a16:creationId xmlns:a16="http://schemas.microsoft.com/office/drawing/2014/main" id="{C2ECF866-46C0-4567-BE12-28914747AD67}"/>
              </a:ext>
            </a:extLst>
          </p:cNvPr>
          <p:cNvSpPr txBox="1"/>
          <p:nvPr/>
        </p:nvSpPr>
        <p:spPr>
          <a:xfrm>
            <a:off x="7643186" y="3656757"/>
            <a:ext cx="3957876" cy="1754326"/>
          </a:xfrm>
          <a:prstGeom prst="rect">
            <a:avLst/>
          </a:prstGeom>
          <a:noFill/>
        </p:spPr>
        <p:txBody>
          <a:bodyPr wrap="square" rtlCol="0">
            <a:spAutoFit/>
          </a:bodyPr>
          <a:lstStyle/>
          <a:p>
            <a:pPr marL="285750" indent="-285750">
              <a:buFont typeface="Arial" panose="020B0604020202020204" pitchFamily="34" charset="0"/>
              <a:buChar char="•"/>
            </a:pPr>
            <a:r>
              <a:rPr lang="en-GB"/>
              <a:t>Vinnuskylda er mismunandi eftir launatímabilum.</a:t>
            </a:r>
          </a:p>
          <a:p>
            <a:pPr marL="285750" indent="-285750">
              <a:buFont typeface="Arial" panose="020B0604020202020204" pitchFamily="34" charset="0"/>
              <a:buChar char="•"/>
            </a:pPr>
            <a:r>
              <a:rPr lang="en-GB"/>
              <a:t>Vaktir eru skipulagðar út frá vinnuskyldu.</a:t>
            </a:r>
          </a:p>
          <a:p>
            <a:pPr marL="285750" indent="-285750">
              <a:buFont typeface="Arial" panose="020B0604020202020204" pitchFamily="34" charset="0"/>
              <a:buChar char="•"/>
            </a:pPr>
            <a:r>
              <a:rPr lang="en-GB"/>
              <a:t>Staða vinnuskila (Vinnuframlag + vægi) á pari eða nálægt vinnuskyldu.</a:t>
            </a:r>
          </a:p>
        </p:txBody>
      </p:sp>
    </p:spTree>
    <p:extLst>
      <p:ext uri="{BB962C8B-B14F-4D97-AF65-F5344CB8AC3E}">
        <p14:creationId xmlns:p14="http://schemas.microsoft.com/office/powerpoint/2010/main" val="176579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3BD240-DC6F-43FA-9C72-2ED1500F02E8}"/>
              </a:ext>
            </a:extLst>
          </p:cNvPr>
          <p:cNvSpPr>
            <a:spLocks noGrp="1"/>
          </p:cNvSpPr>
          <p:nvPr>
            <p:ph type="body" sz="quarter" idx="12"/>
          </p:nvPr>
        </p:nvSpPr>
        <p:spPr>
          <a:xfrm>
            <a:off x="1145224" y="582998"/>
            <a:ext cx="9901547" cy="789927"/>
          </a:xfrm>
        </p:spPr>
        <p:txBody>
          <a:bodyPr/>
          <a:lstStyle/>
          <a:p>
            <a:r>
              <a:rPr lang="is-IS">
                <a:solidFill>
                  <a:srgbClr val="032742"/>
                </a:solidFill>
              </a:rPr>
              <a:t>Hafa þarf í huga!</a:t>
            </a:r>
          </a:p>
        </p:txBody>
      </p:sp>
      <p:sp>
        <p:nvSpPr>
          <p:cNvPr id="3" name="Text Placeholder 2">
            <a:extLst>
              <a:ext uri="{FF2B5EF4-FFF2-40B4-BE49-F238E27FC236}">
                <a16:creationId xmlns:a16="http://schemas.microsoft.com/office/drawing/2014/main" id="{92FC5825-7171-4779-8794-F7A68213462D}"/>
              </a:ext>
            </a:extLst>
          </p:cNvPr>
          <p:cNvSpPr>
            <a:spLocks noGrp="1"/>
          </p:cNvSpPr>
          <p:nvPr>
            <p:ph type="body" sz="quarter" idx="13"/>
          </p:nvPr>
        </p:nvSpPr>
        <p:spPr>
          <a:xfrm>
            <a:off x="1079344" y="1682364"/>
            <a:ext cx="6410004" cy="3003936"/>
          </a:xfrm>
        </p:spPr>
        <p:txBody>
          <a:bodyPr/>
          <a:lstStyle/>
          <a:p>
            <a:pPr marL="342900" indent="-342900">
              <a:buAutoNum type="alphaUcPeriod"/>
            </a:pPr>
            <a:r>
              <a:rPr lang="is-IS" sz="2000"/>
              <a:t>Réttur starfsmanns til að auka við sig starfshlutfall</a:t>
            </a:r>
          </a:p>
          <a:p>
            <a:pPr marL="342900" indent="-342900">
              <a:buAutoNum type="alphaUcPeriod"/>
            </a:pPr>
            <a:r>
              <a:rPr lang="is-IS" sz="2000"/>
              <a:t>Aukið starfshlutfall vegna vægi vinnuskyldustunda</a:t>
            </a:r>
          </a:p>
          <a:p>
            <a:pPr marL="800100" lvl="1" indent="-342900">
              <a:buFont typeface="Arial" panose="020B0604020202020204" pitchFamily="34" charset="0"/>
              <a:buChar char="•"/>
            </a:pPr>
            <a:r>
              <a:rPr lang="is-IS" sz="2000"/>
              <a:t>Verður ólíkt ef starfsfólk tekur ekki jafnmargar stundir utan dagvinnumarka</a:t>
            </a:r>
          </a:p>
          <a:p>
            <a:pPr marL="800100" lvl="1" indent="-342900">
              <a:buFont typeface="Arial" panose="020B0604020202020204" pitchFamily="34" charset="0"/>
              <a:buChar char="•"/>
            </a:pPr>
            <a:r>
              <a:rPr lang="is-IS" sz="2000"/>
              <a:t>Er eingöngu í boði ef mönnunarþörf krefst þess</a:t>
            </a:r>
          </a:p>
          <a:p>
            <a:pPr marL="342900" indent="-342900">
              <a:buFont typeface="+mj-lt"/>
              <a:buAutoNum type="alphaUcPeriod"/>
            </a:pPr>
            <a:r>
              <a:rPr lang="is-IS" sz="2000"/>
              <a:t>Aukið starfshlutfall vegna mönnunargats</a:t>
            </a:r>
          </a:p>
          <a:p>
            <a:pPr marL="800100" lvl="1" indent="-342900">
              <a:buFont typeface="Arial" panose="020B0604020202020204" pitchFamily="34" charset="0"/>
              <a:buChar char="•"/>
            </a:pPr>
            <a:r>
              <a:rPr lang="is-IS" sz="2000"/>
              <a:t>Er eingöngu í boði ef mönnunarþörf krefst þess</a:t>
            </a:r>
          </a:p>
        </p:txBody>
      </p:sp>
      <p:sp>
        <p:nvSpPr>
          <p:cNvPr id="4" name="Right Brace 3">
            <a:extLst>
              <a:ext uri="{FF2B5EF4-FFF2-40B4-BE49-F238E27FC236}">
                <a16:creationId xmlns:a16="http://schemas.microsoft.com/office/drawing/2014/main" id="{F1967659-87CE-43DF-941E-019CE3AA4F42}"/>
              </a:ext>
            </a:extLst>
          </p:cNvPr>
          <p:cNvSpPr/>
          <p:nvPr/>
        </p:nvSpPr>
        <p:spPr>
          <a:xfrm>
            <a:off x="7660895" y="1879683"/>
            <a:ext cx="594360" cy="2278952"/>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s-IS"/>
          </a:p>
        </p:txBody>
      </p:sp>
      <p:sp>
        <p:nvSpPr>
          <p:cNvPr id="5" name="Rectangle: Rounded Corners 4">
            <a:extLst>
              <a:ext uri="{FF2B5EF4-FFF2-40B4-BE49-F238E27FC236}">
                <a16:creationId xmlns:a16="http://schemas.microsoft.com/office/drawing/2014/main" id="{12A47B9B-FEA6-449B-8E02-E611C8B40257}"/>
              </a:ext>
            </a:extLst>
          </p:cNvPr>
          <p:cNvSpPr/>
          <p:nvPr/>
        </p:nvSpPr>
        <p:spPr>
          <a:xfrm>
            <a:off x="8721090" y="2121904"/>
            <a:ext cx="3009900" cy="1794510"/>
          </a:xfrm>
          <a:prstGeom prst="roundRect">
            <a:avLst/>
          </a:prstGeom>
          <a:solidFill>
            <a:srgbClr val="032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a:t>Rétt starfshlutfall þarf að meta út frá vinnuframlagi hvers og eins</a:t>
            </a:r>
          </a:p>
        </p:txBody>
      </p:sp>
    </p:spTree>
    <p:extLst>
      <p:ext uri="{BB962C8B-B14F-4D97-AF65-F5344CB8AC3E}">
        <p14:creationId xmlns:p14="http://schemas.microsoft.com/office/powerpoint/2010/main" val="2941310275"/>
      </p:ext>
    </p:extLst>
  </p:cSld>
  <p:clrMapOvr>
    <a:masterClrMapping/>
  </p:clrMapOvr>
</p:sld>
</file>

<file path=ppt/theme/theme1.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1DBE15FF-7485-4358-B9C4-AE82C304BA07}"/>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0B5EDBD2-1189-4E94-92F9-15BACF6915AC}"/>
    </a:ext>
  </a:extLst>
</a:theme>
</file>

<file path=ppt/theme/theme3.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B647F14F-72E1-4E15-840D-336505AFFA5F}"/>
    </a:ext>
  </a:extLst>
</a:theme>
</file>

<file path=ppt/theme/theme4.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305B9957-1D35-4043-A435-1E5D456E611A}"/>
    </a:ext>
  </a:extLst>
</a:theme>
</file>

<file path=ppt/theme/theme5.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11" ma:contentTypeDescription="Create a new document." ma:contentTypeScope="" ma:versionID="0af29e14f8e1b5659a381283e627dee2">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9c47f0320e936e805d113a95bd97a4ff"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F5C896-6195-4D19-BC3A-EDC14584C446}">
  <ds:schemaRefs>
    <ds:schemaRef ds:uri="http://schemas.microsoft.com/sharepoint/v3/contenttype/forms"/>
  </ds:schemaRefs>
</ds:datastoreItem>
</file>

<file path=customXml/itemProps2.xml><?xml version="1.0" encoding="utf-8"?>
<ds:datastoreItem xmlns:ds="http://schemas.openxmlformats.org/officeDocument/2006/customXml" ds:itemID="{CFCA608B-E80A-4D4E-BF51-873421C4BCE3}">
  <ds:schemaRefs>
    <ds:schemaRef ds:uri="3a3e3c52-78ac-497f-93ea-854a23b373ee"/>
    <ds:schemaRef ds:uri="a2136bab-dc0a-4432-b245-68a2157902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58149A-8247-47AF-95BF-30E7261AFE84}">
  <ds:schemaRefs>
    <ds:schemaRef ds:uri="3a3e3c52-78ac-497f-93ea-854a23b373ee"/>
    <ds:schemaRef ds:uri="a2136bab-dc0a-4432-b245-68a215790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Glærugrunnur_blár_betrivinnutimi</Template>
  <TotalTime>66</TotalTime>
  <Words>1622</Words>
  <Application>Microsoft Office PowerPoint</Application>
  <PresentationFormat>Widescreen</PresentationFormat>
  <Paragraphs>167</Paragraphs>
  <Slides>31</Slides>
  <Notes>8</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43" baseType="lpstr">
      <vt:lpstr>Arial</vt:lpstr>
      <vt:lpstr>Calibri</vt:lpstr>
      <vt:lpstr>Calibri Light</vt:lpstr>
      <vt:lpstr>FiraGO Book</vt:lpstr>
      <vt:lpstr>FiraGO SemiBold</vt:lpstr>
      <vt:lpstr>Open Sans</vt:lpstr>
      <vt:lpstr>Poppins</vt:lpstr>
      <vt:lpstr>2_Office Theme</vt:lpstr>
      <vt:lpstr>3_Office Theme</vt:lpstr>
      <vt:lpstr>1_Office Theme</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Bára Hildur Jóhannsdóttir</dc:creator>
  <cp:lastModifiedBy>Bára Hildur Jóhannsdóttir - SATTI</cp:lastModifiedBy>
  <cp:revision>2</cp:revision>
  <dcterms:created xsi:type="dcterms:W3CDTF">2020-10-30T12:19:32Z</dcterms:created>
  <dcterms:modified xsi:type="dcterms:W3CDTF">2021-05-04T13:03:03Z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