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34"/>
  </p:notesMasterIdLst>
  <p:sldIdLst>
    <p:sldId id="257" r:id="rId8"/>
    <p:sldId id="835" r:id="rId9"/>
    <p:sldId id="892" r:id="rId10"/>
    <p:sldId id="860" r:id="rId11"/>
    <p:sldId id="260" r:id="rId12"/>
    <p:sldId id="1061" r:id="rId13"/>
    <p:sldId id="936" r:id="rId14"/>
    <p:sldId id="1062" r:id="rId15"/>
    <p:sldId id="1052" r:id="rId16"/>
    <p:sldId id="1044" r:id="rId17"/>
    <p:sldId id="1055" r:id="rId18"/>
    <p:sldId id="1063" r:id="rId19"/>
    <p:sldId id="1064" r:id="rId20"/>
    <p:sldId id="1056" r:id="rId21"/>
    <p:sldId id="1065" r:id="rId22"/>
    <p:sldId id="1057" r:id="rId23"/>
    <p:sldId id="1058" r:id="rId24"/>
    <p:sldId id="1010" r:id="rId25"/>
    <p:sldId id="1011" r:id="rId26"/>
    <p:sldId id="744" r:id="rId27"/>
    <p:sldId id="1051" r:id="rId28"/>
    <p:sldId id="1032" r:id="rId29"/>
    <p:sldId id="1066" r:id="rId30"/>
    <p:sldId id="1020" r:id="rId31"/>
    <p:sldId id="1014" r:id="rId32"/>
    <p:sldId id="1037" r:id="rId33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892"/>
            <p14:sldId id="860"/>
            <p14:sldId id="260"/>
            <p14:sldId id="1061"/>
            <p14:sldId id="936"/>
            <p14:sldId id="1062"/>
            <p14:sldId id="1052"/>
            <p14:sldId id="1044"/>
            <p14:sldId id="1055"/>
            <p14:sldId id="1063"/>
            <p14:sldId id="1064"/>
            <p14:sldId id="1056"/>
            <p14:sldId id="1065"/>
            <p14:sldId id="1057"/>
            <p14:sldId id="1058"/>
            <p14:sldId id="1010"/>
            <p14:sldId id="1011"/>
            <p14:sldId id="744"/>
            <p14:sldId id="1051"/>
            <p14:sldId id="1032"/>
            <p14:sldId id="1066"/>
            <p14:sldId id="1020"/>
            <p14:sldId id="1014"/>
            <p14:sldId id="10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E4F8E7"/>
    <a:srgbClr val="60986E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9EEC26C3-5CEF-41D7-B350-0DDD6826AFB0}"/>
    <pc:docChg chg="delSld modSection">
      <pc:chgData name="Bára Hildur Jóhannsdóttir - SATTI" userId="e2dc90b8-4ac3-45a6-926a-e79230d6dff4" providerId="ADAL" clId="{9EEC26C3-5CEF-41D7-B350-0DDD6826AFB0}" dt="2022-04-28T15:41:29.966" v="0" actId="47"/>
      <pc:docMkLst>
        <pc:docMk/>
      </pc:docMkLst>
      <pc:sldChg chg="del">
        <pc:chgData name="Bára Hildur Jóhannsdóttir - SATTI" userId="e2dc90b8-4ac3-45a6-926a-e79230d6dff4" providerId="ADAL" clId="{9EEC26C3-5CEF-41D7-B350-0DDD6826AFB0}" dt="2022-04-28T15:41:29.966" v="0" actId="47"/>
        <pc:sldMkLst>
          <pc:docMk/>
          <pc:sldMk cId="237490588" sldId="10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28.4.2022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92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C463-AF00-4FEA-8B60-37EE041FD4BE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247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0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C463-AF00-4FEA-8B60-37EE041FD4BE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909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C463-AF00-4FEA-8B60-37EE041FD4BE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675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5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974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7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8522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56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Vinnuskylda vaktavinnufólks fyrir árið 2022 er nú eins og áður sagði 1807 klst. Ef betri vinnutími í vaktavinnu hefði ekki tekið gildi hefði vinnuskyldan verið 2080 fyrir þá starfsmenn sem áður voru með svokallaða bætingu. </a:t>
            </a:r>
          </a:p>
          <a:p>
            <a:r>
              <a:rPr lang="is-IS" dirty="0"/>
              <a:t>Eins og sjá má á meðfylgjandi mynd hefur vinnustundum þeirra fækkað um 273 klst. eða sem jafngildir 34 vinnudögum miðað við 8 klst. vaktir (273/8=34). </a:t>
            </a:r>
          </a:p>
          <a:p>
            <a:r>
              <a:rPr lang="is-IS" dirty="0"/>
              <a:t>Ef starfsmaður var með helgidagafrí áður hefur vinnustundum hins vegar fækkað um 185 klst. árlega eða sem jafngildir 23 vinnudögum miðað við 8 klst. vaktir. </a:t>
            </a:r>
          </a:p>
          <a:p>
            <a:r>
              <a:rPr lang="is-IS" dirty="0"/>
              <a:t>Þess má geta fækkun vinnuskyldustunda fyrir vaktavinnumann sem áður var í fullu starfi með bætingu jafngildir vinnu sem nemur 1,75 vinnumánuðum árlega (273/156).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734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Hvernig hefur vinnutímum fækkað fyrir fólk sem áður var með bætingu og hvaða áhrif hefur það?</a:t>
            </a:r>
          </a:p>
          <a:p>
            <a:r>
              <a:rPr lang="is-IS" dirty="0"/>
              <a:t>Vikuleg vinnuskylda vaktavinnufólks sem var með bætingu var alla jafna 40 klst. áður, óháð því hvort frídag bar upp á virkan dag eða ekki. Fyrir þá sem voru áður með </a:t>
            </a:r>
            <a:r>
              <a:rPr lang="is-IS" dirty="0" err="1"/>
              <a:t>helgidagarfrí</a:t>
            </a:r>
            <a:r>
              <a:rPr lang="is-IS" dirty="0"/>
              <a:t> fengu þeir frí á móti rauðum dögum árlega. Helgidagafrí var áður 88 klst. </a:t>
            </a:r>
            <a:r>
              <a:rPr lang="is-IS"/>
              <a:t>árlega. </a:t>
            </a:r>
            <a:endParaRPr lang="is-IS" dirty="0"/>
          </a:p>
          <a:p>
            <a:endParaRPr lang="is-IS" dirty="0"/>
          </a:p>
          <a:p>
            <a:r>
              <a:rPr lang="is-IS" dirty="0"/>
              <a:t>Eftir 1. maí 2021 fækkaði vinnuskyldustundum hjá öllu starfsfólki í vaktavinnu sem nemur fjölda rauðra daga sem falla á virka daga ár hvert. Vinnuskylda vaktavinnufólks er því orðin sú sama og dagvinnufólks. </a:t>
            </a:r>
          </a:p>
          <a:p>
            <a:endParaRPr lang="is-IS" dirty="0"/>
          </a:p>
          <a:p>
            <a:r>
              <a:rPr lang="is-IS" dirty="0"/>
              <a:t>Þetta hefur þau áhrif að vinnuskyldustundum þá mánuði sem rauðir dagar falla á virka daga ár hvert fækkar vinnuskyldustundum vaktavinnufólks um sem nemur 7,2 klst. fyrir hvern dag ef starfsfólk er í fullu starfi. Ef starfsfólk er í hlutastarfi fækkar vinnuskyldustundum hlutfallslega miðað við 7,2 klst. </a:t>
            </a:r>
          </a:p>
          <a:p>
            <a:r>
              <a:rPr lang="is-IS" dirty="0"/>
              <a:t>Fyrir árið 2022 jafngildir þetta fækkun vinnustunda um 65 klst. eða 9 daga miðað við fullt starf.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7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etrivinnutimi.is/library/Skrar/Fylgiskjal%202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frettir/frett/2022/03/29/Utreikningur-orlofs-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etrivinnutimi.is/frettir/frett/2022/03/29/Utreikningur-orlofs-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17135" y="4082891"/>
            <a:ext cx="5078864" cy="196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með launagreiðendum og verkefnastjórn </a:t>
            </a:r>
          </a:p>
          <a:p>
            <a:endParaRPr lang="en-GB" sz="2800" b="0" noProof="1"/>
          </a:p>
          <a:p>
            <a:r>
              <a:rPr lang="is-IS" sz="2800" b="0" dirty="0"/>
              <a:t>27. apríl 2</a:t>
            </a:r>
            <a:r>
              <a:rPr lang="en-GB" sz="2800" b="0" dirty="0"/>
              <a:t>022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2852" y="482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Reglur varðandi yfirvinnu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EB3FA48-2931-4216-AF40-3A7C5F67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06" y="1330466"/>
            <a:ext cx="8890737" cy="236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E90F6-59BF-4450-BCF2-810E318AED7F}"/>
              </a:ext>
            </a:extLst>
          </p:cNvPr>
          <p:cNvSpPr/>
          <p:nvPr/>
        </p:nvSpPr>
        <p:spPr>
          <a:xfrm>
            <a:off x="1499444" y="2801411"/>
            <a:ext cx="8873625" cy="845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4791630-C90D-428A-8385-34B80D57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531" y="4025924"/>
            <a:ext cx="3973642" cy="24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14C50-D989-41AD-BF15-4062ACB4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895" y="1569810"/>
            <a:ext cx="9871845" cy="1304019"/>
          </a:xfrm>
        </p:spPr>
        <p:txBody>
          <a:bodyPr/>
          <a:lstStyle/>
          <a:p>
            <a:pPr algn="ctr"/>
            <a:r>
              <a:rPr lang="is-IS" dirty="0"/>
              <a:t>Jöfnun vinnuskila í stað helgidagafrís og bætingar</a:t>
            </a:r>
          </a:p>
        </p:txBody>
      </p:sp>
      <p:pic>
        <p:nvPicPr>
          <p:cNvPr id="2052" name="Picture 4" descr="Group smiling friends or classmates taking Vector Image">
            <a:extLst>
              <a:ext uri="{FF2B5EF4-FFF2-40B4-BE49-F238E27FC236}">
                <a16:creationId xmlns:a16="http://schemas.microsoft.com/office/drawing/2014/main" id="{6ED70599-0084-4DA5-8002-A74CC01DC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14556"/>
          <a:stretch/>
        </p:blipFill>
        <p:spPr bwMode="auto">
          <a:xfrm>
            <a:off x="4297362" y="3169830"/>
            <a:ext cx="3810317" cy="30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C5B2-F0B3-45CD-93B5-6E85E655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4207A-F954-421A-AC18-4160BF7F5C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0222" y="424049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Hvað hefur breyst með betri vinnutíma í vaktavinnu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0E2B9-42F9-4729-82CC-810A900B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3" y="1847997"/>
            <a:ext cx="9577388" cy="186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6BCBC-BCD4-4938-BF88-4106BBF20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3" y="4321864"/>
            <a:ext cx="9577388" cy="1862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A98D8-FF7B-406C-A758-A2A5932B5976}"/>
              </a:ext>
            </a:extLst>
          </p:cNvPr>
          <p:cNvSpPr txBox="1"/>
          <p:nvPr/>
        </p:nvSpPr>
        <p:spPr>
          <a:xfrm>
            <a:off x="561417" y="1388782"/>
            <a:ext cx="487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er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 (m.v. dagatal 20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22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9A549-042D-43B4-9B5E-6A2B0FBFF949}"/>
              </a:ext>
            </a:extLst>
          </p:cNvPr>
          <p:cNvSpPr txBox="1"/>
          <p:nvPr/>
        </p:nvSpPr>
        <p:spPr>
          <a:xfrm>
            <a:off x="561417" y="3830796"/>
            <a:ext cx="9029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ef betri vinnutímí í vaktavinnu hefði ekki komið til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 (m.v. dagatal 20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22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AD54E3-4F76-4DEB-9E07-D23CDBBFE1FE}"/>
              </a:ext>
            </a:extLst>
          </p:cNvPr>
          <p:cNvSpPr/>
          <p:nvPr/>
        </p:nvSpPr>
        <p:spPr>
          <a:xfrm>
            <a:off x="10328920" y="3121523"/>
            <a:ext cx="1756393" cy="1804179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Mismunur </a:t>
            </a:r>
            <a:r>
              <a:rPr lang="is-IS" sz="1200" dirty="0"/>
              <a:t>(án vægis vinnuskyldustunda) </a:t>
            </a:r>
          </a:p>
          <a:p>
            <a:pPr algn="ctr"/>
            <a:r>
              <a:rPr lang="is-IS" dirty="0"/>
              <a:t> 273 klst. eða</a:t>
            </a:r>
          </a:p>
          <a:p>
            <a:pPr algn="ctr"/>
            <a:r>
              <a:rPr lang="is-IS" dirty="0"/>
              <a:t>34 vinnudagar </a:t>
            </a:r>
            <a:r>
              <a:rPr lang="is-IS" sz="1200" dirty="0"/>
              <a:t>miðað við 8 klst. vaktir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45D6A0-1FA0-4498-A1BD-8E8C063371DF}"/>
              </a:ext>
            </a:extLst>
          </p:cNvPr>
          <p:cNvSpPr/>
          <p:nvPr/>
        </p:nvSpPr>
        <p:spPr>
          <a:xfrm>
            <a:off x="10517919" y="5782420"/>
            <a:ext cx="1534426" cy="410677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Bæting áður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EFD5DF-2796-48CF-AF93-BA884AAA74C9}"/>
              </a:ext>
            </a:extLst>
          </p:cNvPr>
          <p:cNvCxnSpPr/>
          <p:nvPr/>
        </p:nvCxnSpPr>
        <p:spPr>
          <a:xfrm flipH="1">
            <a:off x="9953377" y="6028910"/>
            <a:ext cx="564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F1E3971-B1DD-4E75-A806-AEA9E4FAB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033" y="6408751"/>
            <a:ext cx="1157288" cy="3381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C1588C-D250-4E95-A2F7-7F16EE0E7534}"/>
              </a:ext>
            </a:extLst>
          </p:cNvPr>
          <p:cNvSpPr/>
          <p:nvPr/>
        </p:nvSpPr>
        <p:spPr>
          <a:xfrm>
            <a:off x="10565544" y="6288347"/>
            <a:ext cx="1605494" cy="512606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Helgidagafrí áður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94575B-E2E8-4C6A-89EB-4880B4D934E5}"/>
              </a:ext>
            </a:extLst>
          </p:cNvPr>
          <p:cNvCxnSpPr>
            <a:cxnSpLocks/>
          </p:cNvCxnSpPr>
          <p:nvPr/>
        </p:nvCxnSpPr>
        <p:spPr>
          <a:xfrm flipH="1">
            <a:off x="10001002" y="6534837"/>
            <a:ext cx="564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AEAC4F8-87E0-4A6D-9DBC-5ED8E5995554}"/>
              </a:ext>
            </a:extLst>
          </p:cNvPr>
          <p:cNvSpPr/>
          <p:nvPr/>
        </p:nvSpPr>
        <p:spPr>
          <a:xfrm>
            <a:off x="10001002" y="3209925"/>
            <a:ext cx="327918" cy="1804177"/>
          </a:xfrm>
          <a:prstGeom prst="rightBrac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6053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4207A-F954-421A-AC18-4160BF7F5C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40" y="404051"/>
            <a:ext cx="11145244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Hvernig hefur vinnutímum fækkað fyrir fólk sem áður var með bætingu?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0E2B9-42F9-4729-82CC-810A900B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3" y="1847997"/>
            <a:ext cx="9577388" cy="186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6BCBC-BCD4-4938-BF88-4106BBF20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3" y="4321864"/>
            <a:ext cx="9577388" cy="1862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A98D8-FF7B-406C-A758-A2A5932B5976}"/>
              </a:ext>
            </a:extLst>
          </p:cNvPr>
          <p:cNvSpPr txBox="1"/>
          <p:nvPr/>
        </p:nvSpPr>
        <p:spPr>
          <a:xfrm>
            <a:off x="561417" y="1388782"/>
            <a:ext cx="487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verður (m.v. dagatal 20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22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9A549-042D-43B4-9B5E-6A2B0FBFF949}"/>
              </a:ext>
            </a:extLst>
          </p:cNvPr>
          <p:cNvSpPr txBox="1"/>
          <p:nvPr/>
        </p:nvSpPr>
        <p:spPr>
          <a:xfrm>
            <a:off x="561417" y="3830796"/>
            <a:ext cx="9029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ef betri vinnutímí í vaktavinnu hefði ekki komið til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 (m.v. dagatal 20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22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AD54E3-4F76-4DEB-9E07-D23CDBBFE1FE}"/>
              </a:ext>
            </a:extLst>
          </p:cNvPr>
          <p:cNvSpPr/>
          <p:nvPr/>
        </p:nvSpPr>
        <p:spPr>
          <a:xfrm>
            <a:off x="10328920" y="3121523"/>
            <a:ext cx="1756393" cy="1804179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Fækkun vinnustunda vegna rauðra daga um 65</a:t>
            </a:r>
          </a:p>
          <a:p>
            <a:pPr algn="ctr"/>
            <a:r>
              <a:rPr lang="is-IS" dirty="0"/>
              <a:t> </a:t>
            </a:r>
            <a:r>
              <a:rPr lang="is-IS" sz="1400" dirty="0"/>
              <a:t>(9 dagar*7,2 klst.)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45D6A0-1FA0-4498-A1BD-8E8C063371DF}"/>
              </a:ext>
            </a:extLst>
          </p:cNvPr>
          <p:cNvSpPr/>
          <p:nvPr/>
        </p:nvSpPr>
        <p:spPr>
          <a:xfrm>
            <a:off x="10517919" y="5782420"/>
            <a:ext cx="1534426" cy="410677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Bæting áður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EFD5DF-2796-48CF-AF93-BA884AAA74C9}"/>
              </a:ext>
            </a:extLst>
          </p:cNvPr>
          <p:cNvCxnSpPr/>
          <p:nvPr/>
        </p:nvCxnSpPr>
        <p:spPr>
          <a:xfrm flipH="1">
            <a:off x="9953377" y="6028910"/>
            <a:ext cx="564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AEAC4F8-87E0-4A6D-9DBC-5ED8E5995554}"/>
              </a:ext>
            </a:extLst>
          </p:cNvPr>
          <p:cNvSpPr/>
          <p:nvPr/>
        </p:nvSpPr>
        <p:spPr>
          <a:xfrm>
            <a:off x="10001002" y="3209925"/>
            <a:ext cx="327918" cy="1804177"/>
          </a:xfrm>
          <a:prstGeom prst="rightBrac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3CE5DB-238C-4B9E-9F45-B2BA532C8FD9}"/>
              </a:ext>
            </a:extLst>
          </p:cNvPr>
          <p:cNvSpPr/>
          <p:nvPr/>
        </p:nvSpPr>
        <p:spPr>
          <a:xfrm>
            <a:off x="3238500" y="2619375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EB1803-8B36-43E4-820E-9CC71A2E4056}"/>
              </a:ext>
            </a:extLst>
          </p:cNvPr>
          <p:cNvSpPr/>
          <p:nvPr/>
        </p:nvSpPr>
        <p:spPr>
          <a:xfrm>
            <a:off x="3248025" y="2905125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63CB14-E0D7-4170-AB6F-33E35FB28CA2}"/>
              </a:ext>
            </a:extLst>
          </p:cNvPr>
          <p:cNvSpPr/>
          <p:nvPr/>
        </p:nvSpPr>
        <p:spPr>
          <a:xfrm>
            <a:off x="3895725" y="3133725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AE725B-9C54-4C68-B33C-F4D30C162B76}"/>
              </a:ext>
            </a:extLst>
          </p:cNvPr>
          <p:cNvSpPr/>
          <p:nvPr/>
        </p:nvSpPr>
        <p:spPr>
          <a:xfrm>
            <a:off x="4543425" y="2381250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EDD05A-3AAD-48B0-A92D-24147B294329}"/>
              </a:ext>
            </a:extLst>
          </p:cNvPr>
          <p:cNvSpPr/>
          <p:nvPr/>
        </p:nvSpPr>
        <p:spPr>
          <a:xfrm>
            <a:off x="4552950" y="2647950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498E58-63EE-434D-98DF-C1C18D9563DD}"/>
              </a:ext>
            </a:extLst>
          </p:cNvPr>
          <p:cNvSpPr/>
          <p:nvPr/>
        </p:nvSpPr>
        <p:spPr>
          <a:xfrm>
            <a:off x="5857875" y="2133600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2E88E3-7478-42A5-897C-6BA461AA9D2E}"/>
              </a:ext>
            </a:extLst>
          </p:cNvPr>
          <p:cNvSpPr/>
          <p:nvPr/>
        </p:nvSpPr>
        <p:spPr>
          <a:xfrm>
            <a:off x="8420100" y="3143250"/>
            <a:ext cx="638175" cy="276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223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C3ABD-9FD7-4B67-B531-867E0ABFF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1740033"/>
            <a:ext cx="8004945" cy="1304019"/>
          </a:xfrm>
        </p:spPr>
        <p:txBody>
          <a:bodyPr/>
          <a:lstStyle/>
          <a:p>
            <a:r>
              <a:rPr lang="is-IS" dirty="0"/>
              <a:t>Orlof vaktavinnumanna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B2C90-99B8-467D-B1FF-CF91CE33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6287488-3928-4621-BEBA-484D66B4C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09" y="2926181"/>
            <a:ext cx="5541909" cy="2412448"/>
          </a:xfrm>
          <a:prstGeom prst="rect">
            <a:avLst/>
          </a:prstGeom>
        </p:spPr>
      </p:pic>
      <p:pic>
        <p:nvPicPr>
          <p:cNvPr id="2050" name="Picture 2" descr="Sun Clipart For Kids Png - Clip Art Library">
            <a:extLst>
              <a:ext uri="{FF2B5EF4-FFF2-40B4-BE49-F238E27FC236}">
                <a16:creationId xmlns:a16="http://schemas.microsoft.com/office/drawing/2014/main" id="{99369D4D-683E-4142-A512-7A0813A16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7546" r="2853" b="1515"/>
          <a:stretch/>
        </p:blipFill>
        <p:spPr bwMode="auto">
          <a:xfrm>
            <a:off x="7892247" y="2346854"/>
            <a:ext cx="3151155" cy="33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4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6FAD79-FC0B-4111-8361-B17B1FE55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381" y="588833"/>
            <a:ext cx="9901237" cy="790575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Orlof vaktavinnumanna</a:t>
            </a:r>
            <a:endParaRPr lang="is-IS" dirty="0">
              <a:solidFill>
                <a:srgbClr val="03274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7C4E5-8494-4FF7-9C59-BB68E8C4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677988"/>
            <a:ext cx="4211109" cy="197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A68FD-C796-4891-88F5-5B9D4EAB1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4285850"/>
            <a:ext cx="4698475" cy="178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5938B8-25E9-4C72-81C5-9D03054EA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208" y="2064148"/>
            <a:ext cx="5258519" cy="288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40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30CDB-BF61-462A-8EAD-184A06207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4987" y="2941410"/>
            <a:ext cx="9285105" cy="1304019"/>
          </a:xfrm>
        </p:spPr>
        <p:txBody>
          <a:bodyPr/>
          <a:lstStyle/>
          <a:p>
            <a:r>
              <a:rPr lang="is-IS" dirty="0"/>
              <a:t>Vaktavinnufólk - dagvinnufólk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3530-7A8B-451C-B444-D5E2828E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930FB-28BA-46EA-ADAF-18A05700E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2570" y="615731"/>
            <a:ext cx="9901547" cy="1123534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Hlutverk stjórnenda er að fylgjast með unnum tíma utan dagvinnumarka og hvort breyta þurfi skilgreiningu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61989-4D7C-4EDB-A4BD-C0B112ADD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59"/>
          <a:stretch/>
        </p:blipFill>
        <p:spPr>
          <a:xfrm>
            <a:off x="2417899" y="2476960"/>
            <a:ext cx="7600457" cy="27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34EE-3C8D-4244-B987-A544F0A0F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446" y="1157808"/>
            <a:ext cx="3772579" cy="1304019"/>
          </a:xfrm>
        </p:spPr>
        <p:txBody>
          <a:bodyPr/>
          <a:lstStyle/>
          <a:p>
            <a:r>
              <a:rPr lang="is-IS"/>
              <a:t>Eftirfylgni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F39B-8FCB-4FF6-8D06-346B6E01B91F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2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959CF850-FB51-4D35-B0AD-000A19DB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0" y="466090"/>
            <a:ext cx="7513320" cy="75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A0F5-B84A-43C9-BEDD-9BE72286F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Mánaðarlegir lykilmælikvarðar</a:t>
            </a:r>
          </a:p>
        </p:txBody>
      </p:sp>
      <p:pic>
        <p:nvPicPr>
          <p:cNvPr id="5" name="Mynd 1">
            <a:extLst>
              <a:ext uri="{FF2B5EF4-FFF2-40B4-BE49-F238E27FC236}">
                <a16:creationId xmlns:a16="http://schemas.microsoft.com/office/drawing/2014/main" id="{AF982897-DE44-4E79-B6F4-9742DF9F88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6" y="1820948"/>
            <a:ext cx="10635787" cy="473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43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1" y="963580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148" y="1407129"/>
            <a:ext cx="5645620" cy="5089715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Hvaðan erum við að koma og af hverju erum við að þessu?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Ýmiss framkvæmdaratriði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kern="400" dirty="0">
                <a:latin typeface="Calibri"/>
              </a:rPr>
              <a:t>Starfshlutfall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kern="400" dirty="0">
                <a:latin typeface="Calibri"/>
              </a:rPr>
              <a:t>Yfirvinna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kern="400" dirty="0">
                <a:latin typeface="Calibri"/>
              </a:rPr>
              <a:t>Jöfnun vinnuskila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kern="400" dirty="0">
                <a:latin typeface="Calibri"/>
              </a:rPr>
              <a:t>Orlof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kern="400" dirty="0">
                <a:latin typeface="Calibri"/>
              </a:rPr>
              <a:t>Skilgreining á vaktavinnumanni</a:t>
            </a:r>
            <a:endParaRPr lang="is-IS" sz="2400" kern="400" dirty="0">
              <a:latin typeface="Calibri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Eftirfylgni</a:t>
            </a:r>
            <a:endParaRPr lang="is-IS" kern="4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Áskoranir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Reynslusaga – Guðrún Sólveig yfirtollvörður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Fræðsla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kern="400" dirty="0">
                <a:latin typeface="Calibri"/>
              </a:rPr>
              <a:t>Næsti fundur</a:t>
            </a:r>
            <a:endParaRPr lang="is-IS" sz="2000" kern="4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938148" y="36115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 dirty="0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ee Roots Wallpapers - Top Free Tree Roots Backgrounds - WallpaperAccess">
            <a:extLst>
              <a:ext uri="{FF2B5EF4-FFF2-40B4-BE49-F238E27FC236}">
                <a16:creationId xmlns:a16="http://schemas.microsoft.com/office/drawing/2014/main" id="{45AB4A38-0F62-438B-9212-83A146EFA8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b="11432"/>
          <a:stretch/>
        </p:blipFill>
        <p:spPr bwMode="auto">
          <a:xfrm>
            <a:off x="0" y="-10534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5614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 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96EBCB-A38B-444A-9AD0-573FA68A00A7}"/>
              </a:ext>
            </a:extLst>
          </p:cNvPr>
          <p:cNvSpPr/>
          <p:nvPr/>
        </p:nvSpPr>
        <p:spPr>
          <a:xfrm>
            <a:off x="321843" y="243864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Menning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469804-16D9-41D4-A341-D9FCEAAD6197}"/>
              </a:ext>
            </a:extLst>
          </p:cNvPr>
          <p:cNvSpPr/>
          <p:nvPr/>
        </p:nvSpPr>
        <p:spPr>
          <a:xfrm>
            <a:off x="335097" y="1072124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Breytingar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B74FE1-40B8-4A30-B39E-CCB33E348285}"/>
              </a:ext>
            </a:extLst>
          </p:cNvPr>
          <p:cNvSpPr/>
          <p:nvPr/>
        </p:nvSpPr>
        <p:spPr>
          <a:xfrm>
            <a:off x="9329033" y="1072123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is-IS" sz="2000" b="1" dirty="0">
                <a:solidFill>
                  <a:schemeClr val="tx1"/>
                </a:solidFill>
                <a:latin typeface="+mj-lt"/>
              </a:rPr>
              <a:t> - áhrif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019507-697A-4CD7-BF10-220BE12BD69F}"/>
              </a:ext>
            </a:extLst>
          </p:cNvPr>
          <p:cNvSpPr/>
          <p:nvPr/>
        </p:nvSpPr>
        <p:spPr>
          <a:xfrm>
            <a:off x="321842" y="2860919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Mönnun fyrir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54550A-90CE-401E-8D03-188C35B28754}"/>
              </a:ext>
            </a:extLst>
          </p:cNvPr>
          <p:cNvSpPr/>
          <p:nvPr/>
        </p:nvSpPr>
        <p:spPr>
          <a:xfrm>
            <a:off x="335097" y="1975458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>
                <a:solidFill>
                  <a:schemeClr val="tx1"/>
                </a:solidFill>
                <a:latin typeface="+mj-lt"/>
              </a:rPr>
              <a:t>Nýáðningar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4446A1-CB0C-424E-B352-F4DDA7446549}"/>
              </a:ext>
            </a:extLst>
          </p:cNvPr>
          <p:cNvSpPr/>
          <p:nvPr/>
        </p:nvSpPr>
        <p:spPr>
          <a:xfrm>
            <a:off x="9329034" y="1906389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Starfsmannavelta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E309D83-A44B-4731-AC61-73CF4ED98919}"/>
              </a:ext>
            </a:extLst>
          </p:cNvPr>
          <p:cNvSpPr/>
          <p:nvPr/>
        </p:nvSpPr>
        <p:spPr>
          <a:xfrm>
            <a:off x="9329035" y="2769306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Traust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F0A107-04C2-4B4E-A636-589F0F1CCDD5}"/>
              </a:ext>
            </a:extLst>
          </p:cNvPr>
          <p:cNvSpPr/>
          <p:nvPr/>
        </p:nvSpPr>
        <p:spPr>
          <a:xfrm>
            <a:off x="1681008" y="4236649"/>
            <a:ext cx="2262332" cy="1041798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Leiðarljósum og markmiðum hefur ekki verið fylgt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61479D-1477-4CF3-B18F-85DAB68BF2E6}"/>
              </a:ext>
            </a:extLst>
          </p:cNvPr>
          <p:cNvSpPr/>
          <p:nvPr/>
        </p:nvSpPr>
        <p:spPr>
          <a:xfrm>
            <a:off x="2493934" y="5820351"/>
            <a:ext cx="8425068" cy="1046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>
                <a:latin typeface="+mj-lt"/>
              </a:rPr>
              <a:t>FINNUM RÓTINA Í ÞEIM ÁSKORUNUM SEM UPP KOMA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EC1D6B-E1F6-438B-AD29-8D8FA2A5040A}"/>
              </a:ext>
            </a:extLst>
          </p:cNvPr>
          <p:cNvSpPr/>
          <p:nvPr/>
        </p:nvSpPr>
        <p:spPr>
          <a:xfrm>
            <a:off x="8793783" y="4197977"/>
            <a:ext cx="2262331" cy="1041799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Betri vinnutími í vaktavinnu – og þá hvað?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C62B60-A7A4-46C2-8979-63A244766536}"/>
              </a:ext>
            </a:extLst>
          </p:cNvPr>
          <p:cNvSpPr/>
          <p:nvPr/>
        </p:nvSpPr>
        <p:spPr>
          <a:xfrm>
            <a:off x="9329033" y="242068"/>
            <a:ext cx="2262331" cy="650657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solidFill>
                  <a:schemeClr val="tx1"/>
                </a:solidFill>
                <a:latin typeface="+mj-lt"/>
              </a:rPr>
              <a:t>Stjórnun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708F-73AF-4F95-91EE-AA8521B246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856" y="498294"/>
            <a:ext cx="9901547" cy="789927"/>
          </a:xfrm>
        </p:spPr>
        <p:txBody>
          <a:bodyPr lIns="91440" tIns="45720" rIns="91440" bIns="45720" anchor="t"/>
          <a:lstStyle/>
          <a:p>
            <a:r>
              <a:rPr lang="is-IS" dirty="0">
                <a:solidFill>
                  <a:srgbClr val="032742"/>
                </a:solidFill>
                <a:latin typeface="FiraGO SemiBold"/>
              </a:rPr>
              <a:t>Eftirfylgni – Frumkvæðisathuganir</a:t>
            </a:r>
            <a:endParaRPr lang="is-IS" dirty="0">
              <a:solidFill>
                <a:srgbClr val="032742"/>
              </a:solidFill>
            </a:endParaRPr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5E8F62C-4BC2-41CC-BECE-CC45D59C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54" y="2190500"/>
            <a:ext cx="5597576" cy="29267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D021A-0F3F-445A-8995-6CCFC360F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3313" y="1663065"/>
            <a:ext cx="5476113" cy="4211955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Samvinna launagreiðenda og verkefnastjórnar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Markmið með eftirfylgninni (frumkvæðisathugunum) er að fylgja eftir innleiðingu betri vinnutíma í vaktavinnu í takt við markmið og leiðarljós verkefnisins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Tilgangur frumkvæðisathugunar er að aðstoða vinnustaði við að sjá hvar áskoranir liggja og hvað má betur fara m.t.t. betri vinnutíma í vaktavinnu og finna fyrirmyndir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Frumkvæðisathugun hefur nú þegar farið fram hjá: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Velferðarsviði Reykjavíkurborgar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Heilbrigðisstofnunum og Sjúkrahúsinu á Akureyri 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Embættum dómsmálaráðuneytis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Sveitarfélög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Fleiri frumkvæðisathuganir eru á </a:t>
            </a:r>
            <a:r>
              <a:rPr lang="is-IS" dirty="0" err="1">
                <a:latin typeface="FiraGO Book"/>
              </a:rPr>
              <a:t>döfunni</a:t>
            </a:r>
            <a:endParaRPr lang="is-IS" dirty="0">
              <a:latin typeface="FiraGO Book"/>
            </a:endParaRPr>
          </a:p>
          <a:p>
            <a:endParaRPr lang="en-GB" dirty="0">
              <a:latin typeface="FiraGO Book"/>
            </a:endParaRPr>
          </a:p>
        </p:txBody>
      </p:sp>
    </p:spTree>
    <p:extLst>
      <p:ext uri="{BB962C8B-B14F-4D97-AF65-F5344CB8AC3E}">
        <p14:creationId xmlns:p14="http://schemas.microsoft.com/office/powerpoint/2010/main" val="333362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CF4F1-FA90-4D9E-A9AA-A29929ED9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12226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Áskoranir okkar :</a:t>
            </a:r>
          </a:p>
        </p:txBody>
      </p:sp>
      <p:pic>
        <p:nvPicPr>
          <p:cNvPr id="2050" name="Picture 2" descr="Free Vector | Business leader standing on arrow and holding flag flat  vector illustration. cartoon people training and doing business plan.  leadership, victory and challenge concept">
            <a:extLst>
              <a:ext uri="{FF2B5EF4-FFF2-40B4-BE49-F238E27FC236}">
                <a16:creationId xmlns:a16="http://schemas.microsoft.com/office/drawing/2014/main" id="{5A3F4FA4-2A76-4869-AC42-5FC1F8A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4727"/>
            <a:ext cx="5962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046E-3304-48A0-AED2-78CC9F21D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973" y="1221000"/>
            <a:ext cx="5892971" cy="4783560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Yfirvinna á að lækka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>
                <a:latin typeface="FiraGO Book"/>
              </a:rPr>
              <a:t>Hvetja til aukins starfshlutfalls </a:t>
            </a:r>
            <a:r>
              <a:rPr lang="is-IS" sz="2000" dirty="0">
                <a:latin typeface="FiraGO Book"/>
              </a:rPr>
              <a:t>þar sem enn eru hlutastörf og </a:t>
            </a:r>
            <a:r>
              <a:rPr lang="is-IS" sz="2000" dirty="0" err="1">
                <a:latin typeface="FiraGO Book"/>
              </a:rPr>
              <a:t>mönnunargat</a:t>
            </a:r>
            <a:r>
              <a:rPr lang="is-IS" sz="2000" dirty="0">
                <a:latin typeface="FiraGO Book"/>
              </a:rPr>
              <a:t> er til staðar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Vægi vinnuskyldustunda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 dirty="0">
                <a:latin typeface="FiraGO Book"/>
              </a:rPr>
              <a:t>Jöfnun vinnuskila - þar sem </a:t>
            </a:r>
            <a:r>
              <a:rPr lang="is-IS" b="1" dirty="0" err="1">
                <a:latin typeface="FiraGO Book"/>
              </a:rPr>
              <a:t>bæting</a:t>
            </a:r>
            <a:r>
              <a:rPr lang="is-IS" b="1" dirty="0">
                <a:latin typeface="FiraGO Book"/>
              </a:rPr>
              <a:t> var áður</a:t>
            </a:r>
            <a:endParaRPr lang="is-I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Nýráðningar og þjálfun nýrra starfsmanna þar sem hópar eru alla jafna í fullu starfi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Finna jafnvægi í starfsmannahópi m.t.t. möguleika á vaktahvata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Samsetning vakta í takt við markmið verkefnisins</a:t>
            </a:r>
          </a:p>
          <a:p>
            <a:endParaRPr lang="is-IS" sz="2000" dirty="0"/>
          </a:p>
          <a:p>
            <a:r>
              <a:rPr lang="is-IS" sz="2400" b="1" dirty="0">
                <a:latin typeface="FiraGO Book"/>
              </a:rPr>
              <a:t>       Umbótavegferðin heldur áfram!</a:t>
            </a:r>
          </a:p>
        </p:txBody>
      </p:sp>
    </p:spTree>
    <p:extLst>
      <p:ext uri="{BB962C8B-B14F-4D97-AF65-F5344CB8AC3E}">
        <p14:creationId xmlns:p14="http://schemas.microsoft.com/office/powerpoint/2010/main" val="226204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7DAD9-F264-426E-8222-2106307A4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994" y="2613233"/>
            <a:ext cx="10081136" cy="1304019"/>
          </a:xfrm>
        </p:spPr>
        <p:txBody>
          <a:bodyPr/>
          <a:lstStyle/>
          <a:p>
            <a:r>
              <a:rPr lang="is-IS" sz="4400" dirty="0"/>
              <a:t>Reynslusaga</a:t>
            </a:r>
          </a:p>
          <a:p>
            <a:endParaRPr lang="is-IS" dirty="0"/>
          </a:p>
          <a:p>
            <a:r>
              <a:rPr lang="is-IS" b="0" dirty="0"/>
              <a:t>Guðrún Sólveig Ríkharðsdóttir Owen </a:t>
            </a:r>
          </a:p>
          <a:p>
            <a:r>
              <a:rPr lang="is-IS" b="0" dirty="0"/>
              <a:t>Yfirtollvörður hjá Tollgæslunni </a:t>
            </a:r>
          </a:p>
        </p:txBody>
      </p:sp>
    </p:spTree>
    <p:extLst>
      <p:ext uri="{BB962C8B-B14F-4D97-AF65-F5344CB8AC3E}">
        <p14:creationId xmlns:p14="http://schemas.microsoft.com/office/powerpoint/2010/main" val="3838355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10385-B2C3-4BDB-A3E2-960993534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286" y="45751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Fræðsluefni í endurskoðun </a:t>
            </a:r>
          </a:p>
        </p:txBody>
      </p:sp>
      <p:pic>
        <p:nvPicPr>
          <p:cNvPr id="2050" name="Picture 2" descr="Management Information System | Introduction to MIS">
            <a:extLst>
              <a:ext uri="{FF2B5EF4-FFF2-40B4-BE49-F238E27FC236}">
                <a16:creationId xmlns:a16="http://schemas.microsoft.com/office/drawing/2014/main" id="{CB69D1ED-4267-48A7-AFBB-A7F4C2D4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89" y="1554315"/>
            <a:ext cx="9977844" cy="45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0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a Teams Meeting in a New Window - CGNET">
            <a:extLst>
              <a:ext uri="{FF2B5EF4-FFF2-40B4-BE49-F238E27FC236}">
                <a16:creationId xmlns:a16="http://schemas.microsoft.com/office/drawing/2014/main" id="{D7EDCF5C-7C04-4DE2-80D9-1F847F0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3" y="618396"/>
            <a:ext cx="9066732" cy="6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6725-0FEE-455D-A42C-B479C4E8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679" y="822905"/>
            <a:ext cx="9901547" cy="789927"/>
          </a:xfrm>
        </p:spPr>
        <p:txBody>
          <a:bodyPr lIns="91440" tIns="45720" rIns="91440" bIns="45720" anchor="t"/>
          <a:lstStyle/>
          <a:p>
            <a:r>
              <a:rPr lang="is-IS" dirty="0">
                <a:solidFill>
                  <a:srgbClr val="032742"/>
                </a:solidFill>
                <a:latin typeface="FiraGO SemiBold"/>
              </a:rPr>
              <a:t>Næsti fundur – Haust 2022</a:t>
            </a:r>
            <a:endParaRPr lang="is-IS" dirty="0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7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C268A-C1DF-4337-9CFE-4D9D89A0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Forest Through the Trees | Spirituality &amp; Health">
            <a:extLst>
              <a:ext uri="{FF2B5EF4-FFF2-40B4-BE49-F238E27FC236}">
                <a16:creationId xmlns:a16="http://schemas.microsoft.com/office/drawing/2014/main" id="{0F4583C6-BCFB-4988-B824-7C9B379A2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97"/>
                    </a14:imgEffect>
                    <a14:imgEffect>
                      <a14:saturation sa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21" y="11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B44333-2A8C-41A4-BA21-051DB0DEAFC6}"/>
              </a:ext>
            </a:extLst>
          </p:cNvPr>
          <p:cNvSpPr/>
          <p:nvPr/>
        </p:nvSpPr>
        <p:spPr>
          <a:xfrm>
            <a:off x="113121" y="245432"/>
            <a:ext cx="2677212" cy="1714145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tx1"/>
                </a:solidFill>
                <a:latin typeface="+mj-lt"/>
              </a:rPr>
              <a:t>12 mánuðum ríkari af reynslu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4C6114-123C-4D74-9EAF-F6CE32344415}"/>
              </a:ext>
            </a:extLst>
          </p:cNvPr>
          <p:cNvSpPr/>
          <p:nvPr/>
        </p:nvSpPr>
        <p:spPr>
          <a:xfrm>
            <a:off x="3187830" y="293559"/>
            <a:ext cx="2677212" cy="1714145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tx1"/>
                </a:solidFill>
                <a:latin typeface="+mj-lt"/>
              </a:rPr>
              <a:t>Búin að stíga stór skref í breytingum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0ED951-C43F-4760-9CC2-2FDA7AC13D6B}"/>
              </a:ext>
            </a:extLst>
          </p:cNvPr>
          <p:cNvSpPr/>
          <p:nvPr/>
        </p:nvSpPr>
        <p:spPr>
          <a:xfrm>
            <a:off x="6262539" y="293559"/>
            <a:ext cx="2677212" cy="1714145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tx1"/>
                </a:solidFill>
                <a:latin typeface="+mj-lt"/>
              </a:rPr>
              <a:t>Höfum náð flestum markmiðum sem sett voru þrátt fyrir heimsfaraldur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9920D9-9987-4297-A58D-FA2D9716F2DF}"/>
              </a:ext>
            </a:extLst>
          </p:cNvPr>
          <p:cNvSpPr/>
          <p:nvPr/>
        </p:nvSpPr>
        <p:spPr>
          <a:xfrm>
            <a:off x="9231982" y="293559"/>
            <a:ext cx="2677212" cy="1714145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tx1"/>
                </a:solidFill>
                <a:latin typeface="+mj-lt"/>
              </a:rPr>
              <a:t>Ríkari af fyrirmyndum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31CD01-55CA-43FB-9C95-1034BCA9D615}"/>
              </a:ext>
            </a:extLst>
          </p:cNvPr>
          <p:cNvSpPr/>
          <p:nvPr/>
        </p:nvSpPr>
        <p:spPr>
          <a:xfrm>
            <a:off x="1725957" y="5424197"/>
            <a:ext cx="8620676" cy="1158164"/>
          </a:xfrm>
          <a:prstGeom prst="roundRect">
            <a:avLst/>
          </a:prstGeom>
          <a:noFill/>
          <a:ln w="28575"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dirty="0">
                <a:solidFill>
                  <a:schemeClr val="tx1"/>
                </a:solidFill>
                <a:latin typeface="+mj-lt"/>
              </a:rPr>
              <a:t>SJÁUM SKÓGINN FYRIR TRJÁNUM!</a:t>
            </a:r>
          </a:p>
        </p:txBody>
      </p:sp>
    </p:spTree>
    <p:extLst>
      <p:ext uri="{BB962C8B-B14F-4D97-AF65-F5344CB8AC3E}">
        <p14:creationId xmlns:p14="http://schemas.microsoft.com/office/powerpoint/2010/main" val="15517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BE43-F1AF-45B6-A898-5E5F860F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1177064"/>
            <a:ext cx="3782979" cy="812965"/>
          </a:xfrm>
        </p:spPr>
        <p:txBody>
          <a:bodyPr>
            <a:normAutofit/>
          </a:bodyPr>
          <a:lstStyle/>
          <a:p>
            <a:pPr algn="just"/>
            <a:r>
              <a:rPr lang="is-IS" sz="2800" b="1" dirty="0">
                <a:effectLst/>
                <a:ea typeface="Calibri" panose="020F0502020204030204" pitchFamily="34" charset="0"/>
              </a:rPr>
              <a:t>Fyrir starfsfólk!</a:t>
            </a:r>
          </a:p>
        </p:txBody>
      </p:sp>
      <p:pic>
        <p:nvPicPr>
          <p:cNvPr id="2050" name="Picture 2" descr="Looking back to where we started back in 2010 - LuxuryBooth">
            <a:extLst>
              <a:ext uri="{FF2B5EF4-FFF2-40B4-BE49-F238E27FC236}">
                <a16:creationId xmlns:a16="http://schemas.microsoft.com/office/drawing/2014/main" id="{98D70724-11CC-43A4-8DD0-2F1F07B2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2083" b="-1"/>
          <a:stretch/>
        </p:blipFill>
        <p:spPr bwMode="auto">
          <a:xfrm>
            <a:off x="20" y="10"/>
            <a:ext cx="7315180" cy="6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5">
            <a:extLst>
              <a:ext uri="{FF2B5EF4-FFF2-40B4-BE49-F238E27FC236}">
                <a16:creationId xmlns:a16="http://schemas.microsoft.com/office/drawing/2014/main" id="{FEEA40B7-EDA9-488E-AC42-6C52931B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889" y="2443192"/>
            <a:ext cx="3942617" cy="3932760"/>
          </a:xfrm>
        </p:spPr>
        <p:txBody>
          <a:bodyPr>
            <a:normAutofit fontScale="92500" lnSpcReduction="20000"/>
          </a:bodyPr>
          <a:lstStyle/>
          <a:p>
            <a:r>
              <a:rPr lang="is-IS" sz="2400" dirty="0">
                <a:latin typeface="+mj-lt"/>
              </a:rPr>
              <a:t>Markmið launafólks til lengri tíma</a:t>
            </a:r>
          </a:p>
          <a:p>
            <a:r>
              <a:rPr lang="is-IS" sz="2400" dirty="0">
                <a:latin typeface="+mj-lt"/>
              </a:rPr>
              <a:t>Fyrirmyndir</a:t>
            </a:r>
          </a:p>
          <a:p>
            <a:r>
              <a:rPr lang="is-IS" sz="2400">
                <a:latin typeface="+mj-lt"/>
              </a:rPr>
              <a:t>Vinnutímabreytingar </a:t>
            </a:r>
            <a:r>
              <a:rPr lang="is-IS" sz="2400" dirty="0">
                <a:latin typeface="+mj-lt"/>
              </a:rPr>
              <a:t>í dagvinnu</a:t>
            </a:r>
          </a:p>
          <a:p>
            <a:r>
              <a:rPr lang="is-IS" sz="2400" dirty="0">
                <a:latin typeface="+mj-lt"/>
              </a:rPr>
              <a:t>Öryggi</a:t>
            </a:r>
          </a:p>
          <a:p>
            <a:r>
              <a:rPr lang="is-IS" sz="2400" dirty="0">
                <a:latin typeface="+mj-lt"/>
              </a:rPr>
              <a:t>Heilsa</a:t>
            </a:r>
          </a:p>
          <a:p>
            <a:r>
              <a:rPr lang="is-IS" sz="2400" dirty="0">
                <a:latin typeface="+mj-lt"/>
              </a:rPr>
              <a:t>Jafnvægi vinnu og einkalífs</a:t>
            </a:r>
          </a:p>
          <a:p>
            <a:r>
              <a:rPr lang="is-IS" sz="2400" dirty="0">
                <a:latin typeface="+mj-lt"/>
              </a:rPr>
              <a:t>Betra starfsumhverfi og starfsandi</a:t>
            </a:r>
          </a:p>
          <a:p>
            <a:r>
              <a:rPr lang="is-IS" sz="2400" dirty="0">
                <a:latin typeface="+mj-lt"/>
              </a:rPr>
              <a:t>Auka jafnrétti kynjanna</a:t>
            </a:r>
          </a:p>
          <a:p>
            <a:r>
              <a:rPr lang="is-IS" sz="2400" dirty="0">
                <a:latin typeface="+mj-lt"/>
              </a:rPr>
              <a:t>Ólíkar áherslur kynslóða </a:t>
            </a:r>
          </a:p>
          <a:p>
            <a:endParaRPr lang="is-IS" sz="2400" dirty="0">
              <a:latin typeface="+mj-lt"/>
            </a:endParaRPr>
          </a:p>
          <a:p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92195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7ED34-5F04-2B44-9CCF-8B1616D48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9040" y="574349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Markmið og leiðarljós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DF9E-9C92-294B-B6DF-25CA3CC76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9040" y="1359273"/>
            <a:ext cx="6974234" cy="4592638"/>
          </a:xfrm>
        </p:spPr>
        <p:txBody>
          <a:bodyPr/>
          <a:lstStyle/>
          <a:p>
            <a:r>
              <a:rPr lang="is-IS" sz="1800" dirty="0"/>
              <a:t>Markmið breytinganna er að bæta starfsumhverfi og launamyndun vaktavinnufólks með það að leiðarljósi að:</a:t>
            </a:r>
          </a:p>
          <a:p>
            <a:pPr>
              <a:lnSpc>
                <a:spcPct val="150000"/>
              </a:lnSpc>
            </a:pP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auka öryggi starfsfólks og skjólstæðinga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vaktavinna verði eftirsóknarverðari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bæta samþættingu fjölskyldu- og atvinnulífs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vinnutími og laun taki betur mið af vaktabyrði og verðmæti staðins tíma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bæta andlega, líkamlega og félagslega heilsu starfsfólks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bæta starfsumhverfi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stytta vinnutíma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auka stöðugleika í mönnun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gera launamyndunarkerfi einfaldara og gagnsærra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draga úr þörf og hvata til yfirvinnu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auka hagkvæmni í nýtingu fjármuna</a:t>
            </a:r>
            <a:br>
              <a:rPr lang="is-IS" dirty="0"/>
            </a:br>
            <a:r>
              <a:rPr lang="is-IS" dirty="0">
                <a:solidFill>
                  <a:srgbClr val="F18921"/>
                </a:solidFill>
              </a:rPr>
              <a:t>•</a:t>
            </a:r>
            <a:r>
              <a:rPr lang="is-IS" dirty="0"/>
              <a:t> bæta gæði opinberrar þjónustu</a:t>
            </a:r>
          </a:p>
        </p:txBody>
      </p:sp>
      <p:pic>
        <p:nvPicPr>
          <p:cNvPr id="6" name="Picture 5" descr="A picture containing sign, room, shirt&#10;&#10;Description automatically generated">
            <a:extLst>
              <a:ext uri="{FF2B5EF4-FFF2-40B4-BE49-F238E27FC236}">
                <a16:creationId xmlns:a16="http://schemas.microsoft.com/office/drawing/2014/main" id="{FE4BCA9E-6042-49B3-A8B8-F30C2D4A4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62" t="30667" r="5688" b="6444"/>
          <a:stretch/>
        </p:blipFill>
        <p:spPr>
          <a:xfrm>
            <a:off x="9275126" y="689640"/>
            <a:ext cx="2284413" cy="54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5AA475-92A7-461F-8983-18637D8BA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/>
              <a:t>Starfshlutfall</a:t>
            </a:r>
          </a:p>
        </p:txBody>
      </p:sp>
    </p:spTree>
    <p:extLst>
      <p:ext uri="{BB962C8B-B14F-4D97-AF65-F5344CB8AC3E}">
        <p14:creationId xmlns:p14="http://schemas.microsoft.com/office/powerpoint/2010/main" val="254981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3BD240-DC6F-43FA-9C72-2ED1500F0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8013" y="393090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Hafa þarf í huga!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C5825-7171-4779-8794-F7A682134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013" y="1428226"/>
            <a:ext cx="6262597" cy="4592638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s-IS" sz="2000" dirty="0"/>
              <a:t>Réttur starfsmanns til að auka við sig starfshlutfall</a:t>
            </a:r>
          </a:p>
          <a:p>
            <a:pPr marL="342900" indent="-342900">
              <a:buAutoNum type="alphaUcPeriod"/>
            </a:pPr>
            <a:r>
              <a:rPr lang="is-IS" sz="2000" dirty="0"/>
              <a:t>Aukið starfshlutfall vegna vægi vinnuskyldustunda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sz="2000" dirty="0"/>
              <a:t>Verður ólíkt ef starfsfólk tekur ekki jafnmargar stundir utan dagvinnumarka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sz="2000" dirty="0"/>
              <a:t>Er eingöngu í boði ef mönnunarþörf krefst þess</a:t>
            </a:r>
          </a:p>
          <a:p>
            <a:pPr marL="342900" indent="-342900">
              <a:buFont typeface="+mj-lt"/>
              <a:buAutoNum type="alphaUcPeriod"/>
            </a:pPr>
            <a:r>
              <a:rPr lang="is-IS" sz="2000" dirty="0"/>
              <a:t>Aukið starfshlutfall vegna mönnunargats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sz="2000" dirty="0"/>
              <a:t>Er eingöngu í boði ef mönnunarþörf krefst þess</a:t>
            </a:r>
          </a:p>
          <a:p>
            <a:pPr marL="342900" indent="-342900">
              <a:buFont typeface="+mj-lt"/>
              <a:buAutoNum type="alphaUcPeriod"/>
            </a:pPr>
            <a:r>
              <a:rPr lang="is-IS" sz="2400" b="1" dirty="0"/>
              <a:t>Hækkað starfshlutfall ef um hlutastarf er að ræða og starfsmaður var með bætingu áður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1967659-87CE-43DF-941E-019CE3AA4F42}"/>
              </a:ext>
            </a:extLst>
          </p:cNvPr>
          <p:cNvSpPr/>
          <p:nvPr/>
        </p:nvSpPr>
        <p:spPr>
          <a:xfrm>
            <a:off x="7541254" y="1435302"/>
            <a:ext cx="594360" cy="1794510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A47B9B-FEA6-449B-8E02-E611C8B40257}"/>
              </a:ext>
            </a:extLst>
          </p:cNvPr>
          <p:cNvSpPr/>
          <p:nvPr/>
        </p:nvSpPr>
        <p:spPr>
          <a:xfrm>
            <a:off x="8595035" y="1084877"/>
            <a:ext cx="3009900" cy="1794510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/>
              <a:t>Rétt starfshlutfall þarf að meta út frá vinnuframlagi hvers og eins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1FF0BD-76F0-4C74-B1F9-AC879B45FCEB}"/>
              </a:ext>
            </a:extLst>
          </p:cNvPr>
          <p:cNvSpPr/>
          <p:nvPr/>
        </p:nvSpPr>
        <p:spPr>
          <a:xfrm>
            <a:off x="763424" y="5174599"/>
            <a:ext cx="10665151" cy="1197047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dirty="0"/>
              <a:t>Þar sem enn er </a:t>
            </a:r>
            <a:r>
              <a:rPr lang="is-IS" sz="2800" dirty="0" err="1"/>
              <a:t>mönnunargat</a:t>
            </a:r>
            <a:r>
              <a:rPr lang="is-IS" sz="2800" dirty="0"/>
              <a:t> til staðar =&gt; Hvetja fólk í hlutastarfi til að auka við sig starfshlutfall!</a:t>
            </a:r>
          </a:p>
        </p:txBody>
      </p:sp>
    </p:spTree>
    <p:extLst>
      <p:ext uri="{BB962C8B-B14F-4D97-AF65-F5344CB8AC3E}">
        <p14:creationId xmlns:p14="http://schemas.microsoft.com/office/powerpoint/2010/main" val="294131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C5E52-0421-47D5-88D9-1DFAF6934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84"/>
          <a:stretch/>
        </p:blipFill>
        <p:spPr>
          <a:xfrm>
            <a:off x="1429721" y="414433"/>
            <a:ext cx="9332558" cy="52257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307968-C69E-4352-8504-1979004A0F26}"/>
              </a:ext>
            </a:extLst>
          </p:cNvPr>
          <p:cNvSpPr/>
          <p:nvPr/>
        </p:nvSpPr>
        <p:spPr>
          <a:xfrm>
            <a:off x="756302" y="5691535"/>
            <a:ext cx="10679395" cy="976479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dirty="0"/>
              <a:t>Þar sem enn er </a:t>
            </a:r>
            <a:r>
              <a:rPr lang="is-IS" sz="2800" dirty="0" err="1"/>
              <a:t>mönnunargat</a:t>
            </a:r>
            <a:r>
              <a:rPr lang="is-IS" sz="2800" dirty="0"/>
              <a:t> til staðar =&gt; Hvetja fólk í hlutastarfi til að auka við sig starfshlutfall!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0BB54E-2B7E-4F7B-A83E-6EAA1BBD9DCD}"/>
              </a:ext>
            </a:extLst>
          </p:cNvPr>
          <p:cNvSpPr/>
          <p:nvPr/>
        </p:nvSpPr>
        <p:spPr>
          <a:xfrm>
            <a:off x="1356360" y="1866900"/>
            <a:ext cx="9486900" cy="2750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95C7BC-FC89-4C94-9E36-5892E6CF8F8E}"/>
              </a:ext>
            </a:extLst>
          </p:cNvPr>
          <p:cNvSpPr/>
          <p:nvPr/>
        </p:nvSpPr>
        <p:spPr>
          <a:xfrm>
            <a:off x="1363980" y="3032760"/>
            <a:ext cx="9486900" cy="1584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72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3004C2-D73F-448A-8F2F-0F8A1020C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9095" y="2926170"/>
            <a:ext cx="3772579" cy="1304019"/>
          </a:xfrm>
        </p:spPr>
        <p:txBody>
          <a:bodyPr/>
          <a:lstStyle/>
          <a:p>
            <a:r>
              <a:rPr lang="is-IS" dirty="0"/>
              <a:t>Yfirvinna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B32FA-5D74-454A-9C4F-BA664806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81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051D1B0FBBC49ABDADB0B39955ABE" ma:contentTypeVersion="7" ma:contentTypeDescription="Create a new document." ma:contentTypeScope="" ma:versionID="e38f3c8d9fe49530f60bbb1a1ae570e6">
  <xsd:schema xmlns:xsd="http://www.w3.org/2001/XMLSchema" xmlns:xs="http://www.w3.org/2001/XMLSchema" xmlns:p="http://schemas.microsoft.com/office/2006/metadata/properties" xmlns:ns2="f6289c68-8b78-45bc-885d-613dc6dd015c" targetNamespace="http://schemas.microsoft.com/office/2006/metadata/properties" ma:root="true" ma:fieldsID="8989384945b6dda58ac843c47913854d" ns2:_="">
    <xsd:import namespace="f6289c68-8b78-45bc-885d-613dc6dd01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89c68-8b78-45bc-885d-613dc6dd0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A608B-E80A-4D4E-BF51-873421C4BCE3}">
  <ds:schemaRefs>
    <ds:schemaRef ds:uri="f6289c68-8b78-45bc-885d-613dc6dd01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1FE71A-066B-41E0-9D9C-1A34AD9478F2}">
  <ds:schemaRefs>
    <ds:schemaRef ds:uri="f6289c68-8b78-45bc-885d-613dc6dd01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1451</TotalTime>
  <Words>990</Words>
  <Application>Microsoft Office PowerPoint</Application>
  <PresentationFormat>Widescreen</PresentationFormat>
  <Paragraphs>132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FiraGO Book</vt:lpstr>
      <vt:lpstr>FiraGO SemiBold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Fyrir starfsfólk!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100</cp:revision>
  <dcterms:created xsi:type="dcterms:W3CDTF">2020-10-30T12:19:32Z</dcterms:created>
  <dcterms:modified xsi:type="dcterms:W3CDTF">2022-04-28T15:41:33Z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0x010100CD6051D1B0FBBC49ABDADB0B39955ABE</vt:lpwstr>
  </property>
</Properties>
</file>