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4"/>
    <p:sldMasterId id="2147483664" r:id="rId5"/>
    <p:sldMasterId id="2147483660" r:id="rId6"/>
    <p:sldMasterId id="2147483668" r:id="rId7"/>
  </p:sldMasterIdLst>
  <p:notesMasterIdLst>
    <p:notesMasterId r:id="rId44"/>
  </p:notesMasterIdLst>
  <p:sldIdLst>
    <p:sldId id="257" r:id="rId8"/>
    <p:sldId id="835" r:id="rId9"/>
    <p:sldId id="922" r:id="rId10"/>
    <p:sldId id="956" r:id="rId11"/>
    <p:sldId id="962" r:id="rId12"/>
    <p:sldId id="961" r:id="rId13"/>
    <p:sldId id="968" r:id="rId14"/>
    <p:sldId id="969" r:id="rId15"/>
    <p:sldId id="982" r:id="rId16"/>
    <p:sldId id="815" r:id="rId17"/>
    <p:sldId id="284" r:id="rId18"/>
    <p:sldId id="983" r:id="rId19"/>
    <p:sldId id="951" r:id="rId20"/>
    <p:sldId id="936" r:id="rId21"/>
    <p:sldId id="984" r:id="rId22"/>
    <p:sldId id="985" r:id="rId23"/>
    <p:sldId id="987" r:id="rId24"/>
    <p:sldId id="980" r:id="rId25"/>
    <p:sldId id="950" r:id="rId26"/>
    <p:sldId id="978" r:id="rId27"/>
    <p:sldId id="977" r:id="rId28"/>
    <p:sldId id="976" r:id="rId29"/>
    <p:sldId id="975" r:id="rId30"/>
    <p:sldId id="970" r:id="rId31"/>
    <p:sldId id="979" r:id="rId32"/>
    <p:sldId id="971" r:id="rId33"/>
    <p:sldId id="972" r:id="rId34"/>
    <p:sldId id="974" r:id="rId35"/>
    <p:sldId id="973" r:id="rId36"/>
    <p:sldId id="918" r:id="rId37"/>
    <p:sldId id="981" r:id="rId38"/>
    <p:sldId id="988" r:id="rId39"/>
    <p:sldId id="822" r:id="rId40"/>
    <p:sldId id="821" r:id="rId41"/>
    <p:sldId id="818" r:id="rId42"/>
    <p:sldId id="871" r:id="rId43"/>
  </p:sldIdLst>
  <p:sldSz cx="12192000" cy="6858000"/>
  <p:notesSz cx="6858000" cy="9144000"/>
  <p:defaultTextStyle>
    <a:defPPr>
      <a:defRPr lang="en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ED0AA7A-48DD-422F-9257-6A1760922B46}">
          <p14:sldIdLst>
            <p14:sldId id="257"/>
            <p14:sldId id="835"/>
            <p14:sldId id="922"/>
            <p14:sldId id="956"/>
            <p14:sldId id="962"/>
            <p14:sldId id="961"/>
            <p14:sldId id="968"/>
            <p14:sldId id="969"/>
            <p14:sldId id="982"/>
            <p14:sldId id="815"/>
            <p14:sldId id="284"/>
            <p14:sldId id="983"/>
            <p14:sldId id="951"/>
            <p14:sldId id="936"/>
            <p14:sldId id="984"/>
            <p14:sldId id="985"/>
            <p14:sldId id="987"/>
            <p14:sldId id="980"/>
            <p14:sldId id="950"/>
            <p14:sldId id="978"/>
            <p14:sldId id="977"/>
            <p14:sldId id="976"/>
            <p14:sldId id="975"/>
            <p14:sldId id="970"/>
            <p14:sldId id="979"/>
            <p14:sldId id="971"/>
            <p14:sldId id="972"/>
            <p14:sldId id="974"/>
            <p14:sldId id="973"/>
            <p14:sldId id="918"/>
            <p14:sldId id="981"/>
            <p14:sldId id="988"/>
            <p14:sldId id="822"/>
            <p14:sldId id="821"/>
            <p14:sldId id="818"/>
            <p14:sldId id="8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dís Magnúsdóttir" initials="AM" lastIdx="3" clrIdx="0">
    <p:extLst>
      <p:ext uri="{19B8F6BF-5375-455C-9EA6-DF929625EA0E}">
        <p15:presenceInfo xmlns:p15="http://schemas.microsoft.com/office/powerpoint/2012/main" userId="S::aldis.magnusdottir@fjr.is::788f55ed-56ba-4d9e-aa54-9b42129363d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742"/>
    <a:srgbClr val="85ABCD"/>
    <a:srgbClr val="60986E"/>
    <a:srgbClr val="E4F8E7"/>
    <a:srgbClr val="CBE4CE"/>
    <a:srgbClr val="09501E"/>
    <a:srgbClr val="09361E"/>
    <a:srgbClr val="092E1E"/>
    <a:srgbClr val="09321E"/>
    <a:srgbClr val="0941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ED610F-129E-4895-A24A-6C86B5AAABD1}" v="1" dt="2021-04-14T09:49:36.8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–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C89EF96-8CEA-46FF-86C4-4CE0E7609802}" styleName="Light Style 3 –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–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912C8C85-51F0-491E-9774-3900AFEF0FD7}" styleName="Light Style 2 –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3" y="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50" Type="http://schemas.microsoft.com/office/2016/11/relationships/changesInfo" Target="changesInfos/changesInfo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ára Hildur Jóhannsdóttir - SATTI" userId="e2dc90b8-4ac3-45a6-926a-e79230d6dff4" providerId="ADAL" clId="{06ED610F-129E-4895-A24A-6C86B5AAABD1}"/>
    <pc:docChg chg="delSld modSld modSection">
      <pc:chgData name="Bára Hildur Jóhannsdóttir - SATTI" userId="e2dc90b8-4ac3-45a6-926a-e79230d6dff4" providerId="ADAL" clId="{06ED610F-129E-4895-A24A-6C86B5AAABD1}" dt="2021-04-14T16:21:53.613" v="1" actId="47"/>
      <pc:docMkLst>
        <pc:docMk/>
      </pc:docMkLst>
      <pc:sldChg chg="del">
        <pc:chgData name="Bára Hildur Jóhannsdóttir - SATTI" userId="e2dc90b8-4ac3-45a6-926a-e79230d6dff4" providerId="ADAL" clId="{06ED610F-129E-4895-A24A-6C86B5AAABD1}" dt="2021-04-14T16:21:53.613" v="1" actId="47"/>
        <pc:sldMkLst>
          <pc:docMk/>
          <pc:sldMk cId="3314746688" sldId="967"/>
        </pc:sldMkLst>
      </pc:sldChg>
      <pc:sldChg chg="modSp">
        <pc:chgData name="Bára Hildur Jóhannsdóttir - SATTI" userId="e2dc90b8-4ac3-45a6-926a-e79230d6dff4" providerId="ADAL" clId="{06ED610F-129E-4895-A24A-6C86B5AAABD1}" dt="2021-04-14T09:49:36.800" v="0" actId="1076"/>
        <pc:sldMkLst>
          <pc:docMk/>
          <pc:sldMk cId="3234382302" sldId="981"/>
        </pc:sldMkLst>
        <pc:picChg chg="mod">
          <ac:chgData name="Bára Hildur Jóhannsdóttir - SATTI" userId="e2dc90b8-4ac3-45a6-926a-e79230d6dff4" providerId="ADAL" clId="{06ED610F-129E-4895-A24A-6C86B5AAABD1}" dt="2021-04-14T09:49:36.800" v="0" actId="1076"/>
          <ac:picMkLst>
            <pc:docMk/>
            <pc:sldMk cId="3234382302" sldId="981"/>
            <ac:picMk id="3074" creationId="{56D096B3-C340-4643-BA28-8FFA3C4549C1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6757DD5-E622-48FD-ACDA-FC2659BEDBB4}" type="doc">
      <dgm:prSet loTypeId="urn:microsoft.com/office/officeart/2011/layout/CircleProcess" loCatId="process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is-IS"/>
        </a:p>
      </dgm:t>
    </dgm:pt>
    <dgm:pt modelId="{7B6C8575-98B0-4825-8AF3-A1E8090C16AB}">
      <dgm:prSet phldrT="[Texti]"/>
      <dgm:spPr/>
      <dgm:t>
        <a:bodyPr/>
        <a:lstStyle/>
        <a:p>
          <a:r>
            <a:rPr lang="is-IS" b="1" dirty="0"/>
            <a:t>15. Janúar</a:t>
          </a:r>
        </a:p>
      </dgm:t>
    </dgm:pt>
    <dgm:pt modelId="{AC7C3059-4C41-4BB0-8055-7AC43032D823}" type="parTrans" cxnId="{EBA36F5B-5D0E-49E1-ABDB-7C566BDDE746}">
      <dgm:prSet/>
      <dgm:spPr/>
      <dgm:t>
        <a:bodyPr/>
        <a:lstStyle/>
        <a:p>
          <a:endParaRPr lang="is-IS"/>
        </a:p>
      </dgm:t>
    </dgm:pt>
    <dgm:pt modelId="{7B1228C7-0E18-4ED1-9605-895EB603F080}" type="sibTrans" cxnId="{EBA36F5B-5D0E-49E1-ABDB-7C566BDDE746}">
      <dgm:prSet/>
      <dgm:spPr/>
      <dgm:t>
        <a:bodyPr/>
        <a:lstStyle/>
        <a:p>
          <a:endParaRPr lang="is-IS"/>
        </a:p>
      </dgm:t>
    </dgm:pt>
    <dgm:pt modelId="{8753FD4C-A92E-4F5A-9568-6F873929D849}">
      <dgm:prSet phldrT="[Texti]"/>
      <dgm:spPr/>
      <dgm:t>
        <a:bodyPr/>
        <a:lstStyle/>
        <a:p>
          <a:r>
            <a:rPr lang="is-IS" b="1" dirty="0"/>
            <a:t>1. Febrúar </a:t>
          </a:r>
        </a:p>
      </dgm:t>
    </dgm:pt>
    <dgm:pt modelId="{5DADD25C-E973-4BC4-9475-A5FEE373F100}" type="parTrans" cxnId="{04AF4FAC-75F8-496A-85EE-CD4EC6FCE912}">
      <dgm:prSet/>
      <dgm:spPr/>
      <dgm:t>
        <a:bodyPr/>
        <a:lstStyle/>
        <a:p>
          <a:endParaRPr lang="is-IS"/>
        </a:p>
      </dgm:t>
    </dgm:pt>
    <dgm:pt modelId="{6D805688-F006-4D37-B27F-97DED90AE2C5}" type="sibTrans" cxnId="{04AF4FAC-75F8-496A-85EE-CD4EC6FCE912}">
      <dgm:prSet/>
      <dgm:spPr/>
      <dgm:t>
        <a:bodyPr/>
        <a:lstStyle/>
        <a:p>
          <a:endParaRPr lang="is-IS"/>
        </a:p>
      </dgm:t>
    </dgm:pt>
    <dgm:pt modelId="{75496AC2-B782-4997-ABD0-EFE0957F9A2D}">
      <dgm:prSet phldrT="[Texti]"/>
      <dgm:spPr/>
      <dgm:t>
        <a:bodyPr/>
        <a:lstStyle/>
        <a:p>
          <a:r>
            <a:rPr lang="is-IS" b="1" dirty="0"/>
            <a:t>15. Mars</a:t>
          </a:r>
        </a:p>
      </dgm:t>
    </dgm:pt>
    <dgm:pt modelId="{F53296D2-E674-468B-ACE7-E0A1A2EB2C62}" type="parTrans" cxnId="{9EA31741-9EFB-4C45-A633-A0D84826E9A5}">
      <dgm:prSet/>
      <dgm:spPr/>
      <dgm:t>
        <a:bodyPr/>
        <a:lstStyle/>
        <a:p>
          <a:endParaRPr lang="is-IS"/>
        </a:p>
      </dgm:t>
    </dgm:pt>
    <dgm:pt modelId="{F056F355-F4ED-47B2-9742-D8E42854CC93}" type="sibTrans" cxnId="{9EA31741-9EFB-4C45-A633-A0D84826E9A5}">
      <dgm:prSet/>
      <dgm:spPr/>
      <dgm:t>
        <a:bodyPr/>
        <a:lstStyle/>
        <a:p>
          <a:endParaRPr lang="is-IS"/>
        </a:p>
      </dgm:t>
    </dgm:pt>
    <dgm:pt modelId="{93B7916F-C270-43B4-AF91-AE8ED36BAD10}">
      <dgm:prSet phldrT="[Texti]"/>
      <dgm:spPr/>
      <dgm:t>
        <a:bodyPr/>
        <a:lstStyle/>
        <a:p>
          <a:r>
            <a:rPr lang="is-IS" b="1" dirty="0"/>
            <a:t>2.   Apríl </a:t>
          </a:r>
        </a:p>
      </dgm:t>
    </dgm:pt>
    <dgm:pt modelId="{25FE96FC-0BAF-4E68-8482-C83C64C686D5}" type="parTrans" cxnId="{D8FE1B8D-93C8-40C8-9115-83054FC43CC1}">
      <dgm:prSet/>
      <dgm:spPr/>
      <dgm:t>
        <a:bodyPr/>
        <a:lstStyle/>
        <a:p>
          <a:endParaRPr lang="is-IS"/>
        </a:p>
      </dgm:t>
    </dgm:pt>
    <dgm:pt modelId="{DA4388EC-2D90-4061-9564-785325D7CD00}" type="sibTrans" cxnId="{D8FE1B8D-93C8-40C8-9115-83054FC43CC1}">
      <dgm:prSet/>
      <dgm:spPr/>
      <dgm:t>
        <a:bodyPr/>
        <a:lstStyle/>
        <a:p>
          <a:endParaRPr lang="is-IS"/>
        </a:p>
      </dgm:t>
    </dgm:pt>
    <dgm:pt modelId="{57132380-C054-42D7-99C7-EDEE9D86FD92}">
      <dgm:prSet phldrT="[Texti]"/>
      <dgm:spPr/>
      <dgm:t>
        <a:bodyPr/>
        <a:lstStyle/>
        <a:p>
          <a:r>
            <a:rPr lang="is-IS" b="1" dirty="0"/>
            <a:t>1.     Maí </a:t>
          </a:r>
        </a:p>
      </dgm:t>
    </dgm:pt>
    <dgm:pt modelId="{CFE60CD9-28FB-4728-9601-EAF35C8313DC}" type="parTrans" cxnId="{143A950A-75D7-405F-903C-C3B70443BF72}">
      <dgm:prSet/>
      <dgm:spPr/>
      <dgm:t>
        <a:bodyPr/>
        <a:lstStyle/>
        <a:p>
          <a:endParaRPr lang="is-IS"/>
        </a:p>
      </dgm:t>
    </dgm:pt>
    <dgm:pt modelId="{8B2B5FA1-AE26-4CF8-8A28-DB85E3B74857}" type="sibTrans" cxnId="{143A950A-75D7-405F-903C-C3B70443BF72}">
      <dgm:prSet/>
      <dgm:spPr/>
      <dgm:t>
        <a:bodyPr/>
        <a:lstStyle/>
        <a:p>
          <a:endParaRPr lang="is-IS"/>
        </a:p>
      </dgm:t>
    </dgm:pt>
    <dgm:pt modelId="{8F201079-6EBF-4BE6-970A-8AB27983B44F}" type="pres">
      <dgm:prSet presAssocID="{C6757DD5-E622-48FD-ACDA-FC2659BEDBB4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A6D4CE6E-602D-4438-A5E1-B94D3C8A5B6A}" type="pres">
      <dgm:prSet presAssocID="{57132380-C054-42D7-99C7-EDEE9D86FD92}" presName="Accent5" presStyleCnt="0"/>
      <dgm:spPr/>
    </dgm:pt>
    <dgm:pt modelId="{698C9443-D6CE-405B-8986-C8662DB907A6}" type="pres">
      <dgm:prSet presAssocID="{57132380-C054-42D7-99C7-EDEE9D86FD92}" presName="Accent" presStyleLbl="node1" presStyleIdx="0" presStyleCnt="5"/>
      <dgm:spPr/>
    </dgm:pt>
    <dgm:pt modelId="{8D494C7F-865B-42D1-9D13-7F9EF59061CA}" type="pres">
      <dgm:prSet presAssocID="{57132380-C054-42D7-99C7-EDEE9D86FD92}" presName="ParentBackground5" presStyleCnt="0"/>
      <dgm:spPr/>
    </dgm:pt>
    <dgm:pt modelId="{3490B20D-A6A6-4640-A408-144E3C2996AC}" type="pres">
      <dgm:prSet presAssocID="{57132380-C054-42D7-99C7-EDEE9D86FD92}" presName="ParentBackground" presStyleLbl="fgAcc1" presStyleIdx="0" presStyleCnt="5"/>
      <dgm:spPr/>
    </dgm:pt>
    <dgm:pt modelId="{24E765F7-183A-4194-89C8-36194D835B36}" type="pres">
      <dgm:prSet presAssocID="{57132380-C054-42D7-99C7-EDEE9D86FD92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DF70F028-FA94-4542-9191-C8FC2FD0D8ED}" type="pres">
      <dgm:prSet presAssocID="{93B7916F-C270-43B4-AF91-AE8ED36BAD10}" presName="Accent4" presStyleCnt="0"/>
      <dgm:spPr/>
    </dgm:pt>
    <dgm:pt modelId="{9CCD2B3B-780B-4E18-9F77-312B3BFA7EA5}" type="pres">
      <dgm:prSet presAssocID="{93B7916F-C270-43B4-AF91-AE8ED36BAD10}" presName="Accent" presStyleLbl="node1" presStyleIdx="1" presStyleCnt="5"/>
      <dgm:spPr/>
    </dgm:pt>
    <dgm:pt modelId="{E617E033-AC33-467E-B8C3-D9C7D67ADD83}" type="pres">
      <dgm:prSet presAssocID="{93B7916F-C270-43B4-AF91-AE8ED36BAD10}" presName="ParentBackground4" presStyleCnt="0"/>
      <dgm:spPr/>
    </dgm:pt>
    <dgm:pt modelId="{AAAF9B48-CA0F-473B-8130-72F15B422487}" type="pres">
      <dgm:prSet presAssocID="{93B7916F-C270-43B4-AF91-AE8ED36BAD10}" presName="ParentBackground" presStyleLbl="fgAcc1" presStyleIdx="1" presStyleCnt="5"/>
      <dgm:spPr/>
    </dgm:pt>
    <dgm:pt modelId="{FA661225-65D0-4ECA-94F4-C60DA3C595D9}" type="pres">
      <dgm:prSet presAssocID="{93B7916F-C270-43B4-AF91-AE8ED36BAD10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603F4F69-ADD7-4EAF-AA97-182F0E1D0652}" type="pres">
      <dgm:prSet presAssocID="{75496AC2-B782-4997-ABD0-EFE0957F9A2D}" presName="Accent3" presStyleCnt="0"/>
      <dgm:spPr/>
    </dgm:pt>
    <dgm:pt modelId="{BEF4AB4A-FE4F-4A5C-A52C-A6952365895B}" type="pres">
      <dgm:prSet presAssocID="{75496AC2-B782-4997-ABD0-EFE0957F9A2D}" presName="Accent" presStyleLbl="node1" presStyleIdx="2" presStyleCnt="5"/>
      <dgm:spPr/>
    </dgm:pt>
    <dgm:pt modelId="{575A7A26-1BDB-462B-A43E-659C86DE4CE2}" type="pres">
      <dgm:prSet presAssocID="{75496AC2-B782-4997-ABD0-EFE0957F9A2D}" presName="ParentBackground3" presStyleCnt="0"/>
      <dgm:spPr/>
    </dgm:pt>
    <dgm:pt modelId="{5D3748D5-1F69-4AEE-AEE3-905045C1EED9}" type="pres">
      <dgm:prSet presAssocID="{75496AC2-B782-4997-ABD0-EFE0957F9A2D}" presName="ParentBackground" presStyleLbl="fgAcc1" presStyleIdx="2" presStyleCnt="5"/>
      <dgm:spPr/>
    </dgm:pt>
    <dgm:pt modelId="{03FA2E3B-FCC3-4F4F-B9AE-7A149182D629}" type="pres">
      <dgm:prSet presAssocID="{75496AC2-B782-4997-ABD0-EFE0957F9A2D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4654F9CA-0049-43CA-B7A9-F160C173F8E0}" type="pres">
      <dgm:prSet presAssocID="{8753FD4C-A92E-4F5A-9568-6F873929D849}" presName="Accent2" presStyleCnt="0"/>
      <dgm:spPr/>
    </dgm:pt>
    <dgm:pt modelId="{D36088E0-86BB-4198-9662-B3E6712F1D71}" type="pres">
      <dgm:prSet presAssocID="{8753FD4C-A92E-4F5A-9568-6F873929D849}" presName="Accent" presStyleLbl="node1" presStyleIdx="3" presStyleCnt="5"/>
      <dgm:spPr/>
    </dgm:pt>
    <dgm:pt modelId="{B4C46CE6-A216-43EB-A8FB-69CF9C5E14BD}" type="pres">
      <dgm:prSet presAssocID="{8753FD4C-A92E-4F5A-9568-6F873929D849}" presName="ParentBackground2" presStyleCnt="0"/>
      <dgm:spPr/>
    </dgm:pt>
    <dgm:pt modelId="{6FC3B307-C1E1-4DDD-BE39-64A60BF893CF}" type="pres">
      <dgm:prSet presAssocID="{8753FD4C-A92E-4F5A-9568-6F873929D849}" presName="ParentBackground" presStyleLbl="fgAcc1" presStyleIdx="3" presStyleCnt="5"/>
      <dgm:spPr/>
    </dgm:pt>
    <dgm:pt modelId="{68E0FC54-52B2-44CB-8212-975BF9234248}" type="pres">
      <dgm:prSet presAssocID="{8753FD4C-A92E-4F5A-9568-6F873929D849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2E011E9E-DC08-4B2C-BDC6-ABCCDF5C77AA}" type="pres">
      <dgm:prSet presAssocID="{7B6C8575-98B0-4825-8AF3-A1E8090C16AB}" presName="Accent1" presStyleCnt="0"/>
      <dgm:spPr/>
    </dgm:pt>
    <dgm:pt modelId="{A9BF9816-E644-46C0-A887-934188E967DE}" type="pres">
      <dgm:prSet presAssocID="{7B6C8575-98B0-4825-8AF3-A1E8090C16AB}" presName="Accent" presStyleLbl="node1" presStyleIdx="4" presStyleCnt="5" custLinFactNeighborY="0"/>
      <dgm:spPr/>
    </dgm:pt>
    <dgm:pt modelId="{5007CE64-588D-4106-9D86-C89A2DECA8DD}" type="pres">
      <dgm:prSet presAssocID="{7B6C8575-98B0-4825-8AF3-A1E8090C16AB}" presName="ParentBackground1" presStyleCnt="0"/>
      <dgm:spPr/>
    </dgm:pt>
    <dgm:pt modelId="{F32FDD93-2138-4195-A053-CC3C29AE5180}" type="pres">
      <dgm:prSet presAssocID="{7B6C8575-98B0-4825-8AF3-A1E8090C16AB}" presName="ParentBackground" presStyleLbl="fgAcc1" presStyleIdx="4" presStyleCnt="5"/>
      <dgm:spPr/>
    </dgm:pt>
    <dgm:pt modelId="{D439A42A-8DA0-413F-A947-A5BF51BD4467}" type="pres">
      <dgm:prSet presAssocID="{7B6C8575-98B0-4825-8AF3-A1E8090C16AB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143A950A-75D7-405F-903C-C3B70443BF72}" srcId="{C6757DD5-E622-48FD-ACDA-FC2659BEDBB4}" destId="{57132380-C054-42D7-99C7-EDEE9D86FD92}" srcOrd="4" destOrd="0" parTransId="{CFE60CD9-28FB-4728-9601-EAF35C8313DC}" sibTransId="{8B2B5FA1-AE26-4CF8-8A28-DB85E3B74857}"/>
    <dgm:cxn modelId="{6B7EB630-4F7B-49B3-A1E2-402B740102D3}" type="presOf" srcId="{93B7916F-C270-43B4-AF91-AE8ED36BAD10}" destId="{FA661225-65D0-4ECA-94F4-C60DA3C595D9}" srcOrd="1" destOrd="0" presId="urn:microsoft.com/office/officeart/2011/layout/CircleProcess"/>
    <dgm:cxn modelId="{D8893D39-1415-4A8A-92DB-FDA06CBB372F}" type="presOf" srcId="{7B6C8575-98B0-4825-8AF3-A1E8090C16AB}" destId="{F32FDD93-2138-4195-A053-CC3C29AE5180}" srcOrd="0" destOrd="0" presId="urn:microsoft.com/office/officeart/2011/layout/CircleProcess"/>
    <dgm:cxn modelId="{EBA36F5B-5D0E-49E1-ABDB-7C566BDDE746}" srcId="{C6757DD5-E622-48FD-ACDA-FC2659BEDBB4}" destId="{7B6C8575-98B0-4825-8AF3-A1E8090C16AB}" srcOrd="0" destOrd="0" parTransId="{AC7C3059-4C41-4BB0-8055-7AC43032D823}" sibTransId="{7B1228C7-0E18-4ED1-9605-895EB603F080}"/>
    <dgm:cxn modelId="{6BD4675C-715D-46A1-BFC9-713D6AA39977}" type="presOf" srcId="{8753FD4C-A92E-4F5A-9568-6F873929D849}" destId="{6FC3B307-C1E1-4DDD-BE39-64A60BF893CF}" srcOrd="0" destOrd="0" presId="urn:microsoft.com/office/officeart/2011/layout/CircleProcess"/>
    <dgm:cxn modelId="{9EA31741-9EFB-4C45-A633-A0D84826E9A5}" srcId="{C6757DD5-E622-48FD-ACDA-FC2659BEDBB4}" destId="{75496AC2-B782-4997-ABD0-EFE0957F9A2D}" srcOrd="2" destOrd="0" parTransId="{F53296D2-E674-468B-ACE7-E0A1A2EB2C62}" sibTransId="{F056F355-F4ED-47B2-9742-D8E42854CC93}"/>
    <dgm:cxn modelId="{2A283144-8162-4C43-B100-CBC5B9F9EE62}" type="presOf" srcId="{7B6C8575-98B0-4825-8AF3-A1E8090C16AB}" destId="{D439A42A-8DA0-413F-A947-A5BF51BD4467}" srcOrd="1" destOrd="0" presId="urn:microsoft.com/office/officeart/2011/layout/CircleProcess"/>
    <dgm:cxn modelId="{D8FE1B8D-93C8-40C8-9115-83054FC43CC1}" srcId="{C6757DD5-E622-48FD-ACDA-FC2659BEDBB4}" destId="{93B7916F-C270-43B4-AF91-AE8ED36BAD10}" srcOrd="3" destOrd="0" parTransId="{25FE96FC-0BAF-4E68-8482-C83C64C686D5}" sibTransId="{DA4388EC-2D90-4061-9564-785325D7CD00}"/>
    <dgm:cxn modelId="{0EAFCB9C-17B7-4CDC-B318-F8EDB05D927F}" type="presOf" srcId="{75496AC2-B782-4997-ABD0-EFE0957F9A2D}" destId="{03FA2E3B-FCC3-4F4F-B9AE-7A149182D629}" srcOrd="1" destOrd="0" presId="urn:microsoft.com/office/officeart/2011/layout/CircleProcess"/>
    <dgm:cxn modelId="{04AF4FAC-75F8-496A-85EE-CD4EC6FCE912}" srcId="{C6757DD5-E622-48FD-ACDA-FC2659BEDBB4}" destId="{8753FD4C-A92E-4F5A-9568-6F873929D849}" srcOrd="1" destOrd="0" parTransId="{5DADD25C-E973-4BC4-9475-A5FEE373F100}" sibTransId="{6D805688-F006-4D37-B27F-97DED90AE2C5}"/>
    <dgm:cxn modelId="{5ECA85AE-4C22-42B7-9ED4-FDF989DAC4E1}" type="presOf" srcId="{75496AC2-B782-4997-ABD0-EFE0957F9A2D}" destId="{5D3748D5-1F69-4AEE-AEE3-905045C1EED9}" srcOrd="0" destOrd="0" presId="urn:microsoft.com/office/officeart/2011/layout/CircleProcess"/>
    <dgm:cxn modelId="{4138A5D6-B322-4746-81DE-378141D47883}" type="presOf" srcId="{C6757DD5-E622-48FD-ACDA-FC2659BEDBB4}" destId="{8F201079-6EBF-4BE6-970A-8AB27983B44F}" srcOrd="0" destOrd="0" presId="urn:microsoft.com/office/officeart/2011/layout/CircleProcess"/>
    <dgm:cxn modelId="{441BD8D9-A93B-425F-9BE2-50D78CDACC39}" type="presOf" srcId="{57132380-C054-42D7-99C7-EDEE9D86FD92}" destId="{3490B20D-A6A6-4640-A408-144E3C2996AC}" srcOrd="0" destOrd="0" presId="urn:microsoft.com/office/officeart/2011/layout/CircleProcess"/>
    <dgm:cxn modelId="{D0C723DE-ABE2-484F-A9C3-5D3318981E68}" type="presOf" srcId="{93B7916F-C270-43B4-AF91-AE8ED36BAD10}" destId="{AAAF9B48-CA0F-473B-8130-72F15B422487}" srcOrd="0" destOrd="0" presId="urn:microsoft.com/office/officeart/2011/layout/CircleProcess"/>
    <dgm:cxn modelId="{DF99D6DE-8CF3-42A6-BD45-86208DC1A330}" type="presOf" srcId="{57132380-C054-42D7-99C7-EDEE9D86FD92}" destId="{24E765F7-183A-4194-89C8-36194D835B36}" srcOrd="1" destOrd="0" presId="urn:microsoft.com/office/officeart/2011/layout/CircleProcess"/>
    <dgm:cxn modelId="{24A637E7-1F44-4699-B24F-847F49B8B84B}" type="presOf" srcId="{8753FD4C-A92E-4F5A-9568-6F873929D849}" destId="{68E0FC54-52B2-44CB-8212-975BF9234248}" srcOrd="1" destOrd="0" presId="urn:microsoft.com/office/officeart/2011/layout/CircleProcess"/>
    <dgm:cxn modelId="{B813ACAE-13ED-48DD-A07E-2FC1788C9A12}" type="presParOf" srcId="{8F201079-6EBF-4BE6-970A-8AB27983B44F}" destId="{A6D4CE6E-602D-4438-A5E1-B94D3C8A5B6A}" srcOrd="0" destOrd="0" presId="urn:microsoft.com/office/officeart/2011/layout/CircleProcess"/>
    <dgm:cxn modelId="{4C943EC3-8B8C-4333-8206-33B8AC309C05}" type="presParOf" srcId="{A6D4CE6E-602D-4438-A5E1-B94D3C8A5B6A}" destId="{698C9443-D6CE-405B-8986-C8662DB907A6}" srcOrd="0" destOrd="0" presId="urn:microsoft.com/office/officeart/2011/layout/CircleProcess"/>
    <dgm:cxn modelId="{B4240C9F-A252-48FF-8B07-91AD3BC5D6BA}" type="presParOf" srcId="{8F201079-6EBF-4BE6-970A-8AB27983B44F}" destId="{8D494C7F-865B-42D1-9D13-7F9EF59061CA}" srcOrd="1" destOrd="0" presId="urn:microsoft.com/office/officeart/2011/layout/CircleProcess"/>
    <dgm:cxn modelId="{26284A8F-98EE-4F5B-86C7-E9EF8723BC5A}" type="presParOf" srcId="{8D494C7F-865B-42D1-9D13-7F9EF59061CA}" destId="{3490B20D-A6A6-4640-A408-144E3C2996AC}" srcOrd="0" destOrd="0" presId="urn:microsoft.com/office/officeart/2011/layout/CircleProcess"/>
    <dgm:cxn modelId="{26FF0AB2-6FC8-41C4-A9BC-A10C8BAF7501}" type="presParOf" srcId="{8F201079-6EBF-4BE6-970A-8AB27983B44F}" destId="{24E765F7-183A-4194-89C8-36194D835B36}" srcOrd="2" destOrd="0" presId="urn:microsoft.com/office/officeart/2011/layout/CircleProcess"/>
    <dgm:cxn modelId="{64615539-458B-41F0-9207-0466262ABBF1}" type="presParOf" srcId="{8F201079-6EBF-4BE6-970A-8AB27983B44F}" destId="{DF70F028-FA94-4542-9191-C8FC2FD0D8ED}" srcOrd="3" destOrd="0" presId="urn:microsoft.com/office/officeart/2011/layout/CircleProcess"/>
    <dgm:cxn modelId="{46C9378E-6540-4F36-8F36-5E5F3899FF48}" type="presParOf" srcId="{DF70F028-FA94-4542-9191-C8FC2FD0D8ED}" destId="{9CCD2B3B-780B-4E18-9F77-312B3BFA7EA5}" srcOrd="0" destOrd="0" presId="urn:microsoft.com/office/officeart/2011/layout/CircleProcess"/>
    <dgm:cxn modelId="{4CB9CF33-9E71-410D-9992-9AF786DC0494}" type="presParOf" srcId="{8F201079-6EBF-4BE6-970A-8AB27983B44F}" destId="{E617E033-AC33-467E-B8C3-D9C7D67ADD83}" srcOrd="4" destOrd="0" presId="urn:microsoft.com/office/officeart/2011/layout/CircleProcess"/>
    <dgm:cxn modelId="{7F60B6E1-DFF7-4241-BCE7-AA7F6AFF0777}" type="presParOf" srcId="{E617E033-AC33-467E-B8C3-D9C7D67ADD83}" destId="{AAAF9B48-CA0F-473B-8130-72F15B422487}" srcOrd="0" destOrd="0" presId="urn:microsoft.com/office/officeart/2011/layout/CircleProcess"/>
    <dgm:cxn modelId="{D9FA0EB9-499F-4765-BC5E-C404D2F3D10E}" type="presParOf" srcId="{8F201079-6EBF-4BE6-970A-8AB27983B44F}" destId="{FA661225-65D0-4ECA-94F4-C60DA3C595D9}" srcOrd="5" destOrd="0" presId="urn:microsoft.com/office/officeart/2011/layout/CircleProcess"/>
    <dgm:cxn modelId="{F670EFC7-B403-4A96-A1F4-00367A27150A}" type="presParOf" srcId="{8F201079-6EBF-4BE6-970A-8AB27983B44F}" destId="{603F4F69-ADD7-4EAF-AA97-182F0E1D0652}" srcOrd="6" destOrd="0" presId="urn:microsoft.com/office/officeart/2011/layout/CircleProcess"/>
    <dgm:cxn modelId="{FC3A99C5-9AD4-4A5C-BB5F-478CE41FA062}" type="presParOf" srcId="{603F4F69-ADD7-4EAF-AA97-182F0E1D0652}" destId="{BEF4AB4A-FE4F-4A5C-A52C-A6952365895B}" srcOrd="0" destOrd="0" presId="urn:microsoft.com/office/officeart/2011/layout/CircleProcess"/>
    <dgm:cxn modelId="{400671E2-04E0-4E0B-B8FD-18A8BAE49E81}" type="presParOf" srcId="{8F201079-6EBF-4BE6-970A-8AB27983B44F}" destId="{575A7A26-1BDB-462B-A43E-659C86DE4CE2}" srcOrd="7" destOrd="0" presId="urn:microsoft.com/office/officeart/2011/layout/CircleProcess"/>
    <dgm:cxn modelId="{225636EE-BF53-4E8D-918E-7CE5F60A971D}" type="presParOf" srcId="{575A7A26-1BDB-462B-A43E-659C86DE4CE2}" destId="{5D3748D5-1F69-4AEE-AEE3-905045C1EED9}" srcOrd="0" destOrd="0" presId="urn:microsoft.com/office/officeart/2011/layout/CircleProcess"/>
    <dgm:cxn modelId="{5A343E99-C3F6-41AD-A761-BD49DB5A3875}" type="presParOf" srcId="{8F201079-6EBF-4BE6-970A-8AB27983B44F}" destId="{03FA2E3B-FCC3-4F4F-B9AE-7A149182D629}" srcOrd="8" destOrd="0" presId="urn:microsoft.com/office/officeart/2011/layout/CircleProcess"/>
    <dgm:cxn modelId="{42F49281-C578-49CC-A149-B1B06BF63635}" type="presParOf" srcId="{8F201079-6EBF-4BE6-970A-8AB27983B44F}" destId="{4654F9CA-0049-43CA-B7A9-F160C173F8E0}" srcOrd="9" destOrd="0" presId="urn:microsoft.com/office/officeart/2011/layout/CircleProcess"/>
    <dgm:cxn modelId="{2E29D21B-C294-4E6F-B92F-C35548DF8B8E}" type="presParOf" srcId="{4654F9CA-0049-43CA-B7A9-F160C173F8E0}" destId="{D36088E0-86BB-4198-9662-B3E6712F1D71}" srcOrd="0" destOrd="0" presId="urn:microsoft.com/office/officeart/2011/layout/CircleProcess"/>
    <dgm:cxn modelId="{E17C6D45-025B-4441-B011-C0BA1102C591}" type="presParOf" srcId="{8F201079-6EBF-4BE6-970A-8AB27983B44F}" destId="{B4C46CE6-A216-43EB-A8FB-69CF9C5E14BD}" srcOrd="10" destOrd="0" presId="urn:microsoft.com/office/officeart/2011/layout/CircleProcess"/>
    <dgm:cxn modelId="{23747464-C799-4D77-9AF0-0C315CB93EC1}" type="presParOf" srcId="{B4C46CE6-A216-43EB-A8FB-69CF9C5E14BD}" destId="{6FC3B307-C1E1-4DDD-BE39-64A60BF893CF}" srcOrd="0" destOrd="0" presId="urn:microsoft.com/office/officeart/2011/layout/CircleProcess"/>
    <dgm:cxn modelId="{69F6EBE5-1701-48E5-AA37-6C716345D7D6}" type="presParOf" srcId="{8F201079-6EBF-4BE6-970A-8AB27983B44F}" destId="{68E0FC54-52B2-44CB-8212-975BF9234248}" srcOrd="11" destOrd="0" presId="urn:microsoft.com/office/officeart/2011/layout/CircleProcess"/>
    <dgm:cxn modelId="{D42DE3B8-EEEC-4170-99C8-697C85234214}" type="presParOf" srcId="{8F201079-6EBF-4BE6-970A-8AB27983B44F}" destId="{2E011E9E-DC08-4B2C-BDC6-ABCCDF5C77AA}" srcOrd="12" destOrd="0" presId="urn:microsoft.com/office/officeart/2011/layout/CircleProcess"/>
    <dgm:cxn modelId="{44CAAC93-16AD-4872-A449-3E4075219949}" type="presParOf" srcId="{2E011E9E-DC08-4B2C-BDC6-ABCCDF5C77AA}" destId="{A9BF9816-E644-46C0-A887-934188E967DE}" srcOrd="0" destOrd="0" presId="urn:microsoft.com/office/officeart/2011/layout/CircleProcess"/>
    <dgm:cxn modelId="{75234E66-696E-4A70-A365-F7BF5AF7C927}" type="presParOf" srcId="{8F201079-6EBF-4BE6-970A-8AB27983B44F}" destId="{5007CE64-588D-4106-9D86-C89A2DECA8DD}" srcOrd="13" destOrd="0" presId="urn:microsoft.com/office/officeart/2011/layout/CircleProcess"/>
    <dgm:cxn modelId="{DFA5A5E0-D034-4015-B100-555121624EBE}" type="presParOf" srcId="{5007CE64-588D-4106-9D86-C89A2DECA8DD}" destId="{F32FDD93-2138-4195-A053-CC3C29AE5180}" srcOrd="0" destOrd="0" presId="urn:microsoft.com/office/officeart/2011/layout/CircleProcess"/>
    <dgm:cxn modelId="{866EC789-50E0-4810-88B1-4E573CE851B1}" type="presParOf" srcId="{8F201079-6EBF-4BE6-970A-8AB27983B44F}" destId="{D439A42A-8DA0-413F-A947-A5BF51BD4467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8C9443-D6CE-405B-8986-C8662DB907A6}">
      <dsp:nvSpPr>
        <dsp:cNvPr id="0" name=""/>
        <dsp:cNvSpPr/>
      </dsp:nvSpPr>
      <dsp:spPr>
        <a:xfrm>
          <a:off x="8912877" y="1158901"/>
          <a:ext cx="2032280" cy="2032613"/>
        </a:xfrm>
        <a:prstGeom prst="ellipse">
          <a:avLst/>
        </a:prstGeom>
        <a:gradFill rotWithShape="0">
          <a:gsLst>
            <a:gs pos="0">
              <a:schemeClr val="accent1">
                <a:shade val="50000"/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50000"/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50000"/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3490B20D-A6A6-4640-A408-144E3C2996AC}">
      <dsp:nvSpPr>
        <dsp:cNvPr id="0" name=""/>
        <dsp:cNvSpPr/>
      </dsp:nvSpPr>
      <dsp:spPr>
        <a:xfrm>
          <a:off x="8979934" y="1226667"/>
          <a:ext cx="1897083" cy="189708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100" b="1" kern="1200" dirty="0"/>
            <a:t>1.     Maí </a:t>
          </a:r>
        </a:p>
      </dsp:txBody>
      <dsp:txXfrm>
        <a:off x="9251410" y="1497730"/>
        <a:ext cx="1355214" cy="1354956"/>
      </dsp:txXfrm>
    </dsp:sp>
    <dsp:sp modelId="{9CCD2B3B-780B-4E18-9F77-312B3BFA7EA5}">
      <dsp:nvSpPr>
        <dsp:cNvPr id="0" name=""/>
        <dsp:cNvSpPr/>
      </dsp:nvSpPr>
      <dsp:spPr>
        <a:xfrm rot="2700000">
          <a:off x="6811493" y="1159007"/>
          <a:ext cx="2032045" cy="2032045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1">
                <a:shade val="50000"/>
                <a:hueOff val="160997"/>
                <a:satOff val="-3921"/>
                <a:lumOff val="1715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50000"/>
                <a:hueOff val="160997"/>
                <a:satOff val="-3921"/>
                <a:lumOff val="1715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50000"/>
                <a:hueOff val="160997"/>
                <a:satOff val="-3921"/>
                <a:lumOff val="1715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AAF9B48-CA0F-473B-8130-72F15B422487}">
      <dsp:nvSpPr>
        <dsp:cNvPr id="0" name=""/>
        <dsp:cNvSpPr/>
      </dsp:nvSpPr>
      <dsp:spPr>
        <a:xfrm>
          <a:off x="6880596" y="1226667"/>
          <a:ext cx="1897083" cy="189708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160997"/>
              <a:satOff val="-3921"/>
              <a:lumOff val="1715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100" b="1" kern="1200" dirty="0"/>
            <a:t>2.   Apríl </a:t>
          </a:r>
        </a:p>
      </dsp:txBody>
      <dsp:txXfrm>
        <a:off x="7150990" y="1497730"/>
        <a:ext cx="1355214" cy="1354956"/>
      </dsp:txXfrm>
    </dsp:sp>
    <dsp:sp modelId="{BEF4AB4A-FE4F-4A5C-A52C-A6952365895B}">
      <dsp:nvSpPr>
        <dsp:cNvPr id="0" name=""/>
        <dsp:cNvSpPr/>
      </dsp:nvSpPr>
      <dsp:spPr>
        <a:xfrm rot="2700000">
          <a:off x="4712154" y="1159007"/>
          <a:ext cx="2032045" cy="2032045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1">
                <a:shade val="50000"/>
                <a:hueOff val="321995"/>
                <a:satOff val="-7842"/>
                <a:lumOff val="3431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50000"/>
                <a:hueOff val="321995"/>
                <a:satOff val="-7842"/>
                <a:lumOff val="3431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50000"/>
                <a:hueOff val="321995"/>
                <a:satOff val="-7842"/>
                <a:lumOff val="3431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D3748D5-1F69-4AEE-AEE3-905045C1EED9}">
      <dsp:nvSpPr>
        <dsp:cNvPr id="0" name=""/>
        <dsp:cNvSpPr/>
      </dsp:nvSpPr>
      <dsp:spPr>
        <a:xfrm>
          <a:off x="4780176" y="1226667"/>
          <a:ext cx="1897083" cy="189708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321995"/>
              <a:satOff val="-7842"/>
              <a:lumOff val="3431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100" b="1" kern="1200" dirty="0"/>
            <a:t>15. Mars</a:t>
          </a:r>
        </a:p>
      </dsp:txBody>
      <dsp:txXfrm>
        <a:off x="5050570" y="1497730"/>
        <a:ext cx="1355214" cy="1354956"/>
      </dsp:txXfrm>
    </dsp:sp>
    <dsp:sp modelId="{D36088E0-86BB-4198-9662-B3E6712F1D71}">
      <dsp:nvSpPr>
        <dsp:cNvPr id="0" name=""/>
        <dsp:cNvSpPr/>
      </dsp:nvSpPr>
      <dsp:spPr>
        <a:xfrm rot="2700000">
          <a:off x="2611734" y="1159007"/>
          <a:ext cx="2032045" cy="2032045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1">
                <a:shade val="50000"/>
                <a:hueOff val="321995"/>
                <a:satOff val="-7842"/>
                <a:lumOff val="3431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50000"/>
                <a:hueOff val="321995"/>
                <a:satOff val="-7842"/>
                <a:lumOff val="3431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50000"/>
                <a:hueOff val="321995"/>
                <a:satOff val="-7842"/>
                <a:lumOff val="3431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FC3B307-C1E1-4DDD-BE39-64A60BF893CF}">
      <dsp:nvSpPr>
        <dsp:cNvPr id="0" name=""/>
        <dsp:cNvSpPr/>
      </dsp:nvSpPr>
      <dsp:spPr>
        <a:xfrm>
          <a:off x="2679756" y="1226667"/>
          <a:ext cx="1897083" cy="189708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321995"/>
              <a:satOff val="-7842"/>
              <a:lumOff val="3431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100" b="1" kern="1200" dirty="0"/>
            <a:t>1. Febrúar </a:t>
          </a:r>
        </a:p>
      </dsp:txBody>
      <dsp:txXfrm>
        <a:off x="2951231" y="1497730"/>
        <a:ext cx="1355214" cy="1354956"/>
      </dsp:txXfrm>
    </dsp:sp>
    <dsp:sp modelId="{A9BF9816-E644-46C0-A887-934188E967DE}">
      <dsp:nvSpPr>
        <dsp:cNvPr id="0" name=""/>
        <dsp:cNvSpPr/>
      </dsp:nvSpPr>
      <dsp:spPr>
        <a:xfrm rot="2700000">
          <a:off x="511314" y="1159007"/>
          <a:ext cx="2032045" cy="2032045"/>
        </a:xfrm>
        <a:prstGeom prst="teardrop">
          <a:avLst>
            <a:gd name="adj" fmla="val 100000"/>
          </a:avLst>
        </a:prstGeom>
        <a:gradFill rotWithShape="0">
          <a:gsLst>
            <a:gs pos="0">
              <a:schemeClr val="accent1">
                <a:shade val="50000"/>
                <a:hueOff val="160997"/>
                <a:satOff val="-3921"/>
                <a:lumOff val="1715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shade val="50000"/>
                <a:hueOff val="160997"/>
                <a:satOff val="-3921"/>
                <a:lumOff val="1715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shade val="50000"/>
                <a:hueOff val="160997"/>
                <a:satOff val="-3921"/>
                <a:lumOff val="1715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F32FDD93-2138-4195-A053-CC3C29AE5180}">
      <dsp:nvSpPr>
        <dsp:cNvPr id="0" name=""/>
        <dsp:cNvSpPr/>
      </dsp:nvSpPr>
      <dsp:spPr>
        <a:xfrm>
          <a:off x="579336" y="1226667"/>
          <a:ext cx="1897083" cy="189708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shade val="50000"/>
              <a:hueOff val="160997"/>
              <a:satOff val="-3921"/>
              <a:lumOff val="1715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3100" b="1" kern="1200" dirty="0"/>
            <a:t>15. Janúar</a:t>
          </a:r>
        </a:p>
      </dsp:txBody>
      <dsp:txXfrm>
        <a:off x="850811" y="1497730"/>
        <a:ext cx="1355214" cy="13549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íðuhaussstaðgengill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 dirty="0"/>
          </a:p>
        </p:txBody>
      </p:sp>
      <p:sp>
        <p:nvSpPr>
          <p:cNvPr id="3" name="Dagsetningarstaðgengill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A84AC-C80A-4FE0-A521-6AD932C4391B}" type="datetimeFigureOut">
              <a:rPr lang="is-IS" smtClean="0"/>
              <a:t>14.4.2021</a:t>
            </a:fld>
            <a:endParaRPr lang="is-IS" dirty="0"/>
          </a:p>
        </p:txBody>
      </p:sp>
      <p:sp>
        <p:nvSpPr>
          <p:cNvPr id="4" name="Skyggnumyndastaðgengill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 dirty="0"/>
          </a:p>
        </p:txBody>
      </p:sp>
      <p:sp>
        <p:nvSpPr>
          <p:cNvPr id="5" name="Minnispunktastaðgengill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s-IS"/>
              <a:t>Smelltu til að breyta textastílum frumgerðar</a:t>
            </a:r>
          </a:p>
          <a:p>
            <a:pPr lvl="1"/>
            <a:r>
              <a:rPr lang="is-IS"/>
              <a:t>Annað stig</a:t>
            </a:r>
          </a:p>
          <a:p>
            <a:pPr lvl="2"/>
            <a:r>
              <a:rPr lang="is-IS"/>
              <a:t>Þriðja stig</a:t>
            </a:r>
          </a:p>
          <a:p>
            <a:pPr lvl="3"/>
            <a:r>
              <a:rPr lang="is-IS"/>
              <a:t>Fjórða stig</a:t>
            </a:r>
          </a:p>
          <a:p>
            <a:pPr lvl="4"/>
            <a:r>
              <a:rPr lang="is-IS"/>
              <a:t>Fimmta stig</a:t>
            </a:r>
          </a:p>
        </p:txBody>
      </p:sp>
      <p:sp>
        <p:nvSpPr>
          <p:cNvPr id="6" name="Síðufótarstaðgengil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 dirty="0"/>
          </a:p>
        </p:txBody>
      </p:sp>
      <p:sp>
        <p:nvSpPr>
          <p:cNvPr id="7" name="Skyggnunúmersstaðgengill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5B3EF-E3C9-4D8E-966A-69A3E9E5EAA3}" type="slidenum">
              <a:rPr lang="is-IS" smtClean="0"/>
              <a:t>‹#›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624402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5B3EF-E3C9-4D8E-966A-69A3E9E5EAA3}" type="slidenum">
              <a:rPr lang="is-IS" smtClean="0"/>
              <a:t>1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466951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5B3EF-E3C9-4D8E-966A-69A3E9E5EAA3}" type="slidenum">
              <a:rPr lang="is-IS" smtClean="0"/>
              <a:t>2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2929328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s-IS" dirty="0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34888-B064-4F24-87E2-CC07D32F7A1A}" type="slidenum">
              <a:rPr lang="is-IS" smtClean="0"/>
              <a:t>14</a:t>
            </a:fld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785220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EB1F7E-2A8D-504D-B0F6-19363E52AB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8095" y="3154770"/>
            <a:ext cx="3772579" cy="13040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FontTx/>
              <a:buNone/>
              <a:defRPr sz="3800" b="1" i="0">
                <a:solidFill>
                  <a:schemeClr val="bg1"/>
                </a:solidFill>
                <a:latin typeface="FiraGO SemiBold" panose="020B0503050000020004" pitchFamily="34" charset="0"/>
                <a:cs typeface="FiraGO SemiBold" panose="020B0503050000020004" pitchFamily="34" charset="0"/>
              </a:defRPr>
            </a:lvl1pPr>
          </a:lstStyle>
          <a:p>
            <a:pPr lvl="0"/>
            <a:r>
              <a:rPr lang="en-GB" err="1"/>
              <a:t>Fyrirsögn</a:t>
            </a:r>
            <a:r>
              <a:rPr lang="en-GB"/>
              <a:t> </a:t>
            </a:r>
            <a:r>
              <a:rPr lang="en-GB" err="1"/>
              <a:t>í</a:t>
            </a:r>
            <a:r>
              <a:rPr lang="en-GB"/>
              <a:t> </a:t>
            </a:r>
          </a:p>
          <a:p>
            <a:pPr lvl="0"/>
            <a:r>
              <a:rPr lang="en-GB" err="1"/>
              <a:t>tveimur</a:t>
            </a:r>
            <a:r>
              <a:rPr lang="en-GB"/>
              <a:t> </a:t>
            </a:r>
            <a:r>
              <a:rPr lang="en-GB" err="1"/>
              <a:t>línum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3965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283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8286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1777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6019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8389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228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95976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0810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100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790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li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EB1F7E-2A8D-504D-B0F6-19363E52AB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8095" y="3093810"/>
            <a:ext cx="5171980" cy="17293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FontTx/>
              <a:buNone/>
              <a:defRPr sz="3800" b="1" i="0">
                <a:solidFill>
                  <a:srgbClr val="092E1E"/>
                </a:solidFill>
                <a:latin typeface="FiraGO SemiBold" panose="020B0503050000020004" pitchFamily="34" charset="0"/>
                <a:cs typeface="FiraGO SemiBold" panose="020B0503050000020004" pitchFamily="34" charset="0"/>
              </a:defRPr>
            </a:lvl1pPr>
          </a:lstStyle>
          <a:p>
            <a:pPr lvl="0"/>
            <a:r>
              <a:rPr lang="en-GB" err="1"/>
              <a:t>Fyrirsögn</a:t>
            </a:r>
            <a:r>
              <a:rPr lang="en-GB"/>
              <a:t> </a:t>
            </a:r>
            <a:r>
              <a:rPr lang="en-GB" err="1"/>
              <a:t>í</a:t>
            </a:r>
            <a:endParaRPr lang="en-GB"/>
          </a:p>
          <a:p>
            <a:pPr lvl="0"/>
            <a:r>
              <a:rPr lang="en-GB" err="1"/>
              <a:t>tveimur</a:t>
            </a:r>
            <a:r>
              <a:rPr lang="en-GB"/>
              <a:t> </a:t>
            </a:r>
            <a:r>
              <a:rPr lang="en-GB" err="1"/>
              <a:t>línum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B5F931-388D-E84A-BE82-E8D7C4709E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8095" y="2531889"/>
            <a:ext cx="3073400" cy="6810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i="0">
                <a:solidFill>
                  <a:srgbClr val="F18921"/>
                </a:solidFill>
                <a:latin typeface="FiraGO Book" panose="020B0503050000020004" pitchFamily="34" charset="0"/>
                <a:cs typeface="FiraGO Book" panose="020B0503050000020004" pitchFamily="34" charset="0"/>
              </a:defRPr>
            </a:lvl1pPr>
          </a:lstStyle>
          <a:p>
            <a:pPr lvl="0"/>
            <a:r>
              <a:rPr lang="en-GB" err="1"/>
              <a:t>Dæmi</a:t>
            </a:r>
            <a:r>
              <a:rPr lang="en-GB"/>
              <a:t> 1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921758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EB1F7E-2A8D-504D-B0F6-19363E52AB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8095" y="3154770"/>
            <a:ext cx="3772579" cy="13040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FontTx/>
              <a:buNone/>
              <a:defRPr sz="3800" b="1" i="0">
                <a:solidFill>
                  <a:schemeClr val="bg1"/>
                </a:solidFill>
                <a:latin typeface="FiraGO SemiBold" panose="020B0503050000020004" pitchFamily="34" charset="0"/>
                <a:cs typeface="FiraGO SemiBold" panose="020B0503050000020004" pitchFamily="34" charset="0"/>
              </a:defRPr>
            </a:lvl1pPr>
          </a:lstStyle>
          <a:p>
            <a:pPr lvl="0"/>
            <a:r>
              <a:rPr lang="en-GB" err="1"/>
              <a:t>Fyrirsögn</a:t>
            </a:r>
            <a:r>
              <a:rPr lang="en-GB"/>
              <a:t> </a:t>
            </a:r>
            <a:r>
              <a:rPr lang="en-GB" err="1"/>
              <a:t>í</a:t>
            </a:r>
            <a:r>
              <a:rPr lang="en-GB"/>
              <a:t> </a:t>
            </a:r>
          </a:p>
          <a:p>
            <a:pPr lvl="0"/>
            <a:r>
              <a:rPr lang="en-GB" err="1"/>
              <a:t>tveimur</a:t>
            </a:r>
            <a:r>
              <a:rPr lang="en-GB"/>
              <a:t> </a:t>
            </a:r>
            <a:r>
              <a:rPr lang="en-GB" err="1"/>
              <a:t>línum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3074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EB1F7E-2A8D-504D-B0F6-19363E52AB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8095" y="3154770"/>
            <a:ext cx="3772579" cy="13040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FontTx/>
              <a:buNone/>
              <a:defRPr sz="3800" b="1" i="0">
                <a:solidFill>
                  <a:schemeClr val="bg1"/>
                </a:solidFill>
                <a:latin typeface="FiraGO SemiBold" panose="020B0503050000020004" pitchFamily="34" charset="0"/>
                <a:cs typeface="FiraGO SemiBold" panose="020B0503050000020004" pitchFamily="34" charset="0"/>
              </a:defRPr>
            </a:lvl1pPr>
          </a:lstStyle>
          <a:p>
            <a:pPr lvl="0"/>
            <a:r>
              <a:rPr lang="en-GB" err="1"/>
              <a:t>Fyrirsögn</a:t>
            </a:r>
            <a:r>
              <a:rPr lang="en-GB"/>
              <a:t> </a:t>
            </a:r>
            <a:r>
              <a:rPr lang="en-GB" err="1"/>
              <a:t>í</a:t>
            </a:r>
            <a:r>
              <a:rPr lang="en-GB"/>
              <a:t> </a:t>
            </a:r>
          </a:p>
          <a:p>
            <a:pPr lvl="0"/>
            <a:r>
              <a:rPr lang="en-GB" err="1"/>
              <a:t>tveimur</a:t>
            </a:r>
            <a:r>
              <a:rPr lang="en-GB"/>
              <a:t> </a:t>
            </a:r>
            <a:r>
              <a:rPr lang="en-GB" err="1"/>
              <a:t>línum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243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egin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7EC839-5CF3-704B-9536-32ADFB848510}"/>
              </a:ext>
            </a:extLst>
          </p:cNvPr>
          <p:cNvCxnSpPr>
            <a:cxnSpLocks/>
          </p:cNvCxnSpPr>
          <p:nvPr userDrawn="1"/>
        </p:nvCxnSpPr>
        <p:spPr>
          <a:xfrm>
            <a:off x="1141591" y="4326111"/>
            <a:ext cx="350007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189600-914D-D942-B5F9-3D7DCF2AE2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41590" y="888146"/>
            <a:ext cx="9901547" cy="7899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300" b="1" i="0">
                <a:solidFill>
                  <a:srgbClr val="09501E"/>
                </a:solidFill>
                <a:latin typeface="FiraGO SemiBold" panose="020B0503050000020004" pitchFamily="34" charset="0"/>
                <a:cs typeface="FiraGO SemiBold" panose="020B0503050000020004" pitchFamily="34" charset="0"/>
              </a:defRPr>
            </a:lvl1pPr>
            <a:lvl2pPr>
              <a:defRPr b="1" i="0">
                <a:latin typeface="FiraGO SemiBold" panose="020B0503050000020004" pitchFamily="34" charset="0"/>
                <a:cs typeface="FiraGO SemiBold" panose="020B0503050000020004" pitchFamily="34" charset="0"/>
              </a:defRPr>
            </a:lvl2pPr>
            <a:lvl3pPr>
              <a:defRPr b="1" i="0">
                <a:latin typeface="FiraGO SemiBold" panose="020B0503050000020004" pitchFamily="34" charset="0"/>
                <a:cs typeface="FiraGO SemiBold" panose="020B0503050000020004" pitchFamily="34" charset="0"/>
              </a:defRPr>
            </a:lvl3pPr>
            <a:lvl4pPr>
              <a:defRPr b="1" i="0">
                <a:latin typeface="FiraGO SemiBold" panose="020B0503050000020004" pitchFamily="34" charset="0"/>
                <a:cs typeface="FiraGO SemiBold" panose="020B0503050000020004" pitchFamily="34" charset="0"/>
              </a:defRPr>
            </a:lvl4pPr>
            <a:lvl5pPr>
              <a:defRPr b="1" i="0">
                <a:latin typeface="FiraGO SemiBold" panose="020B0503050000020004" pitchFamily="34" charset="0"/>
                <a:cs typeface="FiraGO SemiBold" panose="020B0503050000020004" pitchFamily="34" charset="0"/>
              </a:defRPr>
            </a:lvl5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000A2C-81C2-ED4C-9871-E489B4AE0E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1413" y="1838325"/>
            <a:ext cx="5601031" cy="45926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FontTx/>
              <a:buNone/>
              <a:defRPr sz="1600" b="0" i="0">
                <a:latin typeface="FiraGO Book" panose="020B0503050000020004" pitchFamily="34" charset="0"/>
                <a:cs typeface="FiraGO Book" panose="020B0503050000020004" pitchFamily="34" charset="0"/>
              </a:defRPr>
            </a:lvl1pPr>
            <a:lvl2pPr marL="457200" indent="0">
              <a:buFontTx/>
              <a:buNone/>
              <a:defRPr sz="1800" b="0" i="0">
                <a:latin typeface="FiraGO Book" panose="020B0503050000020004" pitchFamily="34" charset="0"/>
                <a:cs typeface="FiraGO Book" panose="020B0503050000020004" pitchFamily="34" charset="0"/>
              </a:defRPr>
            </a:lvl2pPr>
            <a:lvl3pPr marL="914400" indent="0">
              <a:buFontTx/>
              <a:buNone/>
              <a:defRPr sz="1800" b="0" i="0">
                <a:latin typeface="FiraGO Book" panose="020B0503050000020004" pitchFamily="34" charset="0"/>
                <a:cs typeface="FiraGO Book" panose="020B0503050000020004" pitchFamily="34" charset="0"/>
              </a:defRPr>
            </a:lvl3pPr>
            <a:lvl4pPr marL="1371600" indent="0">
              <a:buFontTx/>
              <a:buNone/>
              <a:defRPr sz="1800" b="0" i="0">
                <a:latin typeface="FiraGO Book" panose="020B0503050000020004" pitchFamily="34" charset="0"/>
                <a:cs typeface="FiraGO Book" panose="020B0503050000020004" pitchFamily="34" charset="0"/>
              </a:defRPr>
            </a:lvl4pPr>
            <a:lvl5pPr marL="1828800" indent="0">
              <a:buFontTx/>
              <a:buNone/>
              <a:defRPr sz="1800" b="0" i="0">
                <a:latin typeface="FiraGO Book" panose="020B0503050000020004" pitchFamily="34" charset="0"/>
                <a:cs typeface="FiraGO Book" panose="020B050305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1669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fl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7EC839-5CF3-704B-9536-32ADFB848510}"/>
              </a:ext>
            </a:extLst>
          </p:cNvPr>
          <p:cNvCxnSpPr>
            <a:cxnSpLocks/>
          </p:cNvCxnSpPr>
          <p:nvPr userDrawn="1"/>
        </p:nvCxnSpPr>
        <p:spPr>
          <a:xfrm>
            <a:off x="1141591" y="4326111"/>
            <a:ext cx="350007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Vertical Text Placeholder 16">
            <a:extLst>
              <a:ext uri="{FF2B5EF4-FFF2-40B4-BE49-F238E27FC236}">
                <a16:creationId xmlns:a16="http://schemas.microsoft.com/office/drawing/2014/main" id="{D2228170-6F7F-D142-92D2-C221A362C7A8}"/>
              </a:ext>
            </a:extLst>
          </p:cNvPr>
          <p:cNvSpPr>
            <a:spLocks noGrp="1"/>
          </p:cNvSpPr>
          <p:nvPr>
            <p:ph type="body" orient="vert" sz="quarter" idx="10" hasCustomPrompt="1"/>
          </p:nvPr>
        </p:nvSpPr>
        <p:spPr>
          <a:xfrm rot="10800000">
            <a:off x="504327" y="1151731"/>
            <a:ext cx="558119" cy="4554538"/>
          </a:xfrm>
          <a:prstGeom prst="rect">
            <a:avLst/>
          </a:prstGeom>
        </p:spPr>
        <p:txBody>
          <a:bodyPr vert="eaVert"/>
          <a:lstStyle>
            <a:lvl1pPr marL="0" indent="0" algn="r">
              <a:buFontTx/>
              <a:buNone/>
              <a:defRPr sz="2400" b="1" i="0">
                <a:solidFill>
                  <a:srgbClr val="092E1E"/>
                </a:solidFill>
                <a:latin typeface="FiraGO SemiBold" panose="020B0503050000020004" pitchFamily="34" charset="0"/>
                <a:cs typeface="FiraGO SemiBold" panose="020B0503050000020004" pitchFamily="34" charset="0"/>
              </a:defRPr>
            </a:lvl1pPr>
          </a:lstStyle>
          <a:p>
            <a:pPr lvl="0"/>
            <a:r>
              <a:rPr lang="en-GB" err="1"/>
              <a:t>Fyrirsögn</a:t>
            </a:r>
            <a:endParaRPr lang="en-I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93921FA-5355-B145-9C06-84D7CC6A9FF7}"/>
              </a:ext>
            </a:extLst>
          </p:cNvPr>
          <p:cNvCxnSpPr>
            <a:cxnSpLocks/>
          </p:cNvCxnSpPr>
          <p:nvPr userDrawn="1"/>
        </p:nvCxnSpPr>
        <p:spPr>
          <a:xfrm flipH="1">
            <a:off x="504327" y="1010194"/>
            <a:ext cx="557711" cy="0"/>
          </a:xfrm>
          <a:prstGeom prst="line">
            <a:avLst/>
          </a:prstGeom>
          <a:ln w="19050">
            <a:solidFill>
              <a:srgbClr val="092E1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7535E584-2FF1-0A46-9542-248C304C3A7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917" y="512388"/>
            <a:ext cx="558121" cy="42703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 b="1" i="0">
                <a:solidFill>
                  <a:srgbClr val="092E1E"/>
                </a:solidFill>
                <a:latin typeface="FiraGO SemiBold" panose="020B0503050000020004" pitchFamily="34" charset="0"/>
                <a:cs typeface="FiraGO SemiBold" panose="020B0503050000020004" pitchFamily="34" charset="0"/>
              </a:defRPr>
            </a:lvl1pPr>
          </a:lstStyle>
          <a:p>
            <a:pPr lvl="0"/>
            <a:r>
              <a:rPr lang="en-GB"/>
              <a:t>1.1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64518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gin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7EC839-5CF3-704B-9536-32ADFB848510}"/>
              </a:ext>
            </a:extLst>
          </p:cNvPr>
          <p:cNvCxnSpPr>
            <a:cxnSpLocks/>
          </p:cNvCxnSpPr>
          <p:nvPr userDrawn="1"/>
        </p:nvCxnSpPr>
        <p:spPr>
          <a:xfrm>
            <a:off x="1141591" y="4326111"/>
            <a:ext cx="350007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189600-914D-D942-B5F9-3D7DCF2AE24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41590" y="888146"/>
            <a:ext cx="9901547" cy="78992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300" b="1" i="0">
                <a:solidFill>
                  <a:srgbClr val="09501E"/>
                </a:solidFill>
                <a:latin typeface="FiraGO SemiBold" panose="020B0503050000020004" pitchFamily="34" charset="0"/>
                <a:cs typeface="FiraGO SemiBold" panose="020B0503050000020004" pitchFamily="34" charset="0"/>
              </a:defRPr>
            </a:lvl1pPr>
            <a:lvl2pPr>
              <a:defRPr b="1" i="0">
                <a:latin typeface="FiraGO SemiBold" panose="020B0503050000020004" pitchFamily="34" charset="0"/>
                <a:cs typeface="FiraGO SemiBold" panose="020B0503050000020004" pitchFamily="34" charset="0"/>
              </a:defRPr>
            </a:lvl2pPr>
            <a:lvl3pPr>
              <a:defRPr b="1" i="0">
                <a:latin typeface="FiraGO SemiBold" panose="020B0503050000020004" pitchFamily="34" charset="0"/>
                <a:cs typeface="FiraGO SemiBold" panose="020B0503050000020004" pitchFamily="34" charset="0"/>
              </a:defRPr>
            </a:lvl3pPr>
            <a:lvl4pPr>
              <a:defRPr b="1" i="0">
                <a:latin typeface="FiraGO SemiBold" panose="020B0503050000020004" pitchFamily="34" charset="0"/>
                <a:cs typeface="FiraGO SemiBold" panose="020B0503050000020004" pitchFamily="34" charset="0"/>
              </a:defRPr>
            </a:lvl4pPr>
            <a:lvl5pPr>
              <a:defRPr b="1" i="0">
                <a:latin typeface="FiraGO SemiBold" panose="020B0503050000020004" pitchFamily="34" charset="0"/>
                <a:cs typeface="FiraGO SemiBold" panose="020B0503050000020004" pitchFamily="34" charset="0"/>
              </a:defRPr>
            </a:lvl5pPr>
          </a:lstStyle>
          <a:p>
            <a:pPr lvl="0"/>
            <a:r>
              <a:rPr lang="en-GB"/>
              <a:t>Click to edit Master text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5000A2C-81C2-ED4C-9871-E489B4AE0E6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1413" y="1838325"/>
            <a:ext cx="5601031" cy="459263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400"/>
              </a:lnSpc>
              <a:buFontTx/>
              <a:buNone/>
              <a:defRPr sz="1600" b="0" i="0">
                <a:latin typeface="FiraGO Book" panose="020B0503050000020004" pitchFamily="34" charset="0"/>
                <a:cs typeface="FiraGO Book" panose="020B0503050000020004" pitchFamily="34" charset="0"/>
              </a:defRPr>
            </a:lvl1pPr>
            <a:lvl2pPr marL="457200" indent="0">
              <a:buFontTx/>
              <a:buNone/>
              <a:defRPr sz="1800" b="0" i="0">
                <a:latin typeface="FiraGO Book" panose="020B0503050000020004" pitchFamily="34" charset="0"/>
                <a:cs typeface="FiraGO Book" panose="020B0503050000020004" pitchFamily="34" charset="0"/>
              </a:defRPr>
            </a:lvl2pPr>
            <a:lvl3pPr marL="914400" indent="0">
              <a:buFontTx/>
              <a:buNone/>
              <a:defRPr sz="1800" b="0" i="0">
                <a:latin typeface="FiraGO Book" panose="020B0503050000020004" pitchFamily="34" charset="0"/>
                <a:cs typeface="FiraGO Book" panose="020B0503050000020004" pitchFamily="34" charset="0"/>
              </a:defRPr>
            </a:lvl3pPr>
            <a:lvl4pPr marL="1371600" indent="0">
              <a:buFontTx/>
              <a:buNone/>
              <a:defRPr sz="1800" b="0" i="0">
                <a:latin typeface="FiraGO Book" panose="020B0503050000020004" pitchFamily="34" charset="0"/>
                <a:cs typeface="FiraGO Book" panose="020B0503050000020004" pitchFamily="34" charset="0"/>
              </a:defRPr>
            </a:lvl4pPr>
            <a:lvl5pPr marL="1828800" indent="0">
              <a:buFontTx/>
              <a:buNone/>
              <a:defRPr sz="1800" b="0" i="0">
                <a:latin typeface="FiraGO Book" panose="020B0503050000020004" pitchFamily="34" charset="0"/>
                <a:cs typeface="FiraGO Book" panose="020B05030500000200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061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lli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EB1F7E-2A8D-504D-B0F6-19363E52AB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8095" y="3093810"/>
            <a:ext cx="5171980" cy="172939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FontTx/>
              <a:buNone/>
              <a:defRPr sz="3800" b="1" i="0">
                <a:solidFill>
                  <a:srgbClr val="092E1E"/>
                </a:solidFill>
                <a:latin typeface="FiraGO SemiBold" panose="020B0503050000020004" pitchFamily="34" charset="0"/>
                <a:cs typeface="FiraGO SemiBold" panose="020B0503050000020004" pitchFamily="34" charset="0"/>
              </a:defRPr>
            </a:lvl1pPr>
          </a:lstStyle>
          <a:p>
            <a:pPr lvl="0"/>
            <a:r>
              <a:rPr lang="en-GB" err="1"/>
              <a:t>Fyrirsögn</a:t>
            </a:r>
            <a:r>
              <a:rPr lang="en-GB"/>
              <a:t> </a:t>
            </a:r>
            <a:r>
              <a:rPr lang="en-GB" err="1"/>
              <a:t>í</a:t>
            </a:r>
            <a:endParaRPr lang="en-GB"/>
          </a:p>
          <a:p>
            <a:pPr lvl="0"/>
            <a:r>
              <a:rPr lang="en-GB" err="1"/>
              <a:t>tveimur</a:t>
            </a:r>
            <a:r>
              <a:rPr lang="en-GB"/>
              <a:t> </a:t>
            </a:r>
            <a:r>
              <a:rPr lang="en-GB" err="1"/>
              <a:t>línum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DB5F931-388D-E84A-BE82-E8D7C4709E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78095" y="2531889"/>
            <a:ext cx="3073400" cy="68103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i="0">
                <a:solidFill>
                  <a:srgbClr val="F18921"/>
                </a:solidFill>
                <a:latin typeface="FiraGO Book" panose="020B0503050000020004" pitchFamily="34" charset="0"/>
                <a:cs typeface="FiraGO Book" panose="020B0503050000020004" pitchFamily="34" charset="0"/>
              </a:defRPr>
            </a:lvl1pPr>
          </a:lstStyle>
          <a:p>
            <a:pPr lvl="0"/>
            <a:r>
              <a:rPr lang="en-GB" err="1"/>
              <a:t>Dæmi</a:t>
            </a:r>
            <a:r>
              <a:rPr lang="en-GB"/>
              <a:t> 1</a:t>
            </a:r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407396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r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EEB1F7E-2A8D-504D-B0F6-19363E52AB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8095" y="3154770"/>
            <a:ext cx="3772579" cy="130401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FontTx/>
              <a:buNone/>
              <a:defRPr sz="3800" b="1" i="0">
                <a:solidFill>
                  <a:schemeClr val="bg1"/>
                </a:solidFill>
                <a:latin typeface="FiraGO SemiBold" panose="020B0503050000020004" pitchFamily="34" charset="0"/>
                <a:cs typeface="FiraGO SemiBold" panose="020B0503050000020004" pitchFamily="34" charset="0"/>
              </a:defRPr>
            </a:lvl1pPr>
          </a:lstStyle>
          <a:p>
            <a:pPr lvl="0"/>
            <a:r>
              <a:rPr lang="en-GB" err="1"/>
              <a:t>Fyrirsögn</a:t>
            </a:r>
            <a:r>
              <a:rPr lang="en-GB"/>
              <a:t> </a:t>
            </a:r>
            <a:r>
              <a:rPr lang="en-GB" err="1"/>
              <a:t>í</a:t>
            </a:r>
            <a:r>
              <a:rPr lang="en-GB"/>
              <a:t> </a:t>
            </a:r>
          </a:p>
          <a:p>
            <a:pPr lvl="0"/>
            <a:r>
              <a:rPr lang="en-GB" err="1"/>
              <a:t>tveimur</a:t>
            </a:r>
            <a:r>
              <a:rPr lang="en-GB"/>
              <a:t> </a:t>
            </a:r>
            <a:r>
              <a:rPr lang="en-GB" err="1"/>
              <a:t>línum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303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337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3E3345-620F-924C-9C6F-3594FA1D39EF}"/>
              </a:ext>
            </a:extLst>
          </p:cNvPr>
          <p:cNvSpPr/>
          <p:nvPr userDrawn="1"/>
        </p:nvSpPr>
        <p:spPr>
          <a:xfrm>
            <a:off x="1107062" y="0"/>
            <a:ext cx="11084938" cy="870509"/>
          </a:xfrm>
          <a:prstGeom prst="rect">
            <a:avLst/>
          </a:prstGeom>
          <a:solidFill>
            <a:srgbClr val="85A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4C8394-0C1B-434D-A40F-6E3464670AB2}"/>
              </a:ext>
            </a:extLst>
          </p:cNvPr>
          <p:cNvSpPr/>
          <p:nvPr userDrawn="1"/>
        </p:nvSpPr>
        <p:spPr>
          <a:xfrm>
            <a:off x="0" y="870509"/>
            <a:ext cx="12189533" cy="5987491"/>
          </a:xfrm>
          <a:prstGeom prst="rect">
            <a:avLst/>
          </a:prstGeom>
          <a:solidFill>
            <a:srgbClr val="032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08CC02-F212-5D47-988A-164B9E6C8623}"/>
              </a:ext>
            </a:extLst>
          </p:cNvPr>
          <p:cNvSpPr txBox="1"/>
          <p:nvPr userDrawn="1"/>
        </p:nvSpPr>
        <p:spPr>
          <a:xfrm>
            <a:off x="56729" y="289796"/>
            <a:ext cx="101738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sz="1700" b="1" i="0">
                <a:solidFill>
                  <a:srgbClr val="092E1E"/>
                </a:solidFill>
                <a:latin typeface="FiraGO SemiBold" panose="020B0503050000020004" pitchFamily="34" charset="0"/>
                <a:cs typeface="FiraGO SemiBold" panose="020B0503050000020004" pitchFamily="34" charset="0"/>
              </a:rPr>
              <a:t>01.05.21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30AB85-6DF9-3D4F-A827-C2A20B09CB70}"/>
              </a:ext>
            </a:extLst>
          </p:cNvPr>
          <p:cNvSpPr txBox="1"/>
          <p:nvPr userDrawn="1"/>
        </p:nvSpPr>
        <p:spPr>
          <a:xfrm>
            <a:off x="10065085" y="289796"/>
            <a:ext cx="203970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 i="0" dirty="0">
                <a:solidFill>
                  <a:srgbClr val="092E1E"/>
                </a:solidFill>
                <a:latin typeface="FiraGO SemiBold" panose="020B0503050000020004" pitchFamily="34" charset="0"/>
                <a:cs typeface="FiraGO SemiBold" panose="020B0503050000020004" pitchFamily="34" charset="0"/>
              </a:rPr>
              <a:t>b</a:t>
            </a:r>
            <a:r>
              <a:rPr lang="en-IS" sz="1700" b="1" i="0">
                <a:solidFill>
                  <a:srgbClr val="092E1E"/>
                </a:solidFill>
                <a:latin typeface="FiraGO SemiBold" panose="020B0503050000020004" pitchFamily="34" charset="0"/>
                <a:cs typeface="FiraGO SemiBold" panose="020B0503050000020004" pitchFamily="34" charset="0"/>
              </a:rPr>
              <a:t>etrivinnutimi.is</a:t>
            </a:r>
          </a:p>
        </p:txBody>
      </p:sp>
    </p:spTree>
    <p:extLst>
      <p:ext uri="{BB962C8B-B14F-4D97-AF65-F5344CB8AC3E}">
        <p14:creationId xmlns:p14="http://schemas.microsoft.com/office/powerpoint/2010/main" val="279805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3E3345-620F-924C-9C6F-3594FA1D39EF}"/>
              </a:ext>
            </a:extLst>
          </p:cNvPr>
          <p:cNvSpPr/>
          <p:nvPr userDrawn="1"/>
        </p:nvSpPr>
        <p:spPr>
          <a:xfrm>
            <a:off x="1107062" y="0"/>
            <a:ext cx="11084938" cy="870509"/>
          </a:xfrm>
          <a:prstGeom prst="rect">
            <a:avLst/>
          </a:prstGeom>
          <a:solidFill>
            <a:srgbClr val="032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4C8394-0C1B-434D-A40F-6E3464670AB2}"/>
              </a:ext>
            </a:extLst>
          </p:cNvPr>
          <p:cNvSpPr/>
          <p:nvPr userDrawn="1"/>
        </p:nvSpPr>
        <p:spPr>
          <a:xfrm>
            <a:off x="0" y="870509"/>
            <a:ext cx="12189533" cy="5987491"/>
          </a:xfrm>
          <a:prstGeom prst="rect">
            <a:avLst/>
          </a:prstGeom>
          <a:solidFill>
            <a:srgbClr val="85A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08CC02-F212-5D47-988A-164B9E6C8623}"/>
              </a:ext>
            </a:extLst>
          </p:cNvPr>
          <p:cNvSpPr txBox="1"/>
          <p:nvPr userDrawn="1"/>
        </p:nvSpPr>
        <p:spPr>
          <a:xfrm>
            <a:off x="249951" y="289796"/>
            <a:ext cx="724205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sz="1700" b="1" i="0">
                <a:solidFill>
                  <a:srgbClr val="092E1E"/>
                </a:solidFill>
                <a:latin typeface="FiraGO SemiBold" panose="020B0503050000020004" pitchFamily="34" charset="0"/>
                <a:cs typeface="FiraGO SemiBold" panose="020B0503050000020004" pitchFamily="34" charset="0"/>
              </a:rPr>
              <a:t>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30AB85-6DF9-3D4F-A827-C2A20B09CB70}"/>
              </a:ext>
            </a:extLst>
          </p:cNvPr>
          <p:cNvSpPr txBox="1"/>
          <p:nvPr userDrawn="1"/>
        </p:nvSpPr>
        <p:spPr>
          <a:xfrm>
            <a:off x="10065085" y="289796"/>
            <a:ext cx="203970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 i="0" dirty="0">
                <a:solidFill>
                  <a:schemeClr val="bg1"/>
                </a:solidFill>
                <a:latin typeface="FiraGO SemiBold" panose="020B0503050000020004" pitchFamily="34" charset="0"/>
                <a:cs typeface="FiraGO SemiBold" panose="020B0503050000020004" pitchFamily="34" charset="0"/>
              </a:rPr>
              <a:t>b</a:t>
            </a:r>
            <a:r>
              <a:rPr lang="en-IS" sz="1700" b="1" i="0">
                <a:solidFill>
                  <a:schemeClr val="bg1"/>
                </a:solidFill>
                <a:latin typeface="FiraGO SemiBold" panose="020B0503050000020004" pitchFamily="34" charset="0"/>
                <a:cs typeface="FiraGO SemiBold" panose="020B0503050000020004" pitchFamily="34" charset="0"/>
              </a:rPr>
              <a:t>etrivinnutimi.is</a:t>
            </a:r>
          </a:p>
        </p:txBody>
      </p:sp>
    </p:spTree>
    <p:extLst>
      <p:ext uri="{BB962C8B-B14F-4D97-AF65-F5344CB8AC3E}">
        <p14:creationId xmlns:p14="http://schemas.microsoft.com/office/powerpoint/2010/main" val="3953160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8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3E3345-620F-924C-9C6F-3594FA1D39EF}"/>
              </a:ext>
            </a:extLst>
          </p:cNvPr>
          <p:cNvSpPr/>
          <p:nvPr userDrawn="1"/>
        </p:nvSpPr>
        <p:spPr>
          <a:xfrm>
            <a:off x="1107062" y="1"/>
            <a:ext cx="11084938" cy="243839"/>
          </a:xfrm>
          <a:prstGeom prst="rect">
            <a:avLst/>
          </a:prstGeom>
          <a:solidFill>
            <a:srgbClr val="032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15EA64-0CC3-0D42-BA21-3327A7DF9861}"/>
              </a:ext>
            </a:extLst>
          </p:cNvPr>
          <p:cNvSpPr/>
          <p:nvPr userDrawn="1"/>
        </p:nvSpPr>
        <p:spPr>
          <a:xfrm>
            <a:off x="1073" y="1"/>
            <a:ext cx="1105989" cy="243839"/>
          </a:xfrm>
          <a:prstGeom prst="rect">
            <a:avLst/>
          </a:prstGeom>
          <a:solidFill>
            <a:srgbClr val="85A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</p:spTree>
    <p:extLst>
      <p:ext uri="{BB962C8B-B14F-4D97-AF65-F5344CB8AC3E}">
        <p14:creationId xmlns:p14="http://schemas.microsoft.com/office/powerpoint/2010/main" val="2965237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82" r:id="rId3"/>
    <p:sldLayoutId id="214748368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594FAE5-4079-5646-B13A-1FC350CCB2F3}"/>
              </a:ext>
            </a:extLst>
          </p:cNvPr>
          <p:cNvSpPr/>
          <p:nvPr userDrawn="1"/>
        </p:nvSpPr>
        <p:spPr>
          <a:xfrm>
            <a:off x="1107062" y="0"/>
            <a:ext cx="11084938" cy="870509"/>
          </a:xfrm>
          <a:prstGeom prst="rect">
            <a:avLst/>
          </a:prstGeom>
          <a:solidFill>
            <a:srgbClr val="85A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F0F2FD0-4EDE-6243-B967-36AFC3E2C3C1}"/>
              </a:ext>
            </a:extLst>
          </p:cNvPr>
          <p:cNvSpPr/>
          <p:nvPr userDrawn="1"/>
        </p:nvSpPr>
        <p:spPr>
          <a:xfrm>
            <a:off x="0" y="870509"/>
            <a:ext cx="12189533" cy="5987491"/>
          </a:xfrm>
          <a:prstGeom prst="rect">
            <a:avLst/>
          </a:prstGeom>
          <a:solidFill>
            <a:srgbClr val="032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869A90-EEF2-424F-9FDF-B3ADFF3882AA}"/>
              </a:ext>
            </a:extLst>
          </p:cNvPr>
          <p:cNvSpPr txBox="1"/>
          <p:nvPr userDrawn="1"/>
        </p:nvSpPr>
        <p:spPr>
          <a:xfrm>
            <a:off x="56729" y="289796"/>
            <a:ext cx="101738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S" sz="1700" b="1" i="0">
                <a:solidFill>
                  <a:srgbClr val="092E1E"/>
                </a:solidFill>
                <a:latin typeface="FiraGO SemiBold" panose="020B0503050000020004" pitchFamily="34" charset="0"/>
                <a:cs typeface="FiraGO SemiBold" panose="020B0503050000020004" pitchFamily="34" charset="0"/>
              </a:rPr>
              <a:t>01.05.21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78350F-255E-0842-8F92-C674A127AD72}"/>
              </a:ext>
            </a:extLst>
          </p:cNvPr>
          <p:cNvSpPr txBox="1"/>
          <p:nvPr userDrawn="1"/>
        </p:nvSpPr>
        <p:spPr>
          <a:xfrm>
            <a:off x="10065085" y="289796"/>
            <a:ext cx="2039706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00" b="1" i="0" dirty="0">
                <a:solidFill>
                  <a:srgbClr val="092E1E"/>
                </a:solidFill>
                <a:latin typeface="FiraGO SemiBold" panose="020B0503050000020004" pitchFamily="34" charset="0"/>
                <a:cs typeface="FiraGO SemiBold" panose="020B0503050000020004" pitchFamily="34" charset="0"/>
              </a:rPr>
              <a:t>b</a:t>
            </a:r>
            <a:r>
              <a:rPr lang="en-IS" sz="1700" b="1" i="0">
                <a:solidFill>
                  <a:srgbClr val="092E1E"/>
                </a:solidFill>
                <a:latin typeface="FiraGO SemiBold" panose="020B0503050000020004" pitchFamily="34" charset="0"/>
                <a:cs typeface="FiraGO SemiBold" panose="020B0503050000020004" pitchFamily="34" charset="0"/>
              </a:rPr>
              <a:t>etrivinnutimi.is</a:t>
            </a:r>
          </a:p>
        </p:txBody>
      </p:sp>
    </p:spTree>
    <p:extLst>
      <p:ext uri="{BB962C8B-B14F-4D97-AF65-F5344CB8AC3E}">
        <p14:creationId xmlns:p14="http://schemas.microsoft.com/office/powerpoint/2010/main" val="1349083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betrivinnutimi.is/library/Skrar/umbotasamtal_handrit_fyrir_stjornendur_okt_2020.pdf" TargetMode="Externa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betrivinnutimi@reykjavik.is" TargetMode="External"/><Relationship Id="rId2" Type="http://schemas.openxmlformats.org/officeDocument/2006/relationships/hyperlink" Target="mailto:kmr@fjr.is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gif"/><Relationship Id="rId5" Type="http://schemas.openxmlformats.org/officeDocument/2006/relationships/hyperlink" Target="mailto:tryggvi@samtok.is" TargetMode="External"/><Relationship Id="rId4" Type="http://schemas.openxmlformats.org/officeDocument/2006/relationships/hyperlink" Target="mailto:betrivinnutimi@samband.is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betrivinnutimi.is/vaktavinna/spurt-og-svarad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Betri-vinnut%C3%ADmi-%C3%AD-vaktavinnu-101267958486188/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betrivinnutimi.is/vaktavinna/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mailto:betrivinnutimi@reykjavikurborg.is" TargetMode="External"/><Relationship Id="rId3" Type="http://schemas.openxmlformats.org/officeDocument/2006/relationships/hyperlink" Target="mailto:barahildur@rikissattasemjari.is" TargetMode="External"/><Relationship Id="rId7" Type="http://schemas.openxmlformats.org/officeDocument/2006/relationships/hyperlink" Target="mailto:kmr@fjr.is" TargetMode="External"/><Relationship Id="rId2" Type="http://schemas.openxmlformats.org/officeDocument/2006/relationships/hyperlink" Target="mailto:betrivinnutimi@rikissattasemjari.is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hyperlink" Target="mailto:sigridur.s.saemundsdottir@rikissattasemjari.is" TargetMode="External"/><Relationship Id="rId10" Type="http://schemas.openxmlformats.org/officeDocument/2006/relationships/hyperlink" Target="mailto:tryggvi@samtok.is" TargetMode="External"/><Relationship Id="rId4" Type="http://schemas.openxmlformats.org/officeDocument/2006/relationships/hyperlink" Target="mailto:aldis.magnusdottir@fjr.is" TargetMode="External"/><Relationship Id="rId9" Type="http://schemas.openxmlformats.org/officeDocument/2006/relationships/hyperlink" Target="mailto:betrivinnutimi@samband.is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7A135A-C741-4542-8664-141FB8F21C2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8094" y="2246811"/>
            <a:ext cx="4002951" cy="1304019"/>
          </a:xfrm>
        </p:spPr>
        <p:txBody>
          <a:bodyPr/>
          <a:lstStyle/>
          <a:p>
            <a:r>
              <a:rPr lang="en-GB" noProof="1"/>
              <a:t>Betri vinnutími í vaktavinnu</a:t>
            </a:r>
          </a:p>
          <a:p>
            <a:endParaRPr lang="en-IS" dirty="0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13EA183-29E8-450A-81BB-D5E890D4675A}"/>
              </a:ext>
            </a:extLst>
          </p:cNvPr>
          <p:cNvSpPr txBox="1">
            <a:spLocks/>
          </p:cNvSpPr>
          <p:nvPr/>
        </p:nvSpPr>
        <p:spPr>
          <a:xfrm>
            <a:off x="1078095" y="4384686"/>
            <a:ext cx="3994090" cy="13040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Tx/>
              <a:buNone/>
              <a:defRPr sz="3800" b="1" i="0" kern="1200">
                <a:solidFill>
                  <a:schemeClr val="bg1"/>
                </a:solidFill>
                <a:latin typeface="FiraGO SemiBold" panose="020B0503050000020004" pitchFamily="34" charset="0"/>
                <a:ea typeface="+mn-ea"/>
                <a:cs typeface="FiraGO SemiBold" panose="020B05030500000200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noProof="1"/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1A5696CA-1D6E-4C60-AA5E-77944EA0C741}"/>
              </a:ext>
            </a:extLst>
          </p:cNvPr>
          <p:cNvSpPr txBox="1">
            <a:spLocks/>
          </p:cNvSpPr>
          <p:nvPr/>
        </p:nvSpPr>
        <p:spPr>
          <a:xfrm>
            <a:off x="1078095" y="4530506"/>
            <a:ext cx="4308293" cy="156311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Tx/>
              <a:buNone/>
              <a:defRPr sz="3800" b="1" i="0" kern="1200">
                <a:solidFill>
                  <a:schemeClr val="bg1"/>
                </a:solidFill>
                <a:latin typeface="FiraGO SemiBold" panose="020B0503050000020004" pitchFamily="34" charset="0"/>
                <a:ea typeface="+mn-ea"/>
                <a:cs typeface="FiraGO SemiBold" panose="020B05030500000200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b="0" noProof="1"/>
              <a:t>Fundur verkefnastjórnar og fulltrúum launagreiðenda</a:t>
            </a:r>
          </a:p>
          <a:p>
            <a:endParaRPr lang="en-GB" sz="2800" b="0" noProof="1"/>
          </a:p>
          <a:p>
            <a:r>
              <a:rPr lang="en-GB" sz="2800" b="0" dirty="0"/>
              <a:t>14. apríl 2021</a:t>
            </a:r>
            <a:endParaRPr lang="en-IS" sz="2800" b="0" dirty="0"/>
          </a:p>
        </p:txBody>
      </p:sp>
      <p:pic>
        <p:nvPicPr>
          <p:cNvPr id="3" name="Mynd 2" descr="Mynd sem inniheldur klukka, hlutur, appels�nugulur, st�rt&#10;&#10;Lýsing sjálfkrafa búin til">
            <a:extLst>
              <a:ext uri="{FF2B5EF4-FFF2-40B4-BE49-F238E27FC236}">
                <a16:creationId xmlns:a16="http://schemas.microsoft.com/office/drawing/2014/main" id="{E658ACF5-1B2C-442F-A6D3-59772FBE8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5839" y="0"/>
            <a:ext cx="7779895" cy="7779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934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353AF5C0-CCDE-4492-9FA7-E741A4BD4F9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88073" y="522617"/>
            <a:ext cx="10681132" cy="789927"/>
          </a:xfrm>
        </p:spPr>
        <p:txBody>
          <a:bodyPr/>
          <a:lstStyle/>
          <a:p>
            <a:r>
              <a:rPr lang="is-IS" dirty="0">
                <a:solidFill>
                  <a:srgbClr val="032742"/>
                </a:solidFill>
              </a:rPr>
              <a:t>Greining gagna</a:t>
            </a:r>
          </a:p>
        </p:txBody>
      </p:sp>
      <p:sp>
        <p:nvSpPr>
          <p:cNvPr id="3" name="Textastaðgengill 2">
            <a:extLst>
              <a:ext uri="{FF2B5EF4-FFF2-40B4-BE49-F238E27FC236}">
                <a16:creationId xmlns:a16="http://schemas.microsoft.com/office/drawing/2014/main" id="{70819CE7-0FB5-4F33-ADD2-C332793E551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88073" y="1312544"/>
            <a:ext cx="5449887" cy="6551295"/>
          </a:xfrm>
        </p:spPr>
        <p:txBody>
          <a:bodyPr/>
          <a:lstStyle/>
          <a:p>
            <a:r>
              <a:rPr lang="is-IS" b="1" dirty="0">
                <a:latin typeface="Arial" panose="020B0604020202020204" pitchFamily="34" charset="0"/>
                <a:cs typeface="Arial" panose="020B0604020202020204" pitchFamily="34" charset="0"/>
              </a:rPr>
              <a:t>Hvaða gögn á að greina?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s-I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Í aðdraganda breytinganna og áður en fundur/umbótasamtal fer fram e</a:t>
            </a:r>
            <a:r>
              <a:rPr lang="is-I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 áríðandi að stjórnandi sé búinn að greina starfsemina</a:t>
            </a:r>
          </a:p>
          <a:p>
            <a:r>
              <a:rPr lang="is-IS" b="1" i="1" dirty="0">
                <a:solidFill>
                  <a:srgbClr val="4A4A4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Dæmi um greiningar eru: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s-IS" i="0" dirty="0">
                <a:solidFill>
                  <a:srgbClr val="4A4A4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Greining á öllum tegundum vakta</a:t>
            </a:r>
          </a:p>
          <a:p>
            <a:pPr marL="742950" lvl="1" indent="-28575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is-IS" sz="1600" i="0" dirty="0">
                <a:solidFill>
                  <a:srgbClr val="4A4A4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S.s. almennum vöktum, bakvöktum, bundnum vöktum og yfirvinnuvöktum</a:t>
            </a:r>
            <a:endParaRPr lang="is-I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s-IS" i="0" dirty="0">
                <a:solidFill>
                  <a:srgbClr val="4A4A4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Greining á þjónustu og starfsemistölum og helstu álagspunktum</a:t>
            </a:r>
            <a:endParaRPr lang="is-I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s-IS" i="0" dirty="0">
                <a:solidFill>
                  <a:srgbClr val="4A4A4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Greining á eðli starfa og hæfni og færni starfsmannahópsins</a:t>
            </a:r>
            <a:endParaRPr lang="is-I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s-IS" i="0" dirty="0">
                <a:solidFill>
                  <a:srgbClr val="4A4A4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Greina sóknarfæri í vinnufyrirkomulagi, verklagi, samvinnu og tímastjórnun</a:t>
            </a:r>
            <a:endParaRPr lang="is-I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ynd 4">
            <a:extLst>
              <a:ext uri="{FF2B5EF4-FFF2-40B4-BE49-F238E27FC236}">
                <a16:creationId xmlns:a16="http://schemas.microsoft.com/office/drawing/2014/main" id="{B17667F4-8CDD-48BC-BF6B-4692B0C55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957" y="1478757"/>
            <a:ext cx="5190740" cy="519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84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1B9C06C2-33A4-4A11-806F-A45B93023C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45226" y="395071"/>
            <a:ext cx="9901547" cy="789927"/>
          </a:xfrm>
        </p:spPr>
        <p:txBody>
          <a:bodyPr/>
          <a:lstStyle/>
          <a:p>
            <a:r>
              <a:rPr lang="is-IS" dirty="0">
                <a:solidFill>
                  <a:srgbClr val="032742"/>
                </a:solidFill>
              </a:rPr>
              <a:t>Umbótasamtal</a:t>
            </a:r>
          </a:p>
        </p:txBody>
      </p:sp>
      <p:sp>
        <p:nvSpPr>
          <p:cNvPr id="3" name="Textastaðgengill 2">
            <a:extLst>
              <a:ext uri="{FF2B5EF4-FFF2-40B4-BE49-F238E27FC236}">
                <a16:creationId xmlns:a16="http://schemas.microsoft.com/office/drawing/2014/main" id="{CF7A033D-C196-47E3-8E85-AEF399AAA7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5619" y="1184998"/>
            <a:ext cx="7461072" cy="232020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1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</a:t>
            </a:r>
            <a:r>
              <a:rPr lang="is-I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eggi fram staðreyndir um greiningu á starfseminni </a:t>
            </a:r>
          </a:p>
          <a:p>
            <a:pPr marL="28575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Spurningar – flokkar: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is-IS" sz="1400" dirty="0">
                <a:latin typeface="Arial" panose="020B0604020202020204" pitchFamily="34" charset="0"/>
                <a:cs typeface="Arial" panose="020B0604020202020204" pitchFamily="34" charset="0"/>
              </a:rPr>
              <a:t>Tilgangur og markmið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is-IS" sz="1400" dirty="0">
                <a:latin typeface="Arial" panose="020B0604020202020204" pitchFamily="34" charset="0"/>
                <a:cs typeface="Arial" panose="020B0604020202020204" pitchFamily="34" charset="0"/>
              </a:rPr>
              <a:t>Vaktaskipulag og </a:t>
            </a:r>
            <a:r>
              <a:rPr lang="is-IS" sz="1400" dirty="0" err="1">
                <a:latin typeface="Arial" panose="020B0604020202020204" pitchFamily="34" charset="0"/>
                <a:cs typeface="Arial" panose="020B0604020202020204" pitchFamily="34" charset="0"/>
              </a:rPr>
              <a:t>mönnun</a:t>
            </a:r>
            <a:endParaRPr lang="is-I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is-IS" sz="1400" dirty="0">
                <a:latin typeface="Arial" panose="020B0604020202020204" pitchFamily="34" charset="0"/>
                <a:cs typeface="Arial" panose="020B0604020202020204" pitchFamily="34" charset="0"/>
              </a:rPr>
              <a:t>Starfsemi og starfsumhverfi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is-IS" sz="1400" dirty="0">
                <a:latin typeface="Arial" panose="020B0604020202020204" pitchFamily="34" charset="0"/>
                <a:cs typeface="Arial" panose="020B0604020202020204" pitchFamily="34" charset="0"/>
              </a:rPr>
              <a:t>Verklag og ábyrgð</a:t>
            </a:r>
          </a:p>
          <a:p>
            <a:pPr marL="742950" lvl="1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is-IS" sz="1400" dirty="0">
                <a:latin typeface="Arial" panose="020B0604020202020204" pitchFamily="34" charset="0"/>
                <a:cs typeface="Arial" panose="020B0604020202020204" pitchFamily="34" charset="0"/>
              </a:rPr>
              <a:t>Ræða sóun í nærumhverfi</a:t>
            </a:r>
          </a:p>
        </p:txBody>
      </p:sp>
      <p:pic>
        <p:nvPicPr>
          <p:cNvPr id="5" name="Mynd 4">
            <a:extLst>
              <a:ext uri="{FF2B5EF4-FFF2-40B4-BE49-F238E27FC236}">
                <a16:creationId xmlns:a16="http://schemas.microsoft.com/office/drawing/2014/main" id="{16E00418-ADEC-451D-804D-738E1FF5EF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4210" y="778358"/>
            <a:ext cx="5298742" cy="530128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F7A92E-6926-429E-A406-B43F584A99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893" y="3586851"/>
            <a:ext cx="5899467" cy="3012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28384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41BE26-6F91-4D9F-9ABD-E2ED0D6ED4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9535" y="2776990"/>
            <a:ext cx="9323205" cy="1304019"/>
          </a:xfrm>
        </p:spPr>
        <p:txBody>
          <a:bodyPr/>
          <a:lstStyle/>
          <a:p>
            <a:r>
              <a:rPr lang="is-IS" dirty="0"/>
              <a:t>Umbótasamtöl og greining á starfsemi verði  hluti af reglubundnu samtali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F55C1F-E1CA-41F1-96A0-E1B62ACB7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5" y="292389"/>
            <a:ext cx="1066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839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9423CE-A846-4373-A35F-569903CC62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15613" y="2560410"/>
            <a:ext cx="5309087" cy="1304019"/>
          </a:xfrm>
        </p:spPr>
        <p:txBody>
          <a:bodyPr/>
          <a:lstStyle/>
          <a:p>
            <a:r>
              <a:rPr lang="is-IS" dirty="0"/>
              <a:t>Almennt um aukin starfshlutföll vegna betri vinnutíma í vaktavinnu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39F025-11EB-4753-9922-8DE39A35AF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5" y="292389"/>
            <a:ext cx="1066800" cy="361950"/>
          </a:xfrm>
          <a:prstGeom prst="rect">
            <a:avLst/>
          </a:prstGeom>
        </p:spPr>
      </p:pic>
      <p:pic>
        <p:nvPicPr>
          <p:cNvPr id="1026" name="Picture 2" descr="90S 80S GIF by xponentialdesign">
            <a:extLst>
              <a:ext uri="{FF2B5EF4-FFF2-40B4-BE49-F238E27FC236}">
                <a16:creationId xmlns:a16="http://schemas.microsoft.com/office/drawing/2014/main" id="{0C3F9CDC-0605-4F72-AC4C-6CFDB544FE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473" y="1899821"/>
            <a:ext cx="3716044" cy="3716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43407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3BD240-DC6F-43FA-9C72-2ED1500F02E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45224" y="582998"/>
            <a:ext cx="9901547" cy="789927"/>
          </a:xfrm>
        </p:spPr>
        <p:txBody>
          <a:bodyPr/>
          <a:lstStyle/>
          <a:p>
            <a:r>
              <a:rPr lang="is-IS" dirty="0">
                <a:solidFill>
                  <a:srgbClr val="032742"/>
                </a:solidFill>
              </a:rPr>
              <a:t>Hafa þarf í huga!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FC5825-7171-4779-8794-F7A6821346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79344" y="1682364"/>
            <a:ext cx="6410004" cy="3003936"/>
          </a:xfrm>
        </p:spPr>
        <p:txBody>
          <a:bodyPr/>
          <a:lstStyle/>
          <a:p>
            <a:pPr marL="342900" indent="-342900">
              <a:buAutoNum type="alphaUcPeriod"/>
            </a:pPr>
            <a:r>
              <a:rPr lang="is-IS" sz="2000" dirty="0"/>
              <a:t>Réttur starfsmanns til að auka við sig starfshlutfall</a:t>
            </a:r>
          </a:p>
          <a:p>
            <a:pPr marL="342900" indent="-342900">
              <a:buAutoNum type="alphaUcPeriod"/>
            </a:pPr>
            <a:r>
              <a:rPr lang="is-IS" sz="2000" dirty="0"/>
              <a:t>Aukið starfshlutfall vegna vægi vinnuskyldustunda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s-IS" sz="2000" dirty="0"/>
              <a:t>Verður ólíkt ef starfsfólk tekur ekki jafnmargar stundir utan dagvinnumarka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s-IS" sz="2000" dirty="0"/>
              <a:t>Er eingöngu í boði ef mönnunarþörf krefst þess</a:t>
            </a:r>
          </a:p>
          <a:p>
            <a:pPr marL="342900" indent="-342900">
              <a:buFont typeface="+mj-lt"/>
              <a:buAutoNum type="alphaUcPeriod"/>
            </a:pPr>
            <a:r>
              <a:rPr lang="is-IS" sz="2000" dirty="0"/>
              <a:t>Aukið starfshlutfall vegna mönnunargats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is-IS" sz="2000" dirty="0"/>
              <a:t>Er eingöngu í boði ef mönnunarþörf krefst þess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F1967659-87CE-43DF-941E-019CE3AA4F42}"/>
              </a:ext>
            </a:extLst>
          </p:cNvPr>
          <p:cNvSpPr/>
          <p:nvPr/>
        </p:nvSpPr>
        <p:spPr>
          <a:xfrm>
            <a:off x="7660895" y="1879683"/>
            <a:ext cx="594360" cy="2278952"/>
          </a:xfrm>
          <a:prstGeom prst="rightBrac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s-I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2A47B9B-FEA6-449B-8E02-E611C8B40257}"/>
              </a:ext>
            </a:extLst>
          </p:cNvPr>
          <p:cNvSpPr/>
          <p:nvPr/>
        </p:nvSpPr>
        <p:spPr>
          <a:xfrm>
            <a:off x="8721090" y="2121904"/>
            <a:ext cx="3009900" cy="1794510"/>
          </a:xfrm>
          <a:prstGeom prst="roundRect">
            <a:avLst/>
          </a:prstGeom>
          <a:solidFill>
            <a:srgbClr val="0327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2400" dirty="0"/>
              <a:t>Rétt starfshlutfall þarf að meta út frá vinnuframlagi hvers og eins</a:t>
            </a:r>
          </a:p>
        </p:txBody>
      </p:sp>
    </p:spTree>
    <p:extLst>
      <p:ext uri="{BB962C8B-B14F-4D97-AF65-F5344CB8AC3E}">
        <p14:creationId xmlns:p14="http://schemas.microsoft.com/office/powerpoint/2010/main" val="2941310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43CCCF-A25A-415E-BC5F-1890635E2A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s-IS" dirty="0">
                <a:solidFill>
                  <a:srgbClr val="032742"/>
                </a:solidFill>
              </a:rPr>
              <a:t>Dæmi 1 – Starfsmaður í 80% starfi fyrir 1. maí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38C44F-B787-4B78-8361-D44B85AC3EBF}"/>
              </a:ext>
            </a:extLst>
          </p:cNvPr>
          <p:cNvSpPr/>
          <p:nvPr/>
        </p:nvSpPr>
        <p:spPr>
          <a:xfrm>
            <a:off x="1332090" y="2293620"/>
            <a:ext cx="4364677" cy="259841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s-IS" sz="2000" dirty="0"/>
              <a:t>A - Hækkar í 89% vegna styttingar vinnuviku</a:t>
            </a:r>
          </a:p>
          <a:p>
            <a:r>
              <a:rPr lang="is-IS" sz="2000" dirty="0"/>
              <a:t>B - Hækkar um 5% til viðbótar þar sem hann vinnur mv/</a:t>
            </a:r>
            <a:r>
              <a:rPr lang="is-IS" sz="2000" dirty="0" err="1"/>
              <a:t>kv</a:t>
            </a:r>
            <a:r>
              <a:rPr lang="is-IS" sz="2000" dirty="0"/>
              <a:t>/</a:t>
            </a:r>
            <a:r>
              <a:rPr lang="is-IS" sz="2000" dirty="0" err="1"/>
              <a:t>nv</a:t>
            </a:r>
            <a:r>
              <a:rPr lang="is-IS" sz="2000" dirty="0"/>
              <a:t>/helgar</a:t>
            </a:r>
          </a:p>
          <a:p>
            <a:endParaRPr lang="is-IS" sz="2000" dirty="0"/>
          </a:p>
          <a:p>
            <a:r>
              <a:rPr lang="is-IS" sz="2800" dirty="0"/>
              <a:t>Starfshlutfall verður 94%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E74369-4E63-491B-B8AB-0AA3B43D0017}"/>
              </a:ext>
            </a:extLst>
          </p:cNvPr>
          <p:cNvSpPr/>
          <p:nvPr/>
        </p:nvSpPr>
        <p:spPr>
          <a:xfrm>
            <a:off x="7437120" y="2103120"/>
            <a:ext cx="3368040" cy="3314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2000" dirty="0"/>
              <a:t>Fyrir breytingu </a:t>
            </a:r>
            <a:r>
              <a:rPr lang="is-IS" sz="2800" dirty="0"/>
              <a:t>80% +</a:t>
            </a:r>
          </a:p>
          <a:p>
            <a:pPr algn="ctr"/>
            <a:r>
              <a:rPr lang="is-IS" sz="2800" dirty="0"/>
              <a:t>(A) 9% +</a:t>
            </a:r>
          </a:p>
          <a:p>
            <a:pPr algn="ctr"/>
            <a:r>
              <a:rPr lang="is-IS" sz="2000" dirty="0"/>
              <a:t> </a:t>
            </a:r>
            <a:r>
              <a:rPr lang="is-IS" sz="2800" dirty="0"/>
              <a:t>(B) 5%</a:t>
            </a:r>
          </a:p>
          <a:p>
            <a:pPr algn="ctr"/>
            <a:r>
              <a:rPr lang="is-IS" sz="2800" dirty="0"/>
              <a:t>= </a:t>
            </a:r>
            <a:r>
              <a:rPr lang="is-IS" sz="4400" dirty="0"/>
              <a:t>94% </a:t>
            </a:r>
            <a:r>
              <a:rPr lang="is-IS" sz="2000" dirty="0"/>
              <a:t>eftir 1. maí</a:t>
            </a:r>
            <a:endParaRPr lang="is-IS" sz="3200" dirty="0"/>
          </a:p>
        </p:txBody>
      </p:sp>
    </p:spTree>
    <p:extLst>
      <p:ext uri="{BB962C8B-B14F-4D97-AF65-F5344CB8AC3E}">
        <p14:creationId xmlns:p14="http://schemas.microsoft.com/office/powerpoint/2010/main" val="3807898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43CCCF-A25A-415E-BC5F-1890635E2A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s-IS" dirty="0">
                <a:solidFill>
                  <a:srgbClr val="032742"/>
                </a:solidFill>
              </a:rPr>
              <a:t>Dæmi 2 – Starfsmaður í 80% starfi fyrir 1. maí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38C44F-B787-4B78-8361-D44B85AC3EBF}"/>
              </a:ext>
            </a:extLst>
          </p:cNvPr>
          <p:cNvSpPr/>
          <p:nvPr/>
        </p:nvSpPr>
        <p:spPr>
          <a:xfrm>
            <a:off x="1332090" y="2293620"/>
            <a:ext cx="4364677" cy="259841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s-IS" sz="2000" dirty="0"/>
              <a:t>A - Hækkar í 89% vegna styttingar vinnuviku</a:t>
            </a:r>
          </a:p>
          <a:p>
            <a:r>
              <a:rPr lang="is-IS" sz="2000" dirty="0">
                <a:highlight>
                  <a:srgbClr val="FFFF00"/>
                </a:highlight>
              </a:rPr>
              <a:t>B - Hækkar um 2% til viðbótar þar sem hann vinnur ekki næturvaktir en tekur aðrar vaktir</a:t>
            </a:r>
          </a:p>
          <a:p>
            <a:endParaRPr lang="is-IS" sz="2000" dirty="0"/>
          </a:p>
          <a:p>
            <a:r>
              <a:rPr lang="is-IS" sz="2800" dirty="0"/>
              <a:t>Starfshlutfall verður 91%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E74369-4E63-491B-B8AB-0AA3B43D0017}"/>
              </a:ext>
            </a:extLst>
          </p:cNvPr>
          <p:cNvSpPr/>
          <p:nvPr/>
        </p:nvSpPr>
        <p:spPr>
          <a:xfrm>
            <a:off x="7437120" y="2103120"/>
            <a:ext cx="3368040" cy="3314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2000" dirty="0"/>
              <a:t>Fyrir breytingu </a:t>
            </a:r>
            <a:r>
              <a:rPr lang="is-IS" sz="2800" dirty="0"/>
              <a:t>80% +</a:t>
            </a:r>
          </a:p>
          <a:p>
            <a:pPr algn="ctr"/>
            <a:r>
              <a:rPr lang="is-IS" sz="2800" dirty="0"/>
              <a:t>(A) 9% +</a:t>
            </a:r>
          </a:p>
          <a:p>
            <a:pPr algn="ctr"/>
            <a:r>
              <a:rPr lang="is-IS" sz="2000" dirty="0"/>
              <a:t> </a:t>
            </a:r>
            <a:r>
              <a:rPr lang="is-IS" sz="2800" dirty="0"/>
              <a:t>(B) 2%</a:t>
            </a:r>
          </a:p>
          <a:p>
            <a:pPr algn="ctr"/>
            <a:r>
              <a:rPr lang="is-IS" sz="2800" dirty="0"/>
              <a:t>= </a:t>
            </a:r>
            <a:r>
              <a:rPr lang="is-IS" sz="4400" dirty="0"/>
              <a:t>91% </a:t>
            </a:r>
            <a:r>
              <a:rPr lang="is-IS" sz="2000" dirty="0"/>
              <a:t>eftir 1. maí</a:t>
            </a:r>
            <a:endParaRPr lang="is-IS" sz="3200" dirty="0"/>
          </a:p>
        </p:txBody>
      </p:sp>
    </p:spTree>
    <p:extLst>
      <p:ext uri="{BB962C8B-B14F-4D97-AF65-F5344CB8AC3E}">
        <p14:creationId xmlns:p14="http://schemas.microsoft.com/office/powerpoint/2010/main" val="4288183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43CCCF-A25A-415E-BC5F-1890635E2A1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is-IS" dirty="0">
                <a:solidFill>
                  <a:srgbClr val="032742"/>
                </a:solidFill>
              </a:rPr>
              <a:t>Dæmi 3 – Starfsmaður í 80% starfi fyrir 1. maí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38C44F-B787-4B78-8361-D44B85AC3EBF}"/>
              </a:ext>
            </a:extLst>
          </p:cNvPr>
          <p:cNvSpPr/>
          <p:nvPr/>
        </p:nvSpPr>
        <p:spPr>
          <a:xfrm>
            <a:off x="1332090" y="2293620"/>
            <a:ext cx="4364677" cy="259841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is-IS" sz="2000" dirty="0"/>
              <a:t>A - Hækkar í 89% vegna styttingar vinnuviku</a:t>
            </a:r>
          </a:p>
          <a:p>
            <a:r>
              <a:rPr lang="is-IS" sz="2000" dirty="0">
                <a:highlight>
                  <a:srgbClr val="FFFF00"/>
                </a:highlight>
              </a:rPr>
              <a:t>B - Hækkar um 7% til viðbótar þar sem hann vinnur 50% </a:t>
            </a:r>
            <a:r>
              <a:rPr lang="is-IS" sz="2000" dirty="0" err="1">
                <a:highlight>
                  <a:srgbClr val="FFFF00"/>
                </a:highlight>
              </a:rPr>
              <a:t>nv</a:t>
            </a:r>
            <a:r>
              <a:rPr lang="is-IS" sz="2000" dirty="0">
                <a:highlight>
                  <a:srgbClr val="FFFF00"/>
                </a:highlight>
              </a:rPr>
              <a:t>./mv/helgar</a:t>
            </a:r>
          </a:p>
          <a:p>
            <a:r>
              <a:rPr lang="is-IS" sz="2000" dirty="0">
                <a:highlight>
                  <a:srgbClr val="FFFF00"/>
                </a:highlight>
              </a:rPr>
              <a:t>Nær gólfi í vægi vinnuskyldustunda </a:t>
            </a:r>
          </a:p>
          <a:p>
            <a:endParaRPr lang="is-IS" sz="2000" dirty="0"/>
          </a:p>
          <a:p>
            <a:r>
              <a:rPr lang="is-IS" sz="2800" dirty="0"/>
              <a:t>Starfshlutfall verður 96%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AE74369-4E63-491B-B8AB-0AA3B43D0017}"/>
              </a:ext>
            </a:extLst>
          </p:cNvPr>
          <p:cNvSpPr/>
          <p:nvPr/>
        </p:nvSpPr>
        <p:spPr>
          <a:xfrm>
            <a:off x="7437120" y="2103120"/>
            <a:ext cx="3368040" cy="33147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2000" dirty="0"/>
              <a:t>Fyrir breytingu </a:t>
            </a:r>
            <a:r>
              <a:rPr lang="is-IS" sz="2800" dirty="0"/>
              <a:t>80% +</a:t>
            </a:r>
          </a:p>
          <a:p>
            <a:pPr algn="ctr"/>
            <a:r>
              <a:rPr lang="is-IS" sz="2800" dirty="0"/>
              <a:t>(A) 9% +</a:t>
            </a:r>
          </a:p>
          <a:p>
            <a:pPr algn="ctr"/>
            <a:r>
              <a:rPr lang="is-IS" sz="2000" dirty="0"/>
              <a:t> </a:t>
            </a:r>
            <a:r>
              <a:rPr lang="is-IS" sz="2800" dirty="0"/>
              <a:t>(B) 7%</a:t>
            </a:r>
          </a:p>
          <a:p>
            <a:pPr algn="ctr"/>
            <a:r>
              <a:rPr lang="is-IS" sz="2800" dirty="0"/>
              <a:t>= </a:t>
            </a:r>
            <a:r>
              <a:rPr lang="is-IS" sz="4400" dirty="0"/>
              <a:t>96% </a:t>
            </a:r>
            <a:r>
              <a:rPr lang="is-IS" sz="2000" dirty="0"/>
              <a:t>eftir 1. maí</a:t>
            </a:r>
            <a:endParaRPr lang="is-IS" sz="3200" dirty="0"/>
          </a:p>
        </p:txBody>
      </p:sp>
    </p:spTree>
    <p:extLst>
      <p:ext uri="{BB962C8B-B14F-4D97-AF65-F5344CB8AC3E}">
        <p14:creationId xmlns:p14="http://schemas.microsoft.com/office/powerpoint/2010/main" val="693507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CBBD16-49C1-4E36-8279-808F04B057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45226" y="487172"/>
            <a:ext cx="9901547" cy="789927"/>
          </a:xfrm>
        </p:spPr>
        <p:txBody>
          <a:bodyPr/>
          <a:lstStyle/>
          <a:p>
            <a:r>
              <a:rPr lang="is-IS" dirty="0">
                <a:solidFill>
                  <a:srgbClr val="032742"/>
                </a:solidFill>
              </a:rPr>
              <a:t>Mikilvægt framundan!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81A344-C3FF-4077-AA58-F436054480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2814" y="1132680"/>
            <a:ext cx="6473408" cy="5534819"/>
          </a:xfrm>
        </p:spPr>
        <p:txBody>
          <a:bodyPr/>
          <a:lstStyle/>
          <a:p>
            <a:pPr marL="6858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FiraGO Book" panose="020B0503050000020004"/>
              </a:rPr>
              <a:t>Eðlilegt að starfshlutfallið hækki </a:t>
            </a:r>
          </a:p>
          <a:p>
            <a:pPr marL="1143000" lvl="1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FiraGO Book" panose="020B0503050000020004"/>
              </a:rPr>
              <a:t>A.m.k um 10% </a:t>
            </a:r>
            <a:r>
              <a:rPr lang="en-GB" dirty="0" err="1">
                <a:latin typeface="FiraGO Book" panose="020B0503050000020004"/>
              </a:rPr>
              <a:t>af</a:t>
            </a:r>
            <a:r>
              <a:rPr lang="en-GB" dirty="0">
                <a:latin typeface="FiraGO Book" panose="020B0503050000020004"/>
              </a:rPr>
              <a:t> </a:t>
            </a:r>
            <a:r>
              <a:rPr lang="en-GB" dirty="0" err="1">
                <a:latin typeface="FiraGO Book" panose="020B0503050000020004"/>
              </a:rPr>
              <a:t>starfshlutfalli</a:t>
            </a:r>
            <a:r>
              <a:rPr lang="en-GB" dirty="0">
                <a:latin typeface="FiraGO Book" panose="020B0503050000020004"/>
              </a:rPr>
              <a:t> </a:t>
            </a:r>
            <a:r>
              <a:rPr lang="en-GB" dirty="0" err="1">
                <a:latin typeface="FiraGO Book" panose="020B0503050000020004"/>
              </a:rPr>
              <a:t>viðkomandi</a:t>
            </a:r>
            <a:endParaRPr lang="en-GB" dirty="0">
              <a:latin typeface="FiraGO Book" panose="020B0503050000020004"/>
            </a:endParaRPr>
          </a:p>
          <a:p>
            <a:pPr marL="1143000" lvl="1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 err="1">
                <a:effectLst/>
                <a:latin typeface="FiraGO Book" panose="020B0503050000020004"/>
              </a:rPr>
              <a:t>Getur</a:t>
            </a:r>
            <a:r>
              <a:rPr lang="en-GB" dirty="0">
                <a:effectLst/>
                <a:latin typeface="FiraGO Book" panose="020B0503050000020004"/>
              </a:rPr>
              <a:t> </a:t>
            </a:r>
            <a:r>
              <a:rPr lang="en-GB" dirty="0" err="1">
                <a:effectLst/>
                <a:latin typeface="FiraGO Book" panose="020B0503050000020004"/>
              </a:rPr>
              <a:t>þurft</a:t>
            </a:r>
            <a:r>
              <a:rPr lang="en-GB" dirty="0">
                <a:effectLst/>
                <a:latin typeface="FiraGO Book" panose="020B0503050000020004"/>
              </a:rPr>
              <a:t> að endurskoða m.t.t. vægis </a:t>
            </a:r>
            <a:r>
              <a:rPr lang="en-GB" dirty="0" err="1">
                <a:effectLst/>
                <a:latin typeface="FiraGO Book" panose="020B0503050000020004"/>
              </a:rPr>
              <a:t>vinnuskyldustunda</a:t>
            </a:r>
            <a:endParaRPr lang="en-GB" dirty="0">
              <a:latin typeface="FiraGO Book" panose="020B0503050000020004"/>
            </a:endParaRPr>
          </a:p>
          <a:p>
            <a:pPr marL="6858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FiraGO Book" panose="020B0503050000020004"/>
              </a:rPr>
              <a:t>Eigum eftir að ná jafnvægi – </a:t>
            </a:r>
            <a:r>
              <a:rPr lang="en-GB" sz="1800" dirty="0" err="1">
                <a:effectLst/>
                <a:latin typeface="FiraGO Book" panose="020B0503050000020004"/>
              </a:rPr>
              <a:t>vægi</a:t>
            </a:r>
            <a:r>
              <a:rPr lang="en-GB" sz="1800" dirty="0">
                <a:effectLst/>
                <a:latin typeface="FiraGO Book" panose="020B0503050000020004"/>
              </a:rPr>
              <a:t> fer eftir </a:t>
            </a:r>
            <a:r>
              <a:rPr lang="en-GB" sz="1800" dirty="0" err="1">
                <a:effectLst/>
                <a:latin typeface="FiraGO Book" panose="020B0503050000020004"/>
              </a:rPr>
              <a:t>mönnunarforsendum</a:t>
            </a:r>
            <a:r>
              <a:rPr lang="en-GB" sz="1800" dirty="0">
                <a:effectLst/>
                <a:latin typeface="FiraGO Book" panose="020B0503050000020004"/>
              </a:rPr>
              <a:t> og </a:t>
            </a:r>
            <a:r>
              <a:rPr lang="en-GB" sz="1800" dirty="0" err="1">
                <a:effectLst/>
                <a:latin typeface="FiraGO Book" panose="020B0503050000020004"/>
              </a:rPr>
              <a:t>jafnræði</a:t>
            </a:r>
            <a:r>
              <a:rPr lang="en-GB" sz="1800" dirty="0">
                <a:effectLst/>
                <a:latin typeface="FiraGO Book" panose="020B0503050000020004"/>
              </a:rPr>
              <a:t> í </a:t>
            </a:r>
            <a:r>
              <a:rPr lang="en-GB" sz="1800" dirty="0" err="1">
                <a:effectLst/>
                <a:latin typeface="FiraGO Book" panose="020B0503050000020004"/>
              </a:rPr>
              <a:t>úthlutun</a:t>
            </a:r>
            <a:r>
              <a:rPr lang="en-GB" sz="1800" dirty="0">
                <a:effectLst/>
                <a:latin typeface="FiraGO Book" panose="020B0503050000020004"/>
              </a:rPr>
              <a:t> </a:t>
            </a:r>
            <a:r>
              <a:rPr lang="en-GB" sz="1800" dirty="0" err="1">
                <a:effectLst/>
                <a:latin typeface="FiraGO Book" panose="020B0503050000020004"/>
              </a:rPr>
              <a:t>vakta</a:t>
            </a:r>
            <a:endParaRPr lang="en-GB" sz="1800" dirty="0">
              <a:latin typeface="FiraGO Book" panose="020B0503050000020004"/>
            </a:endParaRPr>
          </a:p>
          <a:p>
            <a:pPr marL="6858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 err="1">
                <a:effectLst/>
                <a:latin typeface="FiraGO Book" panose="020B0503050000020004"/>
              </a:rPr>
              <a:t>Forsenda</a:t>
            </a:r>
            <a:r>
              <a:rPr lang="en-GB" sz="1800" dirty="0">
                <a:effectLst/>
                <a:latin typeface="FiraGO Book" panose="020B0503050000020004"/>
              </a:rPr>
              <a:t> </a:t>
            </a:r>
            <a:r>
              <a:rPr lang="en-GB" sz="1800" dirty="0" err="1">
                <a:effectLst/>
                <a:latin typeface="FiraGO Book" panose="020B0503050000020004"/>
              </a:rPr>
              <a:t>að</a:t>
            </a:r>
            <a:r>
              <a:rPr lang="en-GB" sz="1800" dirty="0">
                <a:effectLst/>
                <a:latin typeface="FiraGO Book" panose="020B0503050000020004"/>
              </a:rPr>
              <a:t> </a:t>
            </a:r>
            <a:r>
              <a:rPr lang="en-GB" sz="1800" dirty="0" err="1">
                <a:effectLst/>
                <a:latin typeface="FiraGO Book" panose="020B0503050000020004"/>
              </a:rPr>
              <a:t>yfirvinna</a:t>
            </a:r>
            <a:r>
              <a:rPr lang="en-GB" sz="1800" dirty="0">
                <a:effectLst/>
                <a:latin typeface="FiraGO Book" panose="020B0503050000020004"/>
              </a:rPr>
              <a:t> </a:t>
            </a:r>
            <a:r>
              <a:rPr lang="en-GB" sz="1800" dirty="0" err="1">
                <a:effectLst/>
                <a:latin typeface="FiraGO Book" panose="020B0503050000020004"/>
              </a:rPr>
              <a:t>lækki</a:t>
            </a:r>
            <a:r>
              <a:rPr lang="en-GB" sz="1800" dirty="0">
                <a:effectLst/>
                <a:latin typeface="FiraGO Book" panose="020B0503050000020004"/>
              </a:rPr>
              <a:t> á </a:t>
            </a:r>
            <a:r>
              <a:rPr lang="en-GB" sz="1800" dirty="0" err="1">
                <a:effectLst/>
                <a:latin typeface="FiraGO Book" panose="020B0503050000020004"/>
              </a:rPr>
              <a:t>kostnað</a:t>
            </a:r>
            <a:r>
              <a:rPr lang="en-GB" sz="1800" dirty="0">
                <a:effectLst/>
                <a:latin typeface="FiraGO Book" panose="020B0503050000020004"/>
              </a:rPr>
              <a:t> </a:t>
            </a:r>
            <a:r>
              <a:rPr lang="en-GB" sz="1800" dirty="0" err="1">
                <a:effectLst/>
                <a:latin typeface="FiraGO Book" panose="020B0503050000020004"/>
              </a:rPr>
              <a:t>aukins</a:t>
            </a:r>
            <a:r>
              <a:rPr lang="en-GB" sz="1800" dirty="0">
                <a:effectLst/>
                <a:latin typeface="FiraGO Book" panose="020B0503050000020004"/>
              </a:rPr>
              <a:t> </a:t>
            </a:r>
            <a:r>
              <a:rPr lang="en-GB" sz="1800" dirty="0" err="1">
                <a:effectLst/>
                <a:latin typeface="FiraGO Book" panose="020B0503050000020004"/>
              </a:rPr>
              <a:t>stöðugleika</a:t>
            </a:r>
            <a:r>
              <a:rPr lang="en-GB" sz="1800" dirty="0">
                <a:effectLst/>
                <a:latin typeface="FiraGO Book" panose="020B0503050000020004"/>
              </a:rPr>
              <a:t> og </a:t>
            </a:r>
            <a:r>
              <a:rPr lang="en-GB" sz="1800" dirty="0" err="1">
                <a:effectLst/>
                <a:latin typeface="FiraGO Book" panose="020B0503050000020004"/>
              </a:rPr>
              <a:t>festu</a:t>
            </a:r>
            <a:endParaRPr lang="en-GB" sz="1800" dirty="0">
              <a:effectLst/>
              <a:latin typeface="FiraGO Book" panose="020B0503050000020004"/>
            </a:endParaRPr>
          </a:p>
          <a:p>
            <a:pPr marL="1143000" lvl="1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dirty="0">
                <a:latin typeface="FiraGO Book" panose="020B0503050000020004"/>
              </a:rPr>
              <a:t>Mögulega gæti komið til </a:t>
            </a:r>
            <a:r>
              <a:rPr lang="en-GB" dirty="0" err="1">
                <a:latin typeface="FiraGO Book" panose="020B0503050000020004"/>
              </a:rPr>
              <a:t>aukin</a:t>
            </a:r>
            <a:r>
              <a:rPr lang="en-GB" dirty="0">
                <a:latin typeface="FiraGO Book" panose="020B0503050000020004"/>
              </a:rPr>
              <a:t> </a:t>
            </a:r>
            <a:r>
              <a:rPr lang="en-GB" dirty="0" err="1">
                <a:latin typeface="FiraGO Book" panose="020B0503050000020004"/>
              </a:rPr>
              <a:t>yfirvinna</a:t>
            </a:r>
            <a:r>
              <a:rPr lang="en-GB" dirty="0">
                <a:latin typeface="FiraGO Book" panose="020B0503050000020004"/>
              </a:rPr>
              <a:t> </a:t>
            </a:r>
            <a:r>
              <a:rPr lang="en-GB" dirty="0" err="1">
                <a:latin typeface="FiraGO Book" panose="020B0503050000020004"/>
              </a:rPr>
              <a:t>tímabundið</a:t>
            </a:r>
            <a:r>
              <a:rPr lang="en-GB" dirty="0">
                <a:latin typeface="FiraGO Book" panose="020B0503050000020004"/>
              </a:rPr>
              <a:t> </a:t>
            </a:r>
            <a:r>
              <a:rPr lang="en-GB" dirty="0" err="1">
                <a:latin typeface="FiraGO Book" panose="020B0503050000020004"/>
              </a:rPr>
              <a:t>fyrsta</a:t>
            </a:r>
            <a:r>
              <a:rPr lang="en-GB" dirty="0">
                <a:latin typeface="FiraGO Book" panose="020B0503050000020004"/>
              </a:rPr>
              <a:t> </a:t>
            </a:r>
            <a:r>
              <a:rPr lang="en-GB" dirty="0" err="1">
                <a:latin typeface="FiraGO Book" panose="020B0503050000020004"/>
              </a:rPr>
              <a:t>mánuðinn</a:t>
            </a:r>
            <a:r>
              <a:rPr lang="en-GB" dirty="0">
                <a:latin typeface="FiraGO Book" panose="020B0503050000020004"/>
              </a:rPr>
              <a:t> </a:t>
            </a:r>
            <a:r>
              <a:rPr lang="en-GB" dirty="0" err="1">
                <a:latin typeface="FiraGO Book" panose="020B0503050000020004"/>
              </a:rPr>
              <a:t>ef</a:t>
            </a:r>
            <a:r>
              <a:rPr lang="en-GB" dirty="0">
                <a:latin typeface="FiraGO Book" panose="020B0503050000020004"/>
              </a:rPr>
              <a:t> ekki er </a:t>
            </a:r>
            <a:r>
              <a:rPr lang="en-GB" dirty="0" err="1">
                <a:latin typeface="FiraGO Book" panose="020B0503050000020004"/>
              </a:rPr>
              <a:t>búið</a:t>
            </a:r>
            <a:r>
              <a:rPr lang="en-GB" dirty="0">
                <a:latin typeface="FiraGO Book" panose="020B0503050000020004"/>
              </a:rPr>
              <a:t> </a:t>
            </a:r>
            <a:r>
              <a:rPr lang="en-GB" dirty="0" err="1">
                <a:latin typeface="FiraGO Book" panose="020B0503050000020004"/>
              </a:rPr>
              <a:t>að</a:t>
            </a:r>
            <a:r>
              <a:rPr lang="en-GB" dirty="0">
                <a:latin typeface="FiraGO Book" panose="020B0503050000020004"/>
              </a:rPr>
              <a:t> </a:t>
            </a:r>
            <a:r>
              <a:rPr lang="en-GB" dirty="0" err="1">
                <a:latin typeface="FiraGO Book" panose="020B0503050000020004"/>
              </a:rPr>
              <a:t>ráða</a:t>
            </a:r>
            <a:r>
              <a:rPr lang="en-GB" dirty="0">
                <a:latin typeface="FiraGO Book" panose="020B0503050000020004"/>
              </a:rPr>
              <a:t> </a:t>
            </a:r>
            <a:r>
              <a:rPr lang="en-GB" dirty="0" err="1">
                <a:latin typeface="FiraGO Book" panose="020B0503050000020004"/>
              </a:rPr>
              <a:t>þar</a:t>
            </a:r>
            <a:r>
              <a:rPr lang="en-GB" dirty="0">
                <a:latin typeface="FiraGO Book" panose="020B0503050000020004"/>
              </a:rPr>
              <a:t> </a:t>
            </a:r>
            <a:r>
              <a:rPr lang="en-GB" dirty="0" err="1">
                <a:latin typeface="FiraGO Book" panose="020B0503050000020004"/>
              </a:rPr>
              <a:t>sem</a:t>
            </a:r>
            <a:r>
              <a:rPr lang="en-GB" dirty="0">
                <a:latin typeface="FiraGO Book" panose="020B0503050000020004"/>
              </a:rPr>
              <a:t> </a:t>
            </a:r>
            <a:r>
              <a:rPr lang="en-GB" dirty="0" err="1">
                <a:latin typeface="FiraGO Book" panose="020B0503050000020004"/>
              </a:rPr>
              <a:t>þess</a:t>
            </a:r>
            <a:r>
              <a:rPr lang="en-GB" dirty="0">
                <a:latin typeface="FiraGO Book" panose="020B0503050000020004"/>
              </a:rPr>
              <a:t> er </a:t>
            </a:r>
            <a:r>
              <a:rPr lang="en-GB" dirty="0" err="1">
                <a:latin typeface="FiraGO Book" panose="020B0503050000020004"/>
              </a:rPr>
              <a:t>þörf</a:t>
            </a:r>
            <a:endParaRPr lang="en-GB" dirty="0">
              <a:latin typeface="FiraGO Book" panose="020B0503050000020004"/>
            </a:endParaRPr>
          </a:p>
          <a:p>
            <a:pPr marL="685800" marR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FiraGO Book" panose="020B0503050000020004"/>
              </a:rPr>
              <a:t>Erum að finna rétt starfshlutföll</a:t>
            </a:r>
            <a:endParaRPr lang="is-IS" sz="2000" dirty="0">
              <a:latin typeface="FiraGO Book" panose="020B05030500000200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325B94-9CA9-4F5C-A7EF-7AFD866AA6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550"/>
          <a:stretch/>
        </p:blipFill>
        <p:spPr>
          <a:xfrm>
            <a:off x="6736659" y="935476"/>
            <a:ext cx="5120061" cy="592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427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5552EC3-94F5-4262-864B-C9C2DD0835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35835" y="2686917"/>
            <a:ext cx="4969129" cy="1304019"/>
          </a:xfrm>
        </p:spPr>
        <p:txBody>
          <a:bodyPr/>
          <a:lstStyle/>
          <a:p>
            <a:r>
              <a:rPr lang="is-IS" dirty="0"/>
              <a:t>Hvert eiga stjórnendur að leita ef mál kemur upp?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C69F74-FEAB-4423-A7F9-0DC3347D8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5" y="292389"/>
            <a:ext cx="1066800" cy="361950"/>
          </a:xfrm>
          <a:prstGeom prst="rect">
            <a:avLst/>
          </a:prstGeom>
        </p:spPr>
      </p:pic>
      <p:pic>
        <p:nvPicPr>
          <p:cNvPr id="1028" name="Picture 4" descr="nicksplat fire GIF">
            <a:extLst>
              <a:ext uri="{FF2B5EF4-FFF2-40B4-BE49-F238E27FC236}">
                <a16:creationId xmlns:a16="http://schemas.microsoft.com/office/drawing/2014/main" id="{CAA06FBB-D76E-4F12-93E7-80BDCE2D23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60" y="178308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071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astaðgengill 2">
            <a:extLst>
              <a:ext uri="{FF2B5EF4-FFF2-40B4-BE49-F238E27FC236}">
                <a16:creationId xmlns:a16="http://schemas.microsoft.com/office/drawing/2014/main" id="{19E623A3-FF91-4AFB-BA58-FA88332C7562}"/>
              </a:ext>
            </a:extLst>
          </p:cNvPr>
          <p:cNvSpPr txBox="1">
            <a:spLocks/>
          </p:cNvSpPr>
          <p:nvPr/>
        </p:nvSpPr>
        <p:spPr>
          <a:xfrm>
            <a:off x="1141591" y="1407129"/>
            <a:ext cx="4337190" cy="135445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50215">
              <a:lnSpc>
                <a:spcPct val="107000"/>
              </a:lnSpc>
              <a:spcAft>
                <a:spcPts val="800"/>
              </a:spcAft>
            </a:pPr>
            <a:endParaRPr lang="is-IS" dirty="0"/>
          </a:p>
        </p:txBody>
      </p:sp>
      <p:pic>
        <p:nvPicPr>
          <p:cNvPr id="7" name="Mynd 6">
            <a:extLst>
              <a:ext uri="{FF2B5EF4-FFF2-40B4-BE49-F238E27FC236}">
                <a16:creationId xmlns:a16="http://schemas.microsoft.com/office/drawing/2014/main" id="{3F88E0F7-88F5-4E8B-B5D0-F66A9928C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491" y="963580"/>
            <a:ext cx="5645620" cy="5645620"/>
          </a:xfrm>
          <a:prstGeom prst="rect">
            <a:avLst/>
          </a:prstGeom>
        </p:spPr>
      </p:pic>
      <p:sp>
        <p:nvSpPr>
          <p:cNvPr id="10" name="Textastaðgengill 9">
            <a:extLst>
              <a:ext uri="{FF2B5EF4-FFF2-40B4-BE49-F238E27FC236}">
                <a16:creationId xmlns:a16="http://schemas.microsoft.com/office/drawing/2014/main" id="{77EC13D2-50C7-4289-906B-48F7959FEB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3899" y="1617786"/>
            <a:ext cx="5761145" cy="3783719"/>
          </a:xfrm>
        </p:spPr>
        <p:txBody>
          <a:bodyPr lIns="91440" tIns="45720" rIns="91440" bIns="45720" anchor="t"/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err="1">
                <a:effectLst/>
                <a:latin typeface="Calibri" panose="020F0502020204030204" pitchFamily="34" charset="0"/>
              </a:rPr>
              <a:t>Umbótasamtal</a:t>
            </a:r>
            <a:r>
              <a:rPr lang="en-GB" sz="2000" dirty="0">
                <a:effectLst/>
                <a:latin typeface="Calibri" panose="020F0502020204030204" pitchFamily="34" charset="0"/>
              </a:rPr>
              <a:t> og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greining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r>
              <a:rPr lang="en-GB" sz="2000" dirty="0" err="1">
                <a:effectLst/>
                <a:latin typeface="Calibri" panose="020F0502020204030204" pitchFamily="34" charset="0"/>
              </a:rPr>
              <a:t>gagna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</a:p>
          <a:p>
            <a:pPr marL="285750" marR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Calibri" panose="020F0502020204030204" pitchFamily="34" charset="0"/>
              </a:rPr>
              <a:t>Almennt um starfshlutföll</a:t>
            </a:r>
          </a:p>
          <a:p>
            <a:pPr marL="285750" marR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Calibri" panose="020F0502020204030204" pitchFamily="34" charset="0"/>
              </a:rPr>
              <a:t>Hvert eiga stjórnendur að leita?</a:t>
            </a:r>
          </a:p>
          <a:p>
            <a:pPr marL="285750" marR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Calibri" panose="020F0502020204030204" pitchFamily="34" charset="0"/>
              </a:rPr>
              <a:t>Hvert á starfsfólk að leita?</a:t>
            </a:r>
          </a:p>
          <a:p>
            <a:pPr marL="285750" marR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</a:rPr>
              <a:t>Námskeið </a:t>
            </a:r>
            <a:r>
              <a:rPr lang="en-GB" sz="2000" dirty="0" err="1">
                <a:latin typeface="Calibri" panose="020F0502020204030204" pitchFamily="34" charset="0"/>
              </a:rPr>
              <a:t>fyrir</a:t>
            </a:r>
            <a:r>
              <a:rPr lang="en-GB" sz="2000" dirty="0">
                <a:latin typeface="Calibri" panose="020F0502020204030204" pitchFamily="34" charset="0"/>
              </a:rPr>
              <a:t> </a:t>
            </a:r>
            <a:r>
              <a:rPr lang="en-GB" sz="2000" dirty="0" err="1">
                <a:latin typeface="Calibri" panose="020F0502020204030204" pitchFamily="34" charset="0"/>
              </a:rPr>
              <a:t>launafulltrúa</a:t>
            </a:r>
            <a:endParaRPr lang="en-GB" sz="2000" dirty="0">
              <a:latin typeface="Calibri" panose="020F0502020204030204" pitchFamily="34" charset="0"/>
            </a:endParaRPr>
          </a:p>
          <a:p>
            <a:pPr marL="285750" marR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Calibri" panose="020F0502020204030204" pitchFamily="34" charset="0"/>
              </a:rPr>
              <a:t>Viðhorfskönnun matshóps</a:t>
            </a:r>
          </a:p>
          <a:p>
            <a:pPr marL="285750" marR="0" indent="-28575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Reynslusaga – Helga Sigurðardóttir, </a:t>
            </a:r>
            <a:r>
              <a:rPr lang="en-GB" sz="2000" dirty="0" err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Landspítala</a:t>
            </a:r>
            <a:endParaRPr lang="en-US" sz="2400" dirty="0">
              <a:solidFill>
                <a:srgbClr val="000000"/>
              </a:solidFill>
              <a:latin typeface="+mn-lt"/>
              <a:cs typeface="Arial" panose="020B0604020202020204" pitchFamily="34" charset="0"/>
            </a:endParaRPr>
          </a:p>
          <a:p>
            <a:endParaRPr lang="is-IS" sz="2000" dirty="0">
              <a:latin typeface="+mn-lt"/>
            </a:endParaRPr>
          </a:p>
        </p:txBody>
      </p:sp>
      <p:sp>
        <p:nvSpPr>
          <p:cNvPr id="6" name="Textastaðgengill 9">
            <a:extLst>
              <a:ext uri="{FF2B5EF4-FFF2-40B4-BE49-F238E27FC236}">
                <a16:creationId xmlns:a16="http://schemas.microsoft.com/office/drawing/2014/main" id="{62F1B6B0-F69A-48C3-A5AD-8D6DE3608F37}"/>
              </a:ext>
            </a:extLst>
          </p:cNvPr>
          <p:cNvSpPr txBox="1">
            <a:spLocks/>
          </p:cNvSpPr>
          <p:nvPr/>
        </p:nvSpPr>
        <p:spPr>
          <a:xfrm>
            <a:off x="656208" y="445953"/>
            <a:ext cx="6324805" cy="78992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is-IS" sz="3200" b="1" dirty="0">
                <a:latin typeface="Arial" panose="020B0604020202020204" pitchFamily="34" charset="0"/>
                <a:cs typeface="Arial" panose="020B0604020202020204" pitchFamily="34" charset="0"/>
              </a:rPr>
              <a:t>Efni fundar:</a:t>
            </a:r>
            <a:endParaRPr lang="is-IS" sz="2400" dirty="0">
              <a:latin typeface="Arial"/>
              <a:cs typeface="Arial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is-I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2496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D47323-5D56-4F09-A679-A3D2CD4A44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56317" y="1836510"/>
            <a:ext cx="9398728" cy="1304019"/>
          </a:xfrm>
        </p:spPr>
        <p:txBody>
          <a:bodyPr/>
          <a:lstStyle/>
          <a:p>
            <a:pPr algn="ctr"/>
            <a:r>
              <a:rPr lang="is-IS" sz="5400" dirty="0">
                <a:solidFill>
                  <a:srgbClr val="032742"/>
                </a:solidFill>
              </a:rPr>
              <a:t>Samtal – Samvinna – Samráð 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4DDF2A84-3A3D-4166-ABA7-B0EF7A987954}"/>
              </a:ext>
            </a:extLst>
          </p:cNvPr>
          <p:cNvSpPr txBox="1">
            <a:spLocks/>
          </p:cNvSpPr>
          <p:nvPr/>
        </p:nvSpPr>
        <p:spPr>
          <a:xfrm>
            <a:off x="1556316" y="3604350"/>
            <a:ext cx="9079365" cy="13040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Tx/>
              <a:buNone/>
              <a:defRPr sz="3800" b="1" i="0" kern="1200">
                <a:solidFill>
                  <a:schemeClr val="bg1"/>
                </a:solidFill>
                <a:latin typeface="FiraGO SemiBold" panose="020B0503050000020004" pitchFamily="34" charset="0"/>
                <a:ea typeface="+mn-ea"/>
                <a:cs typeface="FiraGO SemiBold" panose="020B05030500000200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s-IS" sz="5400" dirty="0">
                <a:solidFill>
                  <a:srgbClr val="85ABCD"/>
                </a:solidFill>
                <a:hlinkClick r:id="rId2"/>
              </a:rPr>
              <a:t>Umbótasamtal</a:t>
            </a:r>
            <a:endParaRPr lang="is-IS" sz="5400" dirty="0">
              <a:solidFill>
                <a:srgbClr val="85ABC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094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1E3415-9CF5-4BFF-9F0F-C3EF46F0B1D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48663" y="620517"/>
            <a:ext cx="5047337" cy="789927"/>
          </a:xfrm>
        </p:spPr>
        <p:txBody>
          <a:bodyPr/>
          <a:lstStyle/>
          <a:p>
            <a:r>
              <a:rPr lang="is-IS" dirty="0">
                <a:solidFill>
                  <a:srgbClr val="032742"/>
                </a:solidFill>
              </a:rPr>
              <a:t>Ferill mála sem upp koma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418F8F-5B49-4911-B3D5-D2E866E2D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095" y="479880"/>
            <a:ext cx="4968753" cy="62331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BCFA47-6791-4775-81AE-F66D2834D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0894" y="1274456"/>
            <a:ext cx="9426226" cy="5167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757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5C98B6-72F2-4EC9-9D67-A581A0D58E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41413" y="604905"/>
            <a:ext cx="4954587" cy="789927"/>
          </a:xfrm>
        </p:spPr>
        <p:txBody>
          <a:bodyPr/>
          <a:lstStyle/>
          <a:p>
            <a:r>
              <a:rPr lang="is-IS" dirty="0">
                <a:solidFill>
                  <a:srgbClr val="032742"/>
                </a:solidFill>
              </a:rPr>
              <a:t>Netföng launagreiðenda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417A58-2156-49B1-8693-AC469D69FAA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1413" y="1919218"/>
            <a:ext cx="5601031" cy="4592638"/>
          </a:xfrm>
        </p:spPr>
        <p:txBody>
          <a:bodyPr/>
          <a:lstStyle/>
          <a:p>
            <a:r>
              <a:rPr lang="is-IS" sz="2000" dirty="0">
                <a:solidFill>
                  <a:srgbClr val="032742"/>
                </a:solidFill>
              </a:rPr>
              <a:t>Ríki – </a:t>
            </a:r>
            <a:r>
              <a:rPr lang="is-IS" sz="2000" dirty="0">
                <a:solidFill>
                  <a:srgbClr val="03274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kmr@fjr.is</a:t>
            </a:r>
            <a:r>
              <a:rPr lang="is-IS" sz="2000" dirty="0">
                <a:solidFill>
                  <a:srgbClr val="032742"/>
                </a:solidFill>
              </a:rPr>
              <a:t> </a:t>
            </a:r>
          </a:p>
          <a:p>
            <a:r>
              <a:rPr lang="is-IS" sz="2000" dirty="0">
                <a:solidFill>
                  <a:srgbClr val="032742"/>
                </a:solidFill>
              </a:rPr>
              <a:t>Reykjavíkurborg – </a:t>
            </a:r>
            <a:r>
              <a:rPr lang="is-IS" sz="2000" dirty="0">
                <a:solidFill>
                  <a:srgbClr val="03274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betrivinnutimi@reykjavik.is</a:t>
            </a:r>
            <a:r>
              <a:rPr lang="is-IS" sz="2000" dirty="0">
                <a:solidFill>
                  <a:srgbClr val="032742"/>
                </a:solidFill>
              </a:rPr>
              <a:t> </a:t>
            </a:r>
          </a:p>
          <a:p>
            <a:r>
              <a:rPr lang="is-IS" sz="2000" dirty="0">
                <a:solidFill>
                  <a:srgbClr val="032742"/>
                </a:solidFill>
              </a:rPr>
              <a:t>Sveitarfélög – </a:t>
            </a:r>
            <a:r>
              <a:rPr lang="is-IS" sz="2000" dirty="0">
                <a:solidFill>
                  <a:srgbClr val="03274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betrivinnutimi@samband.is</a:t>
            </a:r>
            <a:endParaRPr lang="is-IS" sz="2000" dirty="0">
              <a:solidFill>
                <a:srgbClr val="032742"/>
              </a:solidFill>
            </a:endParaRPr>
          </a:p>
          <a:p>
            <a:r>
              <a:rPr lang="is-IS" sz="2000" dirty="0">
                <a:solidFill>
                  <a:srgbClr val="032742"/>
                </a:solidFill>
              </a:rPr>
              <a:t>SFV – </a:t>
            </a:r>
            <a:r>
              <a:rPr lang="is-IS" sz="2000" dirty="0">
                <a:solidFill>
                  <a:srgbClr val="03274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tryggvi@samtok.is</a:t>
            </a:r>
            <a:r>
              <a:rPr lang="is-IS" sz="2000" dirty="0">
                <a:solidFill>
                  <a:srgbClr val="032742"/>
                </a:solidFill>
              </a:rPr>
              <a:t> </a:t>
            </a:r>
          </a:p>
          <a:p>
            <a:endParaRPr lang="is-IS" sz="2000" dirty="0">
              <a:solidFill>
                <a:srgbClr val="032742"/>
              </a:solidFill>
            </a:endParaRPr>
          </a:p>
        </p:txBody>
      </p:sp>
      <p:pic>
        <p:nvPicPr>
          <p:cNvPr id="2050" name="Picture 2" descr="email GIF">
            <a:extLst>
              <a:ext uri="{FF2B5EF4-FFF2-40B4-BE49-F238E27FC236}">
                <a16:creationId xmlns:a16="http://schemas.microsoft.com/office/drawing/2014/main" id="{F68D50DD-2270-4909-9DBA-79BA3CBD58C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854" y="2113058"/>
            <a:ext cx="2172718" cy="193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610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nd 3">
            <a:extLst>
              <a:ext uri="{FF2B5EF4-FFF2-40B4-BE49-F238E27FC236}">
                <a16:creationId xmlns:a16="http://schemas.microsoft.com/office/drawing/2014/main" id="{10BD8EAE-355D-41D9-AF97-72020BD6E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068" y="420866"/>
            <a:ext cx="10513411" cy="601626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731AF3-4D19-498D-B73C-0D77AB277562}"/>
              </a:ext>
            </a:extLst>
          </p:cNvPr>
          <p:cNvSpPr/>
          <p:nvPr/>
        </p:nvSpPr>
        <p:spPr>
          <a:xfrm>
            <a:off x="1072707" y="1170879"/>
            <a:ext cx="10694020" cy="2653989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722704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923E87-C980-48A4-A2BD-3EFA7B834A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85928" y="2776990"/>
            <a:ext cx="4535478" cy="1304019"/>
          </a:xfrm>
        </p:spPr>
        <p:txBody>
          <a:bodyPr/>
          <a:lstStyle/>
          <a:p>
            <a:r>
              <a:rPr lang="is-IS" dirty="0"/>
              <a:t>Hvert eiga starfsmenn að leita?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2F6F29-BFFA-45CC-9416-E468F5EA4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5" y="292389"/>
            <a:ext cx="1066800" cy="361950"/>
          </a:xfrm>
          <a:prstGeom prst="rect">
            <a:avLst/>
          </a:prstGeom>
        </p:spPr>
      </p:pic>
      <p:pic>
        <p:nvPicPr>
          <p:cNvPr id="4098" name="Picture 2" descr="Season 1 School GIF by NBC">
            <a:extLst>
              <a:ext uri="{FF2B5EF4-FFF2-40B4-BE49-F238E27FC236}">
                <a16:creationId xmlns:a16="http://schemas.microsoft.com/office/drawing/2014/main" id="{805CD472-225C-48C8-9D50-67B08F9B77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980" y="1988820"/>
            <a:ext cx="4030980" cy="403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8161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9D47323-5D56-4F09-A679-A3D2CD4A44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56317" y="1836510"/>
            <a:ext cx="9079365" cy="1304019"/>
          </a:xfrm>
        </p:spPr>
        <p:txBody>
          <a:bodyPr/>
          <a:lstStyle/>
          <a:p>
            <a:pPr algn="ctr"/>
            <a:r>
              <a:rPr lang="is-IS" sz="5400" dirty="0">
                <a:solidFill>
                  <a:srgbClr val="032742"/>
                </a:solidFill>
              </a:rPr>
              <a:t>Samtal – Samvinna – Samráð </a:t>
            </a: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4DDF2A84-3A3D-4166-ABA7-B0EF7A987954}"/>
              </a:ext>
            </a:extLst>
          </p:cNvPr>
          <p:cNvSpPr txBox="1">
            <a:spLocks/>
          </p:cNvSpPr>
          <p:nvPr/>
        </p:nvSpPr>
        <p:spPr>
          <a:xfrm>
            <a:off x="1556316" y="3604350"/>
            <a:ext cx="9079365" cy="130401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1000"/>
              </a:spcBef>
              <a:buFontTx/>
              <a:buNone/>
              <a:defRPr sz="3800" b="1" i="0" kern="1200">
                <a:solidFill>
                  <a:schemeClr val="bg1"/>
                </a:solidFill>
                <a:latin typeface="FiraGO SemiBold" panose="020B0503050000020004" pitchFamily="34" charset="0"/>
                <a:ea typeface="+mn-ea"/>
                <a:cs typeface="FiraGO SemiBold" panose="020B05030500000200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s-IS" sz="5400" dirty="0">
                <a:solidFill>
                  <a:srgbClr val="85ABCD"/>
                </a:solidFill>
              </a:rPr>
              <a:t>Umbótasamtal</a:t>
            </a:r>
          </a:p>
        </p:txBody>
      </p:sp>
    </p:spTree>
    <p:extLst>
      <p:ext uri="{BB962C8B-B14F-4D97-AF65-F5344CB8AC3E}">
        <p14:creationId xmlns:p14="http://schemas.microsoft.com/office/powerpoint/2010/main" val="36767716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73E7F3-CC6C-43BC-AF4D-986C69F6DB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41413" y="427037"/>
            <a:ext cx="9901547" cy="789927"/>
          </a:xfrm>
        </p:spPr>
        <p:txBody>
          <a:bodyPr/>
          <a:lstStyle/>
          <a:p>
            <a:r>
              <a:rPr lang="is-IS" dirty="0">
                <a:solidFill>
                  <a:srgbClr val="032742"/>
                </a:solidFill>
              </a:rPr>
              <a:t>Algengustu spurningar og svör í Spurt og svarað</a:t>
            </a:r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96F5578D-0659-489C-9BA6-9B964A1BFC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155" y="5248644"/>
            <a:ext cx="4986374" cy="552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hlinkClick r:id="rId2"/>
            <a:extLst>
              <a:ext uri="{FF2B5EF4-FFF2-40B4-BE49-F238E27FC236}">
                <a16:creationId xmlns:a16="http://schemas.microsoft.com/office/drawing/2014/main" id="{19AA3D80-6170-4C83-BE7C-33A038C94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413" y="1386832"/>
            <a:ext cx="10334307" cy="3153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99931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A5787F0-BD8A-402C-B3D8-EBB427177FE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41413" y="542458"/>
            <a:ext cx="5167351" cy="789927"/>
          </a:xfrm>
        </p:spPr>
        <p:txBody>
          <a:bodyPr/>
          <a:lstStyle/>
          <a:p>
            <a:r>
              <a:rPr lang="is-IS" dirty="0">
                <a:solidFill>
                  <a:srgbClr val="032742"/>
                </a:solidFill>
              </a:rPr>
              <a:t>Fréttir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0A4900-CBF6-4E04-88D5-F958DF65E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491" y="635773"/>
            <a:ext cx="5167350" cy="5586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1248C35D-0030-4F49-9BEE-9EEBD89D57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413" y="1860701"/>
            <a:ext cx="4754024" cy="4273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0915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EF1E0F-8436-4C8D-BB4C-528F4A90E9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45226" y="598214"/>
            <a:ext cx="9901547" cy="789927"/>
          </a:xfrm>
        </p:spPr>
        <p:txBody>
          <a:bodyPr/>
          <a:lstStyle/>
          <a:p>
            <a:r>
              <a:rPr lang="is-IS" dirty="0">
                <a:solidFill>
                  <a:srgbClr val="032742"/>
                </a:solidFill>
              </a:rPr>
              <a:t>Stéttarfélag hvers starfsmanns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12022D-179F-4165-B9B7-427BBF38E7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45226" y="1531620"/>
            <a:ext cx="5601031" cy="4592638"/>
          </a:xfrm>
        </p:spPr>
        <p:txBody>
          <a:bodyPr/>
          <a:lstStyle/>
          <a:p>
            <a:r>
              <a:rPr lang="is-IS" sz="2000" b="1" dirty="0"/>
              <a:t>Hverjir eru aðilar að betri vinnutíma í vaktavinnu?</a:t>
            </a:r>
          </a:p>
          <a:p>
            <a:r>
              <a:rPr lang="is-IS" sz="1800" b="1" i="1" dirty="0"/>
              <a:t>Vaktavinnufólk hjá: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s-IS" sz="1800" dirty="0"/>
              <a:t>Ríki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s-IS" sz="1800" dirty="0"/>
              <a:t>Reykjavíkurborg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s-IS" sz="1800" dirty="0"/>
              <a:t>Sveitarfélögum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s-IS" sz="1800" dirty="0"/>
              <a:t>Samtökum fyrirtækja í velferðarþjónustu </a:t>
            </a:r>
          </a:p>
          <a:p>
            <a:r>
              <a:rPr lang="is-IS" sz="1800" b="1" i="1" dirty="0"/>
              <a:t>Vaktavinnufólk í eftirfarandi bandalögum/stéttarfélögum: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s-IS" sz="1800" dirty="0"/>
              <a:t>ASÍ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s-IS" sz="1800" dirty="0"/>
              <a:t>BHM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s-IS" sz="1800" dirty="0"/>
              <a:t>BSRB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is-IS" sz="1800" dirty="0"/>
              <a:t>Fíh</a:t>
            </a:r>
          </a:p>
        </p:txBody>
      </p:sp>
      <p:pic>
        <p:nvPicPr>
          <p:cNvPr id="5122" name="Picture 2" descr="GIF by Hootsuite">
            <a:extLst>
              <a:ext uri="{FF2B5EF4-FFF2-40B4-BE49-F238E27FC236}">
                <a16:creationId xmlns:a16="http://schemas.microsoft.com/office/drawing/2014/main" id="{DDFF491A-07E2-4619-8BF9-915EFC6653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320" y="1592580"/>
            <a:ext cx="3901440" cy="3901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8919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nd 3">
            <a:extLst>
              <a:ext uri="{FF2B5EF4-FFF2-40B4-BE49-F238E27FC236}">
                <a16:creationId xmlns:a16="http://schemas.microsoft.com/office/drawing/2014/main" id="{10BD8EAE-355D-41D9-AF97-72020BD6E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220" y="534663"/>
            <a:ext cx="10513411" cy="601626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731AF3-4D19-498D-B73C-0D77AB277562}"/>
              </a:ext>
            </a:extLst>
          </p:cNvPr>
          <p:cNvSpPr/>
          <p:nvPr/>
        </p:nvSpPr>
        <p:spPr>
          <a:xfrm>
            <a:off x="847494" y="3802566"/>
            <a:ext cx="10694020" cy="283241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1476757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6F73AA2C-C17A-448D-AA5F-95C71DC35B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276079" y="461557"/>
            <a:ext cx="10103953" cy="789927"/>
          </a:xfrm>
        </p:spPr>
        <p:txBody>
          <a:bodyPr lIns="91440" tIns="45720" rIns="91440" bIns="45720" anchor="t"/>
          <a:lstStyle/>
          <a:p>
            <a:r>
              <a:rPr lang="is-IS" dirty="0">
                <a:solidFill>
                  <a:srgbClr val="032742"/>
                </a:solidFill>
                <a:latin typeface="FiraGO SemiBold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Ferill við innleiðingu betri vinnutíma í vaktavinnu</a:t>
            </a:r>
            <a:endParaRPr lang="is-IS" dirty="0">
              <a:solidFill>
                <a:srgbClr val="032742"/>
              </a:solidFill>
              <a:latin typeface="FiraGO SemiBold"/>
            </a:endParaRPr>
          </a:p>
        </p:txBody>
      </p:sp>
      <p:pic>
        <p:nvPicPr>
          <p:cNvPr id="5" name="Mynd 4">
            <a:extLst>
              <a:ext uri="{FF2B5EF4-FFF2-40B4-BE49-F238E27FC236}">
                <a16:creationId xmlns:a16="http://schemas.microsoft.com/office/drawing/2014/main" id="{EFD2968F-D6DA-48CC-8F87-08DBDF459E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380"/>
          <a:stretch/>
        </p:blipFill>
        <p:spPr>
          <a:xfrm>
            <a:off x="4332995" y="1104499"/>
            <a:ext cx="7211916" cy="5371117"/>
          </a:xfrm>
          <a:prstGeom prst="rect">
            <a:avLst/>
          </a:prstGeom>
        </p:spPr>
      </p:pic>
      <p:sp>
        <p:nvSpPr>
          <p:cNvPr id="6" name="Sporaskja 5">
            <a:extLst>
              <a:ext uri="{FF2B5EF4-FFF2-40B4-BE49-F238E27FC236}">
                <a16:creationId xmlns:a16="http://schemas.microsoft.com/office/drawing/2014/main" id="{C57DB253-392F-4039-A453-B6794A271686}"/>
              </a:ext>
            </a:extLst>
          </p:cNvPr>
          <p:cNvSpPr/>
          <p:nvPr/>
        </p:nvSpPr>
        <p:spPr>
          <a:xfrm>
            <a:off x="587229" y="2189526"/>
            <a:ext cx="3394052" cy="3175493"/>
          </a:xfrm>
          <a:prstGeom prst="ellipse">
            <a:avLst/>
          </a:prstGeom>
          <a:solidFill>
            <a:srgbClr val="85ABCD"/>
          </a:solidFill>
          <a:ln>
            <a:solidFill>
              <a:srgbClr val="0327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3200" b="1" dirty="0">
                <a:solidFill>
                  <a:srgbClr val="032742"/>
                </a:solidFill>
              </a:rPr>
              <a:t>Staðan ætti að vera þessi í dag!</a:t>
            </a:r>
          </a:p>
        </p:txBody>
      </p:sp>
      <p:sp>
        <p:nvSpPr>
          <p:cNvPr id="4" name="Rétthyrningur: Ávöl horn 3">
            <a:extLst>
              <a:ext uri="{FF2B5EF4-FFF2-40B4-BE49-F238E27FC236}">
                <a16:creationId xmlns:a16="http://schemas.microsoft.com/office/drawing/2014/main" id="{28BA8F3C-077F-4FB5-9195-EED6E1C3E57E}"/>
              </a:ext>
            </a:extLst>
          </p:cNvPr>
          <p:cNvSpPr/>
          <p:nvPr/>
        </p:nvSpPr>
        <p:spPr>
          <a:xfrm>
            <a:off x="4332995" y="1251484"/>
            <a:ext cx="1983985" cy="5296615"/>
          </a:xfrm>
          <a:prstGeom prst="roundRect">
            <a:avLst/>
          </a:prstGeom>
          <a:blipFill dpi="0" rotWithShape="1">
            <a:blip r:embed="rId4">
              <a:alphaModFix amt="63000"/>
            </a:blip>
            <a:srcRect/>
            <a:tile tx="0" ty="0" sx="100000" sy="100000" flip="none" algn="tl"/>
          </a:blip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dirty="0"/>
          </a:p>
        </p:txBody>
      </p:sp>
      <p:sp>
        <p:nvSpPr>
          <p:cNvPr id="7" name="Rétthyrningur: Ávöl horn 6">
            <a:extLst>
              <a:ext uri="{FF2B5EF4-FFF2-40B4-BE49-F238E27FC236}">
                <a16:creationId xmlns:a16="http://schemas.microsoft.com/office/drawing/2014/main" id="{3C243454-63C8-4483-9B7E-4E1451CBDCB0}"/>
              </a:ext>
            </a:extLst>
          </p:cNvPr>
          <p:cNvSpPr/>
          <p:nvPr/>
        </p:nvSpPr>
        <p:spPr>
          <a:xfrm>
            <a:off x="6739683" y="1780172"/>
            <a:ext cx="2137987" cy="423923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dirty="0"/>
          </a:p>
        </p:txBody>
      </p:sp>
      <p:sp>
        <p:nvSpPr>
          <p:cNvPr id="8" name="Rétthyrningur: Ávöl horn 6">
            <a:extLst>
              <a:ext uri="{FF2B5EF4-FFF2-40B4-BE49-F238E27FC236}">
                <a16:creationId xmlns:a16="http://schemas.microsoft.com/office/drawing/2014/main" id="{8E11FF7B-7E2C-492C-A962-68385A905CA3}"/>
              </a:ext>
            </a:extLst>
          </p:cNvPr>
          <p:cNvSpPr/>
          <p:nvPr/>
        </p:nvSpPr>
        <p:spPr>
          <a:xfrm>
            <a:off x="9079478" y="2769674"/>
            <a:ext cx="2137987" cy="102981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664237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BBABD1-3476-423C-A402-C00CC17353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1090" y="1042219"/>
            <a:ext cx="8968348" cy="3462851"/>
          </a:xfrm>
        </p:spPr>
        <p:txBody>
          <a:bodyPr/>
          <a:lstStyle/>
          <a:p>
            <a:pPr algn="ctr"/>
            <a:r>
              <a:rPr lang="is-IS" sz="4000" dirty="0"/>
              <a:t>Námskeið fyrir launafulltrúa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BDF6EE-D112-4A63-A59C-A3AEB43A6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0" y="187642"/>
            <a:ext cx="1019175" cy="4476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C64EE4-8BF7-4972-A15D-A737416C6843}"/>
              </a:ext>
            </a:extLst>
          </p:cNvPr>
          <p:cNvSpPr/>
          <p:nvPr/>
        </p:nvSpPr>
        <p:spPr>
          <a:xfrm>
            <a:off x="0" y="0"/>
            <a:ext cx="1162050" cy="857250"/>
          </a:xfrm>
          <a:prstGeom prst="rect">
            <a:avLst/>
          </a:prstGeom>
          <a:solidFill>
            <a:srgbClr val="032742"/>
          </a:solidFill>
          <a:ln>
            <a:solidFill>
              <a:srgbClr val="0327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dirty="0"/>
          </a:p>
        </p:txBody>
      </p:sp>
      <p:pic>
        <p:nvPicPr>
          <p:cNvPr id="3074" name="Picture 2" descr="Book Read GIF by Buffer">
            <a:extLst>
              <a:ext uri="{FF2B5EF4-FFF2-40B4-BE49-F238E27FC236}">
                <a16:creationId xmlns:a16="http://schemas.microsoft.com/office/drawing/2014/main" id="{F2F41EFE-E86B-42CA-A7D2-360878069E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779" y="1782590"/>
            <a:ext cx="4426803" cy="442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61224-17FC-4470-88BB-AD1BFC7165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72" y="1782591"/>
            <a:ext cx="6748513" cy="4426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17505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2A8F73-DF66-4F78-859C-49780BD49A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50430" y="2124981"/>
            <a:ext cx="3996825" cy="1304019"/>
          </a:xfrm>
        </p:spPr>
        <p:txBody>
          <a:bodyPr/>
          <a:lstStyle/>
          <a:p>
            <a:r>
              <a:rPr lang="is-IS" dirty="0"/>
              <a:t>Viðhorfskönnun  vaktavinnufólks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B60421-6669-42F8-8ED3-FE63030DF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1074232"/>
            <a:ext cx="4762499" cy="5479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0F5611-8EB9-4DA5-AE39-E71A9CA86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5" y="292389"/>
            <a:ext cx="1066800" cy="361950"/>
          </a:xfrm>
          <a:prstGeom prst="rect">
            <a:avLst/>
          </a:prstGeom>
        </p:spPr>
      </p:pic>
      <p:pic>
        <p:nvPicPr>
          <p:cNvPr id="3074" name="Picture 2" descr="Question Mark What GIF by GIPHY Studios Originals">
            <a:extLst>
              <a:ext uri="{FF2B5EF4-FFF2-40B4-BE49-F238E27FC236}">
                <a16:creationId xmlns:a16="http://schemas.microsoft.com/office/drawing/2014/main" id="{56D096B3-C340-4643-BA28-8FFA3C4549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430" y="3640839"/>
            <a:ext cx="3415979" cy="22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43823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FEA4D81-9DF9-41DF-A615-D2E59C51EA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8095" y="2575650"/>
            <a:ext cx="9506085" cy="1304019"/>
          </a:xfrm>
        </p:spPr>
        <p:txBody>
          <a:bodyPr/>
          <a:lstStyle/>
          <a:p>
            <a:pPr algn="ctr"/>
            <a:r>
              <a:rPr lang="is-IS" dirty="0"/>
              <a:t>Reynslusaga</a:t>
            </a:r>
          </a:p>
          <a:p>
            <a:endParaRPr lang="is-IS" dirty="0"/>
          </a:p>
          <a:p>
            <a:pPr algn="ctr"/>
            <a:r>
              <a:rPr lang="is-IS" sz="3200" dirty="0"/>
              <a:t>Helga Sigurðardóttir deildarstjóri á mannauðssviði Landspítala </a:t>
            </a:r>
          </a:p>
        </p:txBody>
      </p:sp>
    </p:spTree>
    <p:extLst>
      <p:ext uri="{BB962C8B-B14F-4D97-AF65-F5344CB8AC3E}">
        <p14:creationId xmlns:p14="http://schemas.microsoft.com/office/powerpoint/2010/main" val="50915574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astaðgengill 6">
            <a:extLst>
              <a:ext uri="{FF2B5EF4-FFF2-40B4-BE49-F238E27FC236}">
                <a16:creationId xmlns:a16="http://schemas.microsoft.com/office/drawing/2014/main" id="{126FE6C0-7F06-4081-8AD0-80C4FBA8AB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360204" y="646448"/>
            <a:ext cx="3464212" cy="789927"/>
          </a:xfrm>
        </p:spPr>
        <p:txBody>
          <a:bodyPr/>
          <a:lstStyle/>
          <a:p>
            <a:r>
              <a:rPr lang="is-IS" sz="3600" dirty="0">
                <a:solidFill>
                  <a:srgbClr val="032742"/>
                </a:solidFill>
              </a:rPr>
              <a:t>Tengiliðir</a:t>
            </a:r>
          </a:p>
        </p:txBody>
      </p:sp>
      <p:sp>
        <p:nvSpPr>
          <p:cNvPr id="11" name="Textarammi 10">
            <a:extLst>
              <a:ext uri="{FF2B5EF4-FFF2-40B4-BE49-F238E27FC236}">
                <a16:creationId xmlns:a16="http://schemas.microsoft.com/office/drawing/2014/main" id="{C62822A8-DB11-4999-9706-8C34E3C7FB2E}"/>
              </a:ext>
            </a:extLst>
          </p:cNvPr>
          <p:cNvSpPr txBox="1"/>
          <p:nvPr/>
        </p:nvSpPr>
        <p:spPr>
          <a:xfrm>
            <a:off x="269623" y="1894894"/>
            <a:ext cx="4020437" cy="3463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s-IS" b="1" dirty="0">
                <a:solidFill>
                  <a:srgbClr val="0327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Verkefnastjórn</a:t>
            </a:r>
            <a:endParaRPr lang="is-IS" sz="1600" b="1" dirty="0">
              <a:solidFill>
                <a:srgbClr val="032742"/>
              </a:solidFill>
              <a:latin typeface="Arial" panose="020B0604020202020204" pitchFamily="34" charset="0"/>
              <a:cs typeface="Arial" panose="020B060402020202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150000"/>
              </a:lnSpc>
            </a:pPr>
            <a:r>
              <a:rPr lang="is-IS" sz="1600" dirty="0">
                <a:solidFill>
                  <a:srgbClr val="03274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betrivinnutimi@rikissattasemjari.is</a:t>
            </a:r>
            <a:r>
              <a:rPr lang="is-IS" sz="1600" dirty="0">
                <a:solidFill>
                  <a:srgbClr val="0327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is-IS" sz="1600" dirty="0">
                <a:solidFill>
                  <a:srgbClr val="0327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Bára Hildur Jóhannsdóttir verkefnastjóri </a:t>
            </a:r>
            <a:r>
              <a:rPr lang="is-IS" sz="1400" i="1" dirty="0">
                <a:solidFill>
                  <a:srgbClr val="032742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barahildur@rikissattasemjari.is</a:t>
            </a:r>
            <a:r>
              <a:rPr lang="is-IS" sz="1600" i="1" dirty="0">
                <a:solidFill>
                  <a:srgbClr val="0327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s. 6952490</a:t>
            </a:r>
          </a:p>
          <a:p>
            <a:pPr>
              <a:lnSpc>
                <a:spcPct val="150000"/>
              </a:lnSpc>
            </a:pPr>
            <a:r>
              <a:rPr lang="is-IS" sz="1600" dirty="0">
                <a:solidFill>
                  <a:srgbClr val="0327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Aldís Magnúsdóttir sérfræðingur </a:t>
            </a:r>
            <a:br>
              <a:rPr lang="is-IS" sz="1600" dirty="0">
                <a:solidFill>
                  <a:srgbClr val="03274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sz="1400" i="1" dirty="0">
                <a:solidFill>
                  <a:srgbClr val="032742"/>
                </a:solidFill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aldis.magnusdottir@fjr.is</a:t>
            </a:r>
            <a:r>
              <a:rPr lang="is-IS" sz="1400" i="1" dirty="0">
                <a:solidFill>
                  <a:srgbClr val="0327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1600" i="1" dirty="0">
                <a:solidFill>
                  <a:srgbClr val="0327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8474672</a:t>
            </a:r>
          </a:p>
          <a:p>
            <a:pPr>
              <a:lnSpc>
                <a:spcPct val="150000"/>
              </a:lnSpc>
            </a:pPr>
            <a:r>
              <a:rPr lang="is-IS" sz="1600" dirty="0">
                <a:solidFill>
                  <a:srgbClr val="0327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Sigríður S. Sæmundsdóttir</a:t>
            </a:r>
            <a:br>
              <a:rPr lang="is-IS" sz="1600" dirty="0">
                <a:solidFill>
                  <a:srgbClr val="03274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s-IS" sz="1400" i="1" dirty="0">
                <a:solidFill>
                  <a:srgbClr val="032742"/>
                </a:solidFill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sigridur.s.saemundsdottir@rikissattasemjari.is</a:t>
            </a:r>
            <a:r>
              <a:rPr lang="is-IS" sz="1400" i="1" dirty="0">
                <a:solidFill>
                  <a:srgbClr val="0327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sz="1600" i="1" dirty="0">
                <a:solidFill>
                  <a:srgbClr val="0327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s. </a:t>
            </a:r>
            <a:r>
              <a:rPr lang="en-GB" sz="1600" i="1" dirty="0">
                <a:solidFill>
                  <a:srgbClr val="03274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8683114</a:t>
            </a:r>
            <a:endParaRPr lang="is-IS" sz="1600" i="1" dirty="0">
              <a:solidFill>
                <a:srgbClr val="0327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Mynd 3">
            <a:extLst>
              <a:ext uri="{FF2B5EF4-FFF2-40B4-BE49-F238E27FC236}">
                <a16:creationId xmlns:a16="http://schemas.microsoft.com/office/drawing/2014/main" id="{4D7DA0B3-C68F-4B44-AD2A-7C50C4BF39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76062" y="2320744"/>
            <a:ext cx="7646315" cy="4375581"/>
          </a:xfrm>
          <a:prstGeom prst="rect">
            <a:avLst/>
          </a:prstGeom>
        </p:spPr>
      </p:pic>
      <p:sp>
        <p:nvSpPr>
          <p:cNvPr id="8" name="Textastaðgengill 6">
            <a:extLst>
              <a:ext uri="{FF2B5EF4-FFF2-40B4-BE49-F238E27FC236}">
                <a16:creationId xmlns:a16="http://schemas.microsoft.com/office/drawing/2014/main" id="{6F984D12-E1C9-4B34-BD5E-CE5EFA143954}"/>
              </a:ext>
            </a:extLst>
          </p:cNvPr>
          <p:cNvSpPr txBox="1">
            <a:spLocks/>
          </p:cNvSpPr>
          <p:nvPr/>
        </p:nvSpPr>
        <p:spPr>
          <a:xfrm>
            <a:off x="4290061" y="488284"/>
            <a:ext cx="6541736" cy="1674296"/>
          </a:xfrm>
          <a:prstGeom prst="rect">
            <a:avLst/>
          </a:prstGeom>
          <a:solidFill>
            <a:srgbClr val="85ABCD"/>
          </a:solidFill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300" b="1" i="0" kern="1200">
                <a:solidFill>
                  <a:srgbClr val="09501E"/>
                </a:solidFill>
                <a:latin typeface="FiraGO SemiBold" panose="020B0503050000020004" pitchFamily="34" charset="0"/>
                <a:ea typeface="+mn-ea"/>
                <a:cs typeface="FiraGO SemiBold" panose="020B05030500000200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FiraGO SemiBold" panose="020B0503050000020004" pitchFamily="34" charset="0"/>
                <a:ea typeface="+mn-ea"/>
                <a:cs typeface="FiraGO SemiBold" panose="020B05030500000200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FiraGO SemiBold" panose="020B0503050000020004" pitchFamily="34" charset="0"/>
                <a:ea typeface="+mn-ea"/>
                <a:cs typeface="FiraGO SemiBold" panose="020B05030500000200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GO SemiBold" panose="020B0503050000020004" pitchFamily="34" charset="0"/>
                <a:ea typeface="+mn-ea"/>
                <a:cs typeface="FiraGO SemiBold" panose="020B05030500000200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GO SemiBold" panose="020B0503050000020004" pitchFamily="34" charset="0"/>
                <a:ea typeface="+mn-ea"/>
                <a:cs typeface="FiraGO SemiBold" panose="020B05030500000200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sz="2000" dirty="0">
                <a:solidFill>
                  <a:schemeClr val="bg1"/>
                </a:solidFill>
              </a:rPr>
              <a:t>Ríki – </a:t>
            </a:r>
            <a:r>
              <a:rPr lang="is-IS" sz="2000" dirty="0">
                <a:solidFill>
                  <a:schemeClr val="bg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kmr@fjr.is</a:t>
            </a:r>
            <a:r>
              <a:rPr lang="is-IS" sz="2000" dirty="0">
                <a:solidFill>
                  <a:schemeClr val="bg1"/>
                </a:solidFill>
              </a:rPr>
              <a:t> </a:t>
            </a:r>
          </a:p>
          <a:p>
            <a:r>
              <a:rPr lang="is-IS" sz="2000" dirty="0">
                <a:solidFill>
                  <a:schemeClr val="bg1"/>
                </a:solidFill>
              </a:rPr>
              <a:t>Reykjavíkurborg – </a:t>
            </a:r>
            <a:r>
              <a:rPr lang="is-IS" sz="2000" dirty="0">
                <a:solidFill>
                  <a:schemeClr val="bg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betrivinnutimi@reykjavik.is</a:t>
            </a:r>
            <a:r>
              <a:rPr lang="is-IS" sz="2000" dirty="0">
                <a:solidFill>
                  <a:schemeClr val="bg1"/>
                </a:solidFill>
              </a:rPr>
              <a:t> </a:t>
            </a:r>
          </a:p>
          <a:p>
            <a:r>
              <a:rPr lang="is-IS" sz="2000" dirty="0">
                <a:solidFill>
                  <a:schemeClr val="bg1"/>
                </a:solidFill>
              </a:rPr>
              <a:t>Sveitarfélög – </a:t>
            </a:r>
            <a:r>
              <a:rPr lang="is-IS" sz="2000" dirty="0">
                <a:solidFill>
                  <a:schemeClr val="bg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betrivinnutimi@samband.is</a:t>
            </a:r>
            <a:endParaRPr lang="is-IS" sz="2000" dirty="0">
              <a:solidFill>
                <a:schemeClr val="bg1"/>
              </a:solidFill>
            </a:endParaRPr>
          </a:p>
          <a:p>
            <a:r>
              <a:rPr lang="is-IS" sz="2000" dirty="0">
                <a:solidFill>
                  <a:schemeClr val="bg1"/>
                </a:solidFill>
              </a:rPr>
              <a:t>SFV – </a:t>
            </a:r>
            <a:r>
              <a:rPr lang="is-IS" sz="2000" dirty="0">
                <a:solidFill>
                  <a:schemeClr val="bg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tryggvi@samtok.is</a:t>
            </a:r>
            <a:r>
              <a:rPr lang="is-IS" sz="20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666376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3A144227-6060-4646-936A-C0F2CA3D968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9759" y="794016"/>
            <a:ext cx="6226949" cy="789927"/>
          </a:xfrm>
        </p:spPr>
        <p:txBody>
          <a:bodyPr/>
          <a:lstStyle/>
          <a:p>
            <a:r>
              <a:rPr lang="is-IS" dirty="0">
                <a:solidFill>
                  <a:srgbClr val="032742"/>
                </a:solidFill>
              </a:rPr>
              <a:t>Efni næsta fundar</a:t>
            </a:r>
            <a:r>
              <a:rPr lang="is-IS" dirty="0"/>
              <a:t>	</a:t>
            </a:r>
          </a:p>
        </p:txBody>
      </p:sp>
      <p:sp>
        <p:nvSpPr>
          <p:cNvPr id="4" name="Textastaðgengill 2">
            <a:extLst>
              <a:ext uri="{FF2B5EF4-FFF2-40B4-BE49-F238E27FC236}">
                <a16:creationId xmlns:a16="http://schemas.microsoft.com/office/drawing/2014/main" id="{CF2A1269-C7EB-4DC0-850C-29AF5336B328}"/>
              </a:ext>
            </a:extLst>
          </p:cNvPr>
          <p:cNvSpPr txBox="1">
            <a:spLocks/>
          </p:cNvSpPr>
          <p:nvPr/>
        </p:nvSpPr>
        <p:spPr>
          <a:xfrm>
            <a:off x="961965" y="2301239"/>
            <a:ext cx="4432995" cy="227076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FontTx/>
              <a:buNone/>
              <a:defRPr sz="16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b="0" i="0" kern="1200">
                <a:solidFill>
                  <a:schemeClr val="tx1"/>
                </a:solidFill>
                <a:latin typeface="FiraGO Book" panose="020B0503050000020004" pitchFamily="34" charset="0"/>
                <a:ea typeface="+mn-ea"/>
                <a:cs typeface="FiraGO Book" panose="020B05030500000200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+mn-lt"/>
                <a:cs typeface="Arial"/>
              </a:rPr>
              <a:t>Útistandandi mál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+mn-lt"/>
                <a:cs typeface="Arial"/>
              </a:rPr>
              <a:t>Mál líðandi stundar</a:t>
            </a:r>
          </a:p>
          <a:p>
            <a:pPr marL="342900" indent="-342900">
              <a:lnSpc>
                <a:spcPct val="1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+mn-lt"/>
                <a:cs typeface="Arial"/>
              </a:rPr>
              <a:t>Reynslusögur</a:t>
            </a:r>
            <a:endParaRPr lang="en-US" sz="2000" dirty="0">
              <a:solidFill>
                <a:srgbClr val="000000"/>
              </a:solidFill>
              <a:latin typeface="+mn-lt"/>
              <a:cs typeface="Arial"/>
            </a:endParaRPr>
          </a:p>
          <a:p>
            <a:pPr marL="3429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2050" name="Picture 2" descr="Bikes Rats GIF by Electric Cyclery">
            <a:extLst>
              <a:ext uri="{FF2B5EF4-FFF2-40B4-BE49-F238E27FC236}">
                <a16:creationId xmlns:a16="http://schemas.microsoft.com/office/drawing/2014/main" id="{7816BB56-C457-4EEF-B6D6-58D9A5E640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259" y="1946910"/>
            <a:ext cx="5655733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9674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s brain questions - Google Search | Powerpoint animation, Animated  clipart, Sculpture lessons">
            <a:extLst>
              <a:ext uri="{FF2B5EF4-FFF2-40B4-BE49-F238E27FC236}">
                <a16:creationId xmlns:a16="http://schemas.microsoft.com/office/drawing/2014/main" id="{D3E22C6B-9321-4B65-91F1-BFA56BC47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708" y="482832"/>
            <a:ext cx="5460683" cy="624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étthyrningur 4">
            <a:extLst>
              <a:ext uri="{FF2B5EF4-FFF2-40B4-BE49-F238E27FC236}">
                <a16:creationId xmlns:a16="http://schemas.microsoft.com/office/drawing/2014/main" id="{7E9285A6-7954-4B97-8713-3C65ECED512B}"/>
              </a:ext>
            </a:extLst>
          </p:cNvPr>
          <p:cNvSpPr/>
          <p:nvPr/>
        </p:nvSpPr>
        <p:spPr>
          <a:xfrm>
            <a:off x="426720" y="777240"/>
            <a:ext cx="1280160" cy="7391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16445805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ynd 3" descr="Mynd sem inniheldur v���ma, klukka&#10;&#10;Lýsing sjálfkrafa búin til">
            <a:extLst>
              <a:ext uri="{FF2B5EF4-FFF2-40B4-BE49-F238E27FC236}">
                <a16:creationId xmlns:a16="http://schemas.microsoft.com/office/drawing/2014/main" id="{629CCACF-B6F8-4826-A0F2-E8C7283F5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052" y="772947"/>
            <a:ext cx="6355093" cy="6355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B6BDB35-1F73-4D19-8A26-692F7B20E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96" y="204537"/>
            <a:ext cx="1028700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A3798B-E7FE-4F15-B22A-256CBBE58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6" y="252162"/>
            <a:ext cx="10668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696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astaðgengill 1">
            <a:extLst>
              <a:ext uri="{FF2B5EF4-FFF2-40B4-BE49-F238E27FC236}">
                <a16:creationId xmlns:a16="http://schemas.microsoft.com/office/drawing/2014/main" id="{3C889092-1593-4DE2-8CB7-A3177D5D154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145226" y="524162"/>
            <a:ext cx="9901547" cy="789927"/>
          </a:xfrm>
        </p:spPr>
        <p:txBody>
          <a:bodyPr/>
          <a:lstStyle/>
          <a:p>
            <a:r>
              <a:rPr lang="is-IS" dirty="0">
                <a:solidFill>
                  <a:srgbClr val="032742"/>
                </a:solidFill>
              </a:rPr>
              <a:t>Tímalína – Mikilvægar dagsetningar </a:t>
            </a:r>
          </a:p>
        </p:txBody>
      </p:sp>
      <p:graphicFrame>
        <p:nvGraphicFramePr>
          <p:cNvPr id="4" name="Línurit 3">
            <a:extLst>
              <a:ext uri="{FF2B5EF4-FFF2-40B4-BE49-F238E27FC236}">
                <a16:creationId xmlns:a16="http://schemas.microsoft.com/office/drawing/2014/main" id="{EC79E562-DFB8-4A83-93A6-4E46DB6A841D}"/>
              </a:ext>
            </a:extLst>
          </p:cNvPr>
          <p:cNvGraphicFramePr/>
          <p:nvPr/>
        </p:nvGraphicFramePr>
        <p:xfrm>
          <a:off x="578188" y="524162"/>
          <a:ext cx="11035622" cy="43500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étthyrningur: Ávöl horn 4">
            <a:extLst>
              <a:ext uri="{FF2B5EF4-FFF2-40B4-BE49-F238E27FC236}">
                <a16:creationId xmlns:a16="http://schemas.microsoft.com/office/drawing/2014/main" id="{D499C6CB-A5DD-48B8-81B2-7FD504E49DDC}"/>
              </a:ext>
            </a:extLst>
          </p:cNvPr>
          <p:cNvSpPr/>
          <p:nvPr/>
        </p:nvSpPr>
        <p:spPr>
          <a:xfrm>
            <a:off x="1122040" y="4012707"/>
            <a:ext cx="1949634" cy="2321131"/>
          </a:xfrm>
          <a:prstGeom prst="roundRect">
            <a:avLst/>
          </a:prstGeom>
          <a:solidFill>
            <a:srgbClr val="60986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2000" dirty="0"/>
              <a:t>Starfsfólk í hlutastarfi þarf að svara hvort ætli að auka við sig starfshlutfall</a:t>
            </a:r>
          </a:p>
        </p:txBody>
      </p:sp>
      <p:sp>
        <p:nvSpPr>
          <p:cNvPr id="6" name="Rétthyrningur: Ávöl horn 5">
            <a:extLst>
              <a:ext uri="{FF2B5EF4-FFF2-40B4-BE49-F238E27FC236}">
                <a16:creationId xmlns:a16="http://schemas.microsoft.com/office/drawing/2014/main" id="{224FBD58-EE19-422F-A39E-883A2287AD2D}"/>
              </a:ext>
            </a:extLst>
          </p:cNvPr>
          <p:cNvSpPr/>
          <p:nvPr/>
        </p:nvSpPr>
        <p:spPr>
          <a:xfrm>
            <a:off x="3183139" y="4012707"/>
            <a:ext cx="1949634" cy="2321131"/>
          </a:xfrm>
          <a:prstGeom prst="roundRect">
            <a:avLst/>
          </a:prstGeom>
          <a:solidFill>
            <a:srgbClr val="09501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2000" dirty="0"/>
              <a:t>Mat stjórnanda á því hvort </a:t>
            </a:r>
            <a:r>
              <a:rPr lang="is-IS" sz="2000" noProof="1"/>
              <a:t>mönnunar-</a:t>
            </a:r>
            <a:r>
              <a:rPr lang="is-IS" sz="2000" dirty="0"/>
              <a:t>forsendur standist þarf að liggja fyrir</a:t>
            </a:r>
          </a:p>
        </p:txBody>
      </p:sp>
      <p:sp>
        <p:nvSpPr>
          <p:cNvPr id="7" name="Rétthyrningur: Ávöl horn 6">
            <a:extLst>
              <a:ext uri="{FF2B5EF4-FFF2-40B4-BE49-F238E27FC236}">
                <a16:creationId xmlns:a16="http://schemas.microsoft.com/office/drawing/2014/main" id="{2AFF844C-A4EB-442B-B64B-8876B94E0ECA}"/>
              </a:ext>
            </a:extLst>
          </p:cNvPr>
          <p:cNvSpPr/>
          <p:nvPr/>
        </p:nvSpPr>
        <p:spPr>
          <a:xfrm>
            <a:off x="5286099" y="4012707"/>
            <a:ext cx="1949634" cy="2321131"/>
          </a:xfrm>
          <a:prstGeom prst="roundRect">
            <a:avLst/>
          </a:prstGeom>
          <a:solidFill>
            <a:srgbClr val="CBE4C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2000" dirty="0">
                <a:solidFill>
                  <a:srgbClr val="032742"/>
                </a:solidFill>
              </a:rPr>
              <a:t>Drög að vaktaskýrslu</a:t>
            </a:r>
          </a:p>
        </p:txBody>
      </p:sp>
      <p:sp>
        <p:nvSpPr>
          <p:cNvPr id="8" name="Rétthyrningur: Ávöl horn 7">
            <a:extLst>
              <a:ext uri="{FF2B5EF4-FFF2-40B4-BE49-F238E27FC236}">
                <a16:creationId xmlns:a16="http://schemas.microsoft.com/office/drawing/2014/main" id="{D2EB125C-2278-489B-AE86-D47EB56C2F44}"/>
              </a:ext>
            </a:extLst>
          </p:cNvPr>
          <p:cNvSpPr/>
          <p:nvPr/>
        </p:nvSpPr>
        <p:spPr>
          <a:xfrm>
            <a:off x="7397136" y="4012706"/>
            <a:ext cx="1949634" cy="2321131"/>
          </a:xfrm>
          <a:prstGeom prst="roundRect">
            <a:avLst/>
          </a:prstGeom>
          <a:solidFill>
            <a:srgbClr val="85ABC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2000" dirty="0"/>
              <a:t>Vaktaskýrsla samþykkt </a:t>
            </a:r>
          </a:p>
        </p:txBody>
      </p:sp>
      <p:sp>
        <p:nvSpPr>
          <p:cNvPr id="9" name="Rétthyrningur: Ávöl horn 8">
            <a:extLst>
              <a:ext uri="{FF2B5EF4-FFF2-40B4-BE49-F238E27FC236}">
                <a16:creationId xmlns:a16="http://schemas.microsoft.com/office/drawing/2014/main" id="{4F6495FA-C6A5-4947-8E4E-EE4B7A842049}"/>
              </a:ext>
            </a:extLst>
          </p:cNvPr>
          <p:cNvSpPr/>
          <p:nvPr/>
        </p:nvSpPr>
        <p:spPr>
          <a:xfrm>
            <a:off x="9500096" y="4012707"/>
            <a:ext cx="1949634" cy="2321131"/>
          </a:xfrm>
          <a:prstGeom prst="roundRect">
            <a:avLst/>
          </a:prstGeom>
          <a:solidFill>
            <a:srgbClr val="03274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2000" dirty="0"/>
              <a:t>Betri vinnutími í vaktavinnu tekur gildi!</a:t>
            </a:r>
          </a:p>
        </p:txBody>
      </p:sp>
      <p:sp>
        <p:nvSpPr>
          <p:cNvPr id="3" name="Sporaskja 2">
            <a:extLst>
              <a:ext uri="{FF2B5EF4-FFF2-40B4-BE49-F238E27FC236}">
                <a16:creationId xmlns:a16="http://schemas.microsoft.com/office/drawing/2014/main" id="{259AF243-2289-4430-9DB0-67D4F33B8DB1}"/>
              </a:ext>
            </a:extLst>
          </p:cNvPr>
          <p:cNvSpPr/>
          <p:nvPr/>
        </p:nvSpPr>
        <p:spPr>
          <a:xfrm>
            <a:off x="397597" y="1201318"/>
            <a:ext cx="1699260" cy="1351773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s-IS" sz="2800" b="1" dirty="0"/>
              <a:t>22. Janúar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DBCCF63-A578-48D7-9F1A-2EB25D9CF526}"/>
              </a:ext>
            </a:extLst>
          </p:cNvPr>
          <p:cNvSpPr/>
          <p:nvPr/>
        </p:nvSpPr>
        <p:spPr>
          <a:xfrm>
            <a:off x="7988146" y="1314089"/>
            <a:ext cx="2264363" cy="522875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2218118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70073F-CDB4-4BAF-BDFF-191C4F2784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093" y="248439"/>
            <a:ext cx="9399419" cy="553348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75F953-A105-40A0-8106-CB40FA0D5B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37084" y="6162092"/>
            <a:ext cx="3797315" cy="547523"/>
          </a:xfrm>
        </p:spPr>
        <p:txBody>
          <a:bodyPr/>
          <a:lstStyle/>
          <a:p>
            <a:r>
              <a:rPr lang="is-IS" sz="2400" dirty="0">
                <a:solidFill>
                  <a:srgbClr val="032742"/>
                </a:solidFill>
              </a:rPr>
              <a:t>Frá fundi launagreiðenda</a:t>
            </a:r>
          </a:p>
        </p:txBody>
      </p:sp>
    </p:spTree>
    <p:extLst>
      <p:ext uri="{BB962C8B-B14F-4D97-AF65-F5344CB8AC3E}">
        <p14:creationId xmlns:p14="http://schemas.microsoft.com/office/powerpoint/2010/main" val="3571987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B79F01-08B6-4167-A3FF-8592EBA4E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710" y="313447"/>
            <a:ext cx="10016579" cy="5551291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B4B79ED8-2CB8-4922-B685-48640E4F3993}"/>
              </a:ext>
            </a:extLst>
          </p:cNvPr>
          <p:cNvSpPr txBox="1">
            <a:spLocks/>
          </p:cNvSpPr>
          <p:nvPr/>
        </p:nvSpPr>
        <p:spPr>
          <a:xfrm>
            <a:off x="4668905" y="6213028"/>
            <a:ext cx="3476474" cy="5475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300" b="1" i="0" kern="1200">
                <a:solidFill>
                  <a:srgbClr val="09501E"/>
                </a:solidFill>
                <a:latin typeface="FiraGO SemiBold" panose="020B0503050000020004" pitchFamily="34" charset="0"/>
                <a:ea typeface="+mn-ea"/>
                <a:cs typeface="FiraGO SemiBold" panose="020B05030500000200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FiraGO SemiBold" panose="020B0503050000020004" pitchFamily="34" charset="0"/>
                <a:ea typeface="+mn-ea"/>
                <a:cs typeface="FiraGO SemiBold" panose="020B05030500000200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FiraGO SemiBold" panose="020B0503050000020004" pitchFamily="34" charset="0"/>
                <a:ea typeface="+mn-ea"/>
                <a:cs typeface="FiraGO SemiBold" panose="020B05030500000200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GO SemiBold" panose="020B0503050000020004" pitchFamily="34" charset="0"/>
                <a:ea typeface="+mn-ea"/>
                <a:cs typeface="FiraGO SemiBold" panose="020B05030500000200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GO SemiBold" panose="020B0503050000020004" pitchFamily="34" charset="0"/>
                <a:ea typeface="+mn-ea"/>
                <a:cs typeface="FiraGO SemiBold" panose="020B05030500000200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s-IS" sz="2400" dirty="0">
                <a:solidFill>
                  <a:srgbClr val="032742"/>
                </a:solidFill>
              </a:rPr>
              <a:t>Frá fundi launafólks</a:t>
            </a:r>
          </a:p>
        </p:txBody>
      </p:sp>
    </p:spTree>
    <p:extLst>
      <p:ext uri="{BB962C8B-B14F-4D97-AF65-F5344CB8AC3E}">
        <p14:creationId xmlns:p14="http://schemas.microsoft.com/office/powerpoint/2010/main" val="3747908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1F89C1-77F6-4C79-9775-455A977A1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87" y="259094"/>
            <a:ext cx="10866268" cy="5745384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FC43DC02-091F-47AE-95A9-4CE35AFD86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197342" y="6227917"/>
            <a:ext cx="3797315" cy="547523"/>
          </a:xfrm>
        </p:spPr>
        <p:txBody>
          <a:bodyPr/>
          <a:lstStyle/>
          <a:p>
            <a:r>
              <a:rPr lang="is-IS" sz="2400" dirty="0">
                <a:solidFill>
                  <a:srgbClr val="032742"/>
                </a:solidFill>
              </a:rPr>
              <a:t>Frá fundi launagreiðenda</a:t>
            </a:r>
          </a:p>
        </p:txBody>
      </p:sp>
    </p:spTree>
    <p:extLst>
      <p:ext uri="{BB962C8B-B14F-4D97-AF65-F5344CB8AC3E}">
        <p14:creationId xmlns:p14="http://schemas.microsoft.com/office/powerpoint/2010/main" val="11985075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00F1E3D6-2F9B-4729-BA0A-45D695C1B909}"/>
              </a:ext>
            </a:extLst>
          </p:cNvPr>
          <p:cNvSpPr txBox="1">
            <a:spLocks/>
          </p:cNvSpPr>
          <p:nvPr/>
        </p:nvSpPr>
        <p:spPr>
          <a:xfrm>
            <a:off x="4668905" y="6213028"/>
            <a:ext cx="3476474" cy="54752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3300" b="1" i="0" kern="1200">
                <a:solidFill>
                  <a:srgbClr val="09501E"/>
                </a:solidFill>
                <a:latin typeface="FiraGO SemiBold" panose="020B0503050000020004" pitchFamily="34" charset="0"/>
                <a:ea typeface="+mn-ea"/>
                <a:cs typeface="FiraGO SemiBold" panose="020B05030500000200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i="0" kern="1200">
                <a:solidFill>
                  <a:schemeClr val="tx1"/>
                </a:solidFill>
                <a:latin typeface="FiraGO SemiBold" panose="020B0503050000020004" pitchFamily="34" charset="0"/>
                <a:ea typeface="+mn-ea"/>
                <a:cs typeface="FiraGO SemiBold" panose="020B05030500000200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chemeClr val="tx1"/>
                </a:solidFill>
                <a:latin typeface="FiraGO SemiBold" panose="020B0503050000020004" pitchFamily="34" charset="0"/>
                <a:ea typeface="+mn-ea"/>
                <a:cs typeface="FiraGO SemiBold" panose="020B05030500000200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GO SemiBold" panose="020B0503050000020004" pitchFamily="34" charset="0"/>
                <a:ea typeface="+mn-ea"/>
                <a:cs typeface="FiraGO SemiBold" panose="020B05030500000200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i="0" kern="1200">
                <a:solidFill>
                  <a:schemeClr val="tx1"/>
                </a:solidFill>
                <a:latin typeface="FiraGO SemiBold" panose="020B0503050000020004" pitchFamily="34" charset="0"/>
                <a:ea typeface="+mn-ea"/>
                <a:cs typeface="FiraGO SemiBold" panose="020B05030500000200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s-IS" sz="2400" dirty="0">
                <a:solidFill>
                  <a:srgbClr val="032742"/>
                </a:solidFill>
              </a:rPr>
              <a:t>Frá fundi launafólks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9A8E72-C116-4590-9FEF-D02024821E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76"/>
          <a:stretch/>
        </p:blipFill>
        <p:spPr>
          <a:xfrm>
            <a:off x="1102734" y="410611"/>
            <a:ext cx="10608816" cy="5802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84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A321F2-A6EA-419F-9331-DEB43CFF05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78095" y="3154770"/>
            <a:ext cx="8751705" cy="1304019"/>
          </a:xfrm>
        </p:spPr>
        <p:txBody>
          <a:bodyPr/>
          <a:lstStyle/>
          <a:p>
            <a:r>
              <a:rPr lang="is-IS" sz="4400" dirty="0"/>
              <a:t>Umbótasamtal og greining gagna </a:t>
            </a:r>
          </a:p>
          <a:p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812330845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457BAD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ærugrunnur_blár_betrivinnutimi" id="{3C9AF778-502F-46D7-897C-021C6915658F}" vid="{1DBE15FF-7485-4358-B9C4-AE82C304BA07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ærugrunnur_blár_betrivinnutimi" id="{3C9AF778-502F-46D7-897C-021C6915658F}" vid="{0B5EDBD2-1189-4E94-92F9-15BACF6915AC}"/>
    </a:ext>
  </a:extLst>
</a:theme>
</file>

<file path=ppt/theme/theme3.xml><?xml version="1.0" encoding="utf-8"?>
<a:theme xmlns:a="http://schemas.openxmlformats.org/drawingml/2006/main" name="1_Office Theme">
  <a:themeElements>
    <a:clrScheme name="Custom 5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ærugrunnur_blár_betrivinnutimi" id="{3C9AF778-502F-46D7-897C-021C6915658F}" vid="{B647F14F-72E1-4E15-840D-336505AFFA5F}"/>
    </a:ext>
  </a:extLst>
</a:theme>
</file>

<file path=ppt/theme/theme4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457BAD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lærugrunnur_blár_betrivinnutimi" id="{3C9AF778-502F-46D7-897C-021C6915658F}" vid="{305B9957-1D35-4043-A435-1E5D456E611A}"/>
    </a:ext>
  </a:extLst>
</a:theme>
</file>

<file path=ppt/theme/theme5.xml><?xml version="1.0" encoding="utf-8"?>
<a:theme xmlns:a="http://schemas.openxmlformats.org/drawingml/2006/main" name="Office-þ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91AEC1185B1A40B8C22CFA6E75963B" ma:contentTypeVersion="11" ma:contentTypeDescription="Create a new document." ma:contentTypeScope="" ma:versionID="0af29e14f8e1b5659a381283e627dee2">
  <xsd:schema xmlns:xsd="http://www.w3.org/2001/XMLSchema" xmlns:xs="http://www.w3.org/2001/XMLSchema" xmlns:p="http://schemas.microsoft.com/office/2006/metadata/properties" xmlns:ns2="a2136bab-dc0a-4432-b245-68a21579025f" xmlns:ns3="3a3e3c52-78ac-497f-93ea-854a23b373ee" targetNamespace="http://schemas.microsoft.com/office/2006/metadata/properties" ma:root="true" ma:fieldsID="9c47f0320e936e805d113a95bd97a4ff" ns2:_="" ns3:_="">
    <xsd:import namespace="a2136bab-dc0a-4432-b245-68a21579025f"/>
    <xsd:import namespace="3a3e3c52-78ac-497f-93ea-854a23b373e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136bab-dc0a-4432-b245-68a2157902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3e3c52-78ac-497f-93ea-854a23b373e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6F5C896-6195-4D19-BC3A-EDC14584C4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CA608B-E80A-4D4E-BF51-873421C4BCE3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a2136bab-dc0a-4432-b245-68a21579025f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3a3e3c52-78ac-497f-93ea-854a23b373ee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758149A-8247-47AF-95BF-30E7261AFE84}">
  <ds:schemaRefs>
    <ds:schemaRef ds:uri="3a3e3c52-78ac-497f-93ea-854a23b373ee"/>
    <ds:schemaRef ds:uri="a2136bab-dc0a-4432-b245-68a21579025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Glærugrunnur_blár_betrivinnutimi</Template>
  <TotalTime>1354</TotalTime>
  <Words>816</Words>
  <Application>Microsoft Office PowerPoint</Application>
  <PresentationFormat>Widescreen</PresentationFormat>
  <Paragraphs>143</Paragraphs>
  <Slides>36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Calibri</vt:lpstr>
      <vt:lpstr>Calibri Light</vt:lpstr>
      <vt:lpstr>Courier New</vt:lpstr>
      <vt:lpstr>FiraGO Book</vt:lpstr>
      <vt:lpstr>FiraGO SemiBold</vt:lpstr>
      <vt:lpstr>Wingdings</vt:lpstr>
      <vt:lpstr>2_Office Theme</vt:lpstr>
      <vt:lpstr>3_Office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PowerPoint-kynning</dc:title>
  <dc:creator>Bára Hildur Jóhannsdóttir</dc:creator>
  <cp:lastModifiedBy>Bára Hildur Jóhannsdóttir - SATTI</cp:lastModifiedBy>
  <cp:revision>6</cp:revision>
  <dcterms:created xsi:type="dcterms:W3CDTF">2020-10-30T12:19:32Z</dcterms:created>
  <dcterms:modified xsi:type="dcterms:W3CDTF">2021-04-14T16:22:16Z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0x0101001C91AEC1185B1A40B8C22CFA6E75963B</vt:lpwstr>
  </property>
</Properties>
</file>