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5"/>
  </p:notesMasterIdLst>
  <p:sldIdLst>
    <p:sldId id="257" r:id="rId8"/>
    <p:sldId id="835" r:id="rId9"/>
    <p:sldId id="956" r:id="rId10"/>
    <p:sldId id="1016" r:id="rId11"/>
    <p:sldId id="1031" r:id="rId12"/>
    <p:sldId id="1020" r:id="rId13"/>
    <p:sldId id="1032" r:id="rId14"/>
    <p:sldId id="1038" r:id="rId15"/>
    <p:sldId id="1029" r:id="rId16"/>
    <p:sldId id="1007" r:id="rId17"/>
    <p:sldId id="1018" r:id="rId18"/>
    <p:sldId id="1010" r:id="rId19"/>
    <p:sldId id="1011" r:id="rId20"/>
    <p:sldId id="1036" r:id="rId21"/>
    <p:sldId id="1035" r:id="rId22"/>
    <p:sldId id="1014" r:id="rId23"/>
    <p:sldId id="1037" r:id="rId2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956"/>
            <p14:sldId id="1016"/>
            <p14:sldId id="1031"/>
            <p14:sldId id="1020"/>
            <p14:sldId id="1032"/>
            <p14:sldId id="1038"/>
            <p14:sldId id="1029"/>
            <p14:sldId id="1007"/>
            <p14:sldId id="1018"/>
            <p14:sldId id="1010"/>
            <p14:sldId id="1011"/>
            <p14:sldId id="1036"/>
            <p14:sldId id="1035"/>
            <p14:sldId id="1014"/>
            <p14:sldId id="10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60986E"/>
    <a:srgbClr val="E4F8E7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5300" autoAdjust="0"/>
  </p:normalViewPr>
  <p:slideViewPr>
    <p:cSldViewPr snapToGrid="0">
      <p:cViewPr varScale="1">
        <p:scale>
          <a:sx n="109" d="100"/>
          <a:sy n="109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C549279A-EBEC-4306-B242-9E276A68A124}"/>
    <pc:docChg chg="delSld modSection">
      <pc:chgData name="Bára Hildur Jóhannsdóttir - SATTI" userId="e2dc90b8-4ac3-45a6-926a-e79230d6dff4" providerId="ADAL" clId="{C549279A-EBEC-4306-B242-9E276A68A124}" dt="2021-09-01T15:03:38.873" v="0" actId="47"/>
      <pc:docMkLst>
        <pc:docMk/>
      </pc:docMkLst>
      <pc:sldChg chg="del">
        <pc:chgData name="Bára Hildur Jóhannsdóttir - SATTI" userId="e2dc90b8-4ac3-45a6-926a-e79230d6dff4" providerId="ADAL" clId="{C549279A-EBEC-4306-B242-9E276A68A124}" dt="2021-09-01T15:03:38.873" v="0" actId="47"/>
        <pc:sldMkLst>
          <pc:docMk/>
          <pc:sldMk cId="2886239685" sldId="10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 custT="1"/>
      <dgm:spPr/>
      <dgm:t>
        <a:bodyPr/>
        <a:lstStyle/>
        <a:p>
          <a:r>
            <a:rPr lang="is-IS" sz="2000" b="1" dirty="0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 custT="1"/>
      <dgm:spPr/>
      <dgm:t>
        <a:bodyPr/>
        <a:lstStyle/>
        <a:p>
          <a:r>
            <a:rPr lang="is-IS" sz="2000" b="1" dirty="0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 custT="1"/>
      <dgm:spPr/>
      <dgm:t>
        <a:bodyPr/>
        <a:lstStyle/>
        <a:p>
          <a:r>
            <a:rPr lang="is-IS" sz="2000" b="1" dirty="0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 custT="1"/>
      <dgm:spPr/>
      <dgm:t>
        <a:bodyPr/>
        <a:lstStyle/>
        <a:p>
          <a:r>
            <a:rPr lang="is-IS" sz="2000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 custT="1"/>
      <dgm:spPr/>
      <dgm:t>
        <a:bodyPr/>
        <a:lstStyle/>
        <a:p>
          <a:r>
            <a:rPr lang="is-IS" sz="2000" b="1" dirty="0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E4021721-1B12-453E-BFBD-1C3CA9E6C820}">
      <dgm:prSet phldrT="[Texti]"/>
      <dgm:spPr/>
      <dgm:t>
        <a:bodyPr/>
        <a:lstStyle/>
        <a:p>
          <a:r>
            <a:rPr lang="is-IS" b="1" dirty="0"/>
            <a:t>1. maí til 2023</a:t>
          </a:r>
        </a:p>
      </dgm:t>
    </dgm:pt>
    <dgm:pt modelId="{ED1F9EC8-D023-46B4-A8C3-AB4CE06F59F5}" type="parTrans" cxnId="{6A761565-A4E5-4C19-9DD9-BA78D9EACEE4}">
      <dgm:prSet/>
      <dgm:spPr/>
      <dgm:t>
        <a:bodyPr/>
        <a:lstStyle/>
        <a:p>
          <a:endParaRPr lang="is-IS"/>
        </a:p>
      </dgm:t>
    </dgm:pt>
    <dgm:pt modelId="{5529FBB7-09CC-44D1-8E05-5B4B368B628F}" type="sibTrans" cxnId="{6A761565-A4E5-4C19-9DD9-BA78D9EACEE4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A1613E6-B9F5-4CDC-89B7-33CED168E8A7}" type="pres">
      <dgm:prSet presAssocID="{E4021721-1B12-453E-BFBD-1C3CA9E6C820}" presName="Accent6" presStyleCnt="0"/>
      <dgm:spPr/>
    </dgm:pt>
    <dgm:pt modelId="{946201D0-5D44-4B03-8325-D909D88AD1B2}" type="pres">
      <dgm:prSet presAssocID="{E4021721-1B12-453E-BFBD-1C3CA9E6C820}" presName="Accent" presStyleLbl="node1" presStyleIdx="0" presStyleCnt="6"/>
      <dgm:spPr/>
    </dgm:pt>
    <dgm:pt modelId="{45654DAA-CC31-429E-9123-D4127D0836D1}" type="pres">
      <dgm:prSet presAssocID="{E4021721-1B12-453E-BFBD-1C3CA9E6C820}" presName="ParentBackground6" presStyleCnt="0"/>
      <dgm:spPr/>
    </dgm:pt>
    <dgm:pt modelId="{55D4FC10-6A3B-49C1-B3DF-B90BC10597F1}" type="pres">
      <dgm:prSet presAssocID="{E4021721-1B12-453E-BFBD-1C3CA9E6C820}" presName="ParentBackground" presStyleLbl="fgAcc1" presStyleIdx="0" presStyleCnt="6"/>
      <dgm:spPr/>
    </dgm:pt>
    <dgm:pt modelId="{C863AA42-8B18-4584-BDC4-77A5D230D537}" type="pres">
      <dgm:prSet presAssocID="{E4021721-1B12-453E-BFBD-1C3CA9E6C82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1" presStyleCnt="6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1" presStyleCnt="6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2" presStyleCnt="6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2" presStyleCnt="6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3" presStyleCnt="6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3" presStyleCnt="6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4" presStyleCnt="6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4" presStyleCnt="6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5" presStyleCnt="6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5" presStyleCnt="6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6A761565-A4E5-4C19-9DD9-BA78D9EACEE4}" srcId="{C6757DD5-E622-48FD-ACDA-FC2659BEDBB4}" destId="{E4021721-1B12-453E-BFBD-1C3CA9E6C820}" srcOrd="5" destOrd="0" parTransId="{ED1F9EC8-D023-46B4-A8C3-AB4CE06F59F5}" sibTransId="{5529FBB7-09CC-44D1-8E05-5B4B368B628F}"/>
    <dgm:cxn modelId="{97EE6775-6FC8-4BF9-A95F-BE6274ED33C6}" type="presOf" srcId="{E4021721-1B12-453E-BFBD-1C3CA9E6C820}" destId="{C863AA42-8B18-4584-BDC4-77A5D230D53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78FB5BA0-2864-4479-9E2F-41FED0FD1623}" type="presOf" srcId="{E4021721-1B12-453E-BFBD-1C3CA9E6C820}" destId="{55D4FC10-6A3B-49C1-B3DF-B90BC10597F1}" srcOrd="0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CB1835FB-3A47-47FB-B2BB-21E4D48367A9}" type="presParOf" srcId="{8F201079-6EBF-4BE6-970A-8AB27983B44F}" destId="{1A1613E6-B9F5-4CDC-89B7-33CED168E8A7}" srcOrd="0" destOrd="0" presId="urn:microsoft.com/office/officeart/2011/layout/CircleProcess"/>
    <dgm:cxn modelId="{1833D1A4-6E15-437B-97D1-CF851440F236}" type="presParOf" srcId="{1A1613E6-B9F5-4CDC-89B7-33CED168E8A7}" destId="{946201D0-5D44-4B03-8325-D909D88AD1B2}" srcOrd="0" destOrd="0" presId="urn:microsoft.com/office/officeart/2011/layout/CircleProcess"/>
    <dgm:cxn modelId="{8D7AA036-4349-4182-A3F9-D08EA7DF78D8}" type="presParOf" srcId="{8F201079-6EBF-4BE6-970A-8AB27983B44F}" destId="{45654DAA-CC31-429E-9123-D4127D0836D1}" srcOrd="1" destOrd="0" presId="urn:microsoft.com/office/officeart/2011/layout/CircleProcess"/>
    <dgm:cxn modelId="{8A60EBD4-F214-4075-A4DE-26B30A497350}" type="presParOf" srcId="{45654DAA-CC31-429E-9123-D4127D0836D1}" destId="{55D4FC10-6A3B-49C1-B3DF-B90BC10597F1}" srcOrd="0" destOrd="0" presId="urn:microsoft.com/office/officeart/2011/layout/CircleProcess"/>
    <dgm:cxn modelId="{60B54E83-457A-4A95-9813-B2288AD1F337}" type="presParOf" srcId="{8F201079-6EBF-4BE6-970A-8AB27983B44F}" destId="{C863AA42-8B18-4584-BDC4-77A5D230D537}" srcOrd="2" destOrd="0" presId="urn:microsoft.com/office/officeart/2011/layout/CircleProcess"/>
    <dgm:cxn modelId="{B813ACAE-13ED-48DD-A07E-2FC1788C9A12}" type="presParOf" srcId="{8F201079-6EBF-4BE6-970A-8AB27983B44F}" destId="{A6D4CE6E-602D-4438-A5E1-B94D3C8A5B6A}" srcOrd="3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4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5" destOrd="0" presId="urn:microsoft.com/office/officeart/2011/layout/CircleProcess"/>
    <dgm:cxn modelId="{64615539-458B-41F0-9207-0466262ABBF1}" type="presParOf" srcId="{8F201079-6EBF-4BE6-970A-8AB27983B44F}" destId="{DF70F028-FA94-4542-9191-C8FC2FD0D8ED}" srcOrd="6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7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8" destOrd="0" presId="urn:microsoft.com/office/officeart/2011/layout/CircleProcess"/>
    <dgm:cxn modelId="{F670EFC7-B403-4A96-A1F4-00367A27150A}" type="presParOf" srcId="{8F201079-6EBF-4BE6-970A-8AB27983B44F}" destId="{603F4F69-ADD7-4EAF-AA97-182F0E1D0652}" srcOrd="9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10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11" destOrd="0" presId="urn:microsoft.com/office/officeart/2011/layout/CircleProcess"/>
    <dgm:cxn modelId="{42F49281-C578-49CC-A149-B1B06BF63635}" type="presParOf" srcId="{8F201079-6EBF-4BE6-970A-8AB27983B44F}" destId="{4654F9CA-0049-43CA-B7A9-F160C173F8E0}" srcOrd="12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3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4" destOrd="0" presId="urn:microsoft.com/office/officeart/2011/layout/CircleProcess"/>
    <dgm:cxn modelId="{D42DE3B8-EEEC-4170-99C8-697C85234214}" type="presParOf" srcId="{8F201079-6EBF-4BE6-970A-8AB27983B44F}" destId="{2E011E9E-DC08-4B2C-BDC6-ABCCDF5C77AA}" srcOrd="15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6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01D0-5D44-4B03-8325-D909D88AD1B2}">
      <dsp:nvSpPr>
        <dsp:cNvPr id="0" name=""/>
        <dsp:cNvSpPr/>
      </dsp:nvSpPr>
      <dsp:spPr>
        <a:xfrm>
          <a:off x="9529182" y="958469"/>
          <a:ext cx="1756607" cy="17562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D4FC10-6A3B-49C1-B3DF-B90BC10597F1}">
      <dsp:nvSpPr>
        <dsp:cNvPr id="0" name=""/>
        <dsp:cNvSpPr/>
      </dsp:nvSpPr>
      <dsp:spPr>
        <a:xfrm>
          <a:off x="9588331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b="1" kern="1200" dirty="0"/>
            <a:t>1. maí til 2023</a:t>
          </a:r>
        </a:p>
      </dsp:txBody>
      <dsp:txXfrm>
        <a:off x="9822694" y="1251232"/>
        <a:ext cx="1170699" cy="1170746"/>
      </dsp:txXfrm>
    </dsp:sp>
    <dsp:sp modelId="{698C9443-D6CE-405B-8986-C8662DB907A6}">
      <dsp:nvSpPr>
        <dsp:cNvPr id="0" name=""/>
        <dsp:cNvSpPr/>
      </dsp:nvSpPr>
      <dsp:spPr>
        <a:xfrm rot="2700000">
          <a:off x="771466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777369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1.     Maí </a:t>
          </a:r>
        </a:p>
      </dsp:txBody>
      <dsp:txXfrm>
        <a:off x="8008054" y="1251232"/>
        <a:ext cx="1170699" cy="1170746"/>
      </dsp:txXfrm>
    </dsp:sp>
    <dsp:sp modelId="{9CCD2B3B-780B-4E18-9F77-312B3BFA7EA5}">
      <dsp:nvSpPr>
        <dsp:cNvPr id="0" name=""/>
        <dsp:cNvSpPr/>
      </dsp:nvSpPr>
      <dsp:spPr>
        <a:xfrm rot="2700000">
          <a:off x="590002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595905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2.   Apríl </a:t>
          </a:r>
        </a:p>
      </dsp:txBody>
      <dsp:txXfrm>
        <a:off x="6193413" y="1251232"/>
        <a:ext cx="1170699" cy="1170746"/>
      </dsp:txXfrm>
    </dsp:sp>
    <dsp:sp modelId="{BEF4AB4A-FE4F-4A5C-A52C-A6952365895B}">
      <dsp:nvSpPr>
        <dsp:cNvPr id="0" name=""/>
        <dsp:cNvSpPr/>
      </dsp:nvSpPr>
      <dsp:spPr>
        <a:xfrm rot="2700000">
          <a:off x="4085384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144409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15. Mars</a:t>
          </a:r>
        </a:p>
      </dsp:txBody>
      <dsp:txXfrm>
        <a:off x="4377656" y="1251232"/>
        <a:ext cx="1170699" cy="1170746"/>
      </dsp:txXfrm>
    </dsp:sp>
    <dsp:sp modelId="{D36088E0-86BB-4198-9662-B3E6712F1D71}">
      <dsp:nvSpPr>
        <dsp:cNvPr id="0" name=""/>
        <dsp:cNvSpPr/>
      </dsp:nvSpPr>
      <dsp:spPr>
        <a:xfrm rot="2700000">
          <a:off x="227074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329768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1. Febrúar </a:t>
          </a:r>
        </a:p>
      </dsp:txBody>
      <dsp:txXfrm>
        <a:off x="2563016" y="1251232"/>
        <a:ext cx="1170699" cy="1170746"/>
      </dsp:txXfrm>
    </dsp:sp>
    <dsp:sp modelId="{A9BF9816-E644-46C0-A887-934188E967DE}">
      <dsp:nvSpPr>
        <dsp:cNvPr id="0" name=""/>
        <dsp:cNvSpPr/>
      </dsp:nvSpPr>
      <dsp:spPr>
        <a:xfrm rot="2700000">
          <a:off x="45610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14012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15. Janúar</a:t>
          </a:r>
        </a:p>
      </dsp:txBody>
      <dsp:txXfrm>
        <a:off x="748375" y="1251232"/>
        <a:ext cx="1170699" cy="1170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1.9.2021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367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487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etrivinnutimi.is/library/Vaktavinna/Afgrei%c3%b0sluferill%20m%c3%a1la_%20Farvegur%20fyrir%20hvern%20launagrei%c3%b0anda_mars.2021%20-%20Copy%20(1)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etrivinnutimi.is/vaktavinn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acebook.com/Betri-vinnut%C3%ADmi-%C3%AD-vaktavinnu-101267958486188/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trivinnutimi.is/frettir/frett/2021/05/30/Launasedillinn-minn-betri-vinnutimi-i-vaktavinnu-/" TargetMode="External"/><Relationship Id="rId2" Type="http://schemas.openxmlformats.org/officeDocument/2006/relationships/hyperlink" Target="https://vimeo.com/55711471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betrivinnutimi.is/vaktavinna/spurt-og-svarad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17135" y="3832860"/>
            <a:ext cx="4888365" cy="196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með launagreiðendum og verkefnastjórn </a:t>
            </a:r>
          </a:p>
          <a:p>
            <a:endParaRPr lang="en-GB" sz="2800" b="0" noProof="1"/>
          </a:p>
          <a:p>
            <a:r>
              <a:rPr lang="en-GB" sz="2800" b="0" dirty="0"/>
              <a:t>11. ágúst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E3415-9CF5-4BFF-9F0F-C3EF46F0B1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2503" y="479880"/>
            <a:ext cx="504733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Hópar – ferill </a:t>
            </a:r>
            <a:endParaRPr lang="is-IS" u="sng" dirty="0">
              <a:solidFill>
                <a:srgbClr val="03274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18F8F-5B49-4911-B3D5-D2E866E2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95" y="479880"/>
            <a:ext cx="4968753" cy="623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CFA47-6791-4775-81AE-F66D2834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94" y="1274456"/>
            <a:ext cx="9426226" cy="516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1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D9F4C-DF75-4E26-8A90-95807EC78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03697"/>
            <a:ext cx="9901547" cy="789927"/>
          </a:xfrm>
        </p:spPr>
        <p:txBody>
          <a:bodyPr/>
          <a:lstStyle/>
          <a:p>
            <a:r>
              <a:rPr lang="is-IS" sz="3600" dirty="0">
                <a:solidFill>
                  <a:srgbClr val="032742"/>
                </a:solidFill>
                <a:latin typeface="Calibri" panose="020F0502020204030204" pitchFamily="34" charset="0"/>
              </a:rPr>
              <a:t>Einstaklingar - ferill</a:t>
            </a:r>
            <a:endParaRPr lang="is-IS" b="0" i="0" dirty="0">
              <a:solidFill>
                <a:srgbClr val="032742"/>
              </a:solidFill>
              <a:effectLst/>
              <a:latin typeface="Calibri" panose="020F0502020204030204" pitchFamily="34" charset="0"/>
            </a:endParaRPr>
          </a:p>
          <a:p>
            <a:endParaRPr lang="is-IS" dirty="0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5AA1-9474-4F38-9162-FD37433DE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226" y="1577062"/>
            <a:ext cx="10472322" cy="4592638"/>
          </a:xfrm>
        </p:spPr>
        <p:txBody>
          <a:bodyPr/>
          <a:lstStyle/>
          <a:p>
            <a:pPr algn="l" rtl="0" fontAlgn="base"/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Starfsfólk telst lækka í launum ef vinnutímabreytingarnar einar og sér leiða af sér launalækkun.  </a:t>
            </a:r>
            <a:endParaRPr lang="is-I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is-I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Starfsfólk á að leita til síns stjórnanda</a:t>
            </a:r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ef það telur sig ekki fá rétta útborgun launa 1. júní. Ef starfsmaður fær ekki fullnægjandi svör, að hans mati, er honum bent á að </a:t>
            </a:r>
            <a:r>
              <a:rPr lang="is-I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hafa samband við sitt stéttarfélag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 stjórnandi þarfnast frekari útskýringa til að geta svarað starfsmanni leitar hann til launafulltrúa</a:t>
            </a:r>
            <a:endParaRPr lang="is-I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 mál fær ekki úrlausn í samtali starfsmanns og stjórnanda virkjast </a:t>
            </a:r>
            <a:r>
              <a:rPr lang="is-IS" sz="2400" b="0" i="0" u="sng" strike="noStrike" dirty="0">
                <a:solidFill>
                  <a:srgbClr val="4471C4"/>
                </a:solidFill>
                <a:effectLst/>
                <a:latin typeface="Calibri" panose="020F0502020204030204" pitchFamily="34" charset="0"/>
                <a:hlinkClick r:id="rId2"/>
              </a:rPr>
              <a:t>Ferill einstakra mála</a:t>
            </a:r>
            <a:r>
              <a:rPr lang="is-IS" sz="2400" b="1" i="0" u="sng" strike="noStrike" dirty="0">
                <a:solidFill>
                  <a:srgbClr val="4471C4"/>
                </a:solidFill>
                <a:effectLst/>
                <a:latin typeface="Calibri" panose="020F0502020204030204" pitchFamily="34" charset="0"/>
                <a:hlinkClick r:id="rId2"/>
              </a:rPr>
              <a:t> </a:t>
            </a:r>
            <a:endParaRPr lang="is-I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86214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34EE-3C8D-4244-B987-A544F0A0F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446" y="1157808"/>
            <a:ext cx="3772579" cy="1304019"/>
          </a:xfrm>
        </p:spPr>
        <p:txBody>
          <a:bodyPr/>
          <a:lstStyle/>
          <a:p>
            <a:r>
              <a:rPr lang="is-IS" dirty="0"/>
              <a:t>Eftirfylgni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F39B-8FCB-4FF6-8D06-346B6E01B91F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pic>
        <p:nvPicPr>
          <p:cNvPr id="3" name="Picture 2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959CF850-FB51-4D35-B0AD-000A19DB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0" y="466090"/>
            <a:ext cx="7513320" cy="75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1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A0F5-B84A-43C9-BEDD-9BE72286F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754380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Mánaðarlegir lykilmælikvarðar</a:t>
            </a:r>
          </a:p>
        </p:txBody>
      </p:sp>
      <p:pic>
        <p:nvPicPr>
          <p:cNvPr id="5" name="Mynd 1">
            <a:extLst>
              <a:ext uri="{FF2B5EF4-FFF2-40B4-BE49-F238E27FC236}">
                <a16:creationId xmlns:a16="http://schemas.microsoft.com/office/drawing/2014/main" id="{AF982897-DE44-4E79-B6F4-9742DF9F88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6" y="1678073"/>
            <a:ext cx="10635787" cy="473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6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09A22-E8A9-4BFE-BF79-016333C9C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699" y="493182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Jafnræði í starfsmannahópi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4B15-9104-4288-BC86-DE5E2BC71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681" y="1863963"/>
            <a:ext cx="2713880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Enn víða tækifæri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Starfsfólk er orðið meðvitaðra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Væntur vaktahvati vs. greiddur vaktahvati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99755BE3-4D87-43C2-9234-D98678425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700820"/>
              </p:ext>
            </p:extLst>
          </p:nvPr>
        </p:nvGraphicFramePr>
        <p:xfrm>
          <a:off x="3935171" y="12831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19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6434-6DF3-4AD3-ACB6-EF376D5F5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91906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Minnum á! 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1BFF5D3-F815-4D7B-94FC-B7072D6AA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26" y="1403239"/>
            <a:ext cx="6428600" cy="496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2AF7A-66A2-43BD-895D-9EF8E1082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513" y="2537294"/>
            <a:ext cx="3886451" cy="195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2F8C54-BD65-41AA-817A-A3188376AB53}"/>
              </a:ext>
            </a:extLst>
          </p:cNvPr>
          <p:cNvSpPr txBox="1">
            <a:spLocks/>
          </p:cNvSpPr>
          <p:nvPr/>
        </p:nvSpPr>
        <p:spPr>
          <a:xfrm>
            <a:off x="7932107" y="1668673"/>
            <a:ext cx="3030534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800" dirty="0">
                <a:solidFill>
                  <a:srgbClr val="032742"/>
                </a:solidFill>
                <a:hlinkClick r:id="rId5"/>
              </a:rPr>
              <a:t>Facebook síða </a:t>
            </a:r>
            <a:endParaRPr lang="is-IS" sz="2800" dirty="0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2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a Teams Meeting in a New Window - CGNET">
            <a:extLst>
              <a:ext uri="{FF2B5EF4-FFF2-40B4-BE49-F238E27FC236}">
                <a16:creationId xmlns:a16="http://schemas.microsoft.com/office/drawing/2014/main" id="{D7EDCF5C-7C04-4DE2-80D9-1F847F0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3" y="618396"/>
            <a:ext cx="9066732" cy="6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6725-0FEE-455D-A42C-B479C4E8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679" y="822905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Næsti fundur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025B4A-CA7F-4B1B-B162-D1FEAB8A6BB0}"/>
              </a:ext>
            </a:extLst>
          </p:cNvPr>
          <p:cNvSpPr/>
          <p:nvPr/>
        </p:nvSpPr>
        <p:spPr>
          <a:xfrm>
            <a:off x="8944600" y="1612832"/>
            <a:ext cx="3016570" cy="1816168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/>
              <a:t>Miðvikudagur </a:t>
            </a:r>
          </a:p>
          <a:p>
            <a:pPr algn="ctr"/>
            <a:r>
              <a:rPr lang="is-IS" sz="2400" dirty="0"/>
              <a:t>22. sept. kl. 10-11</a:t>
            </a:r>
          </a:p>
        </p:txBody>
      </p:sp>
    </p:spTree>
    <p:extLst>
      <p:ext uri="{BB962C8B-B14F-4D97-AF65-F5344CB8AC3E}">
        <p14:creationId xmlns:p14="http://schemas.microsoft.com/office/powerpoint/2010/main" val="215904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F3B12-7D81-442A-ADA0-F269ADE98F14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684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1" y="963580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148" y="1407129"/>
            <a:ext cx="5645620" cy="5089715"/>
          </a:xfrm>
        </p:spPr>
        <p:txBody>
          <a:bodyPr lIns="91440" tIns="45720" rIns="91440" bIns="45720" anchor="t"/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Launaútborgun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Calibri" panose="020F0502020204030204" pitchFamily="34" charset="0"/>
              </a:rPr>
              <a:t>Staðan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Calibri" panose="020F0502020204030204" pitchFamily="34" charset="0"/>
              </a:rPr>
              <a:t>Fræðsluefni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Calibri" panose="020F0502020204030204" pitchFamily="34" charset="0"/>
              </a:rPr>
              <a:t>Áskoranir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Minnisblað um útreikning veikindalauna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Hópar sem þarfnast skoðunar – ferill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Mál einstakra starfsmanna – ferill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Eftirfylgni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Fræðsluefni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Næsti fundur – September</a:t>
            </a:r>
            <a:endParaRPr lang="is-IS" sz="2200" dirty="0">
              <a:effectLst/>
              <a:latin typeface="Calibri" panose="020F050202020403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938148" y="36115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 dirty="0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28187"/>
              </p:ext>
            </p:extLst>
          </p:nvPr>
        </p:nvGraphicFramePr>
        <p:xfrm>
          <a:off x="416453" y="1221536"/>
          <a:ext cx="11377949" cy="36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840520" y="4012707"/>
            <a:ext cx="1699260" cy="2476796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2728370" y="4012706"/>
            <a:ext cx="1699260" cy="2476796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Mat stjórnanda á því hvort </a:t>
            </a:r>
            <a:r>
              <a:rPr lang="is-IS" noProof="1"/>
              <a:t>mönnunar-</a:t>
            </a:r>
            <a:r>
              <a:rPr lang="is-IS" dirty="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4570542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6419799" y="4012706"/>
            <a:ext cx="1631127" cy="2476796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8200923" y="4012707"/>
            <a:ext cx="1631127" cy="2476795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458869"/>
            <a:ext cx="1390563" cy="10942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9702799" y="1458869"/>
            <a:ext cx="2280193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étthyrningur: Ávöl horn 6">
            <a:extLst>
              <a:ext uri="{FF2B5EF4-FFF2-40B4-BE49-F238E27FC236}">
                <a16:creationId xmlns:a16="http://schemas.microsoft.com/office/drawing/2014/main" id="{8C4BC86E-D596-49B2-8C23-C38E15499929}"/>
              </a:ext>
            </a:extLst>
          </p:cNvPr>
          <p:cNvSpPr/>
          <p:nvPr/>
        </p:nvSpPr>
        <p:spPr>
          <a:xfrm>
            <a:off x="10126674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dirty="0" err="1">
                <a:solidFill>
                  <a:srgbClr val="032742"/>
                </a:solidFill>
              </a:rPr>
              <a:t>Eftir-fylgni</a:t>
            </a:r>
            <a:r>
              <a:rPr lang="is-IS" sz="3600" dirty="0">
                <a:solidFill>
                  <a:srgbClr val="03274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3BAAE-106E-4500-BA85-4D05744E9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2050" y="2881304"/>
            <a:ext cx="4510855" cy="1304019"/>
          </a:xfrm>
        </p:spPr>
        <p:txBody>
          <a:bodyPr/>
          <a:lstStyle/>
          <a:p>
            <a:r>
              <a:rPr lang="is-IS" dirty="0"/>
              <a:t>Launaútborgun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B1483-9A40-4AC2-A6E2-4B66F30A2A79}"/>
              </a:ext>
            </a:extLst>
          </p:cNvPr>
          <p:cNvSpPr/>
          <p:nvPr/>
        </p:nvSpPr>
        <p:spPr>
          <a:xfrm>
            <a:off x="0" y="0"/>
            <a:ext cx="1162050" cy="86360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pic>
        <p:nvPicPr>
          <p:cNvPr id="3074" name="Picture 2" descr="There isn't a “right” way for couples to manage finances together, just an  important thing to remember: both should feel… | Money animation, Money  cash, Money icons">
            <a:extLst>
              <a:ext uri="{FF2B5EF4-FFF2-40B4-BE49-F238E27FC236}">
                <a16:creationId xmlns:a16="http://schemas.microsoft.com/office/drawing/2014/main" id="{74835736-00CA-4136-B7D5-8D5F6F1C77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606075"/>
            <a:ext cx="5772683" cy="43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6E1A05-7ED4-44ED-896F-A11F521A03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32546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Staðan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FDADB6-6361-4A8F-9BB5-6D3276855D62}"/>
              </a:ext>
            </a:extLst>
          </p:cNvPr>
          <p:cNvSpPr/>
          <p:nvPr/>
        </p:nvSpPr>
        <p:spPr>
          <a:xfrm>
            <a:off x="1673436" y="1752600"/>
            <a:ext cx="4422563" cy="3352799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/>
              <a:t>Útborganir hafa gengið framar vonum. </a:t>
            </a:r>
          </a:p>
          <a:p>
            <a:pPr algn="ctr"/>
            <a:endParaRPr lang="is-IS" sz="2400" b="1" dirty="0"/>
          </a:p>
          <a:p>
            <a:pPr algn="ctr"/>
            <a:r>
              <a:rPr lang="is-IS" sz="2400" b="1" dirty="0"/>
              <a:t>Einstaka hnökrar.</a:t>
            </a:r>
          </a:p>
        </p:txBody>
      </p:sp>
      <p:pic>
        <p:nvPicPr>
          <p:cNvPr id="1032" name="Picture 8" descr="Pin by Kokotasstefabos on Imogies | Funny emoticons, Emoticons emojis,  Funny emoji faces">
            <a:extLst>
              <a:ext uri="{FF2B5EF4-FFF2-40B4-BE49-F238E27FC236}">
                <a16:creationId xmlns:a16="http://schemas.microsoft.com/office/drawing/2014/main" id="{D9695F56-617A-428C-9DCC-3B96142E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844040"/>
            <a:ext cx="39814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4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10385-B2C3-4BDB-A3E2-960993534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0" y="330833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Fræðsluefni vegna útborgunar launa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D607E-7BCE-4D28-9721-0BA08C6EF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1" y="1193114"/>
            <a:ext cx="9901547" cy="1528718"/>
          </a:xfrm>
        </p:spPr>
        <p:txBody>
          <a:bodyPr/>
          <a:lstStyle/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s-IS" sz="22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Fræðslumyndband vegna launaseðils </a:t>
            </a:r>
            <a:endParaRPr lang="is-IS" sz="2200" b="0" i="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s-IS" sz="2200" dirty="0">
                <a:solidFill>
                  <a:schemeClr val="accent1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Leiðbeiningar og fræðsluefni</a:t>
            </a:r>
            <a:r>
              <a:rPr lang="is-IS" sz="22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vegna launaseðils </a:t>
            </a:r>
            <a:endParaRPr lang="is-IS" sz="2200" b="0" i="0" dirty="0">
              <a:solidFill>
                <a:schemeClr val="accent1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s-IS" sz="2200" b="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Spurt og svarað</a:t>
            </a:r>
            <a:r>
              <a:rPr lang="is-IS" sz="22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s-I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fyrir starfsfólk og stjórnendur </a:t>
            </a:r>
            <a:endParaRPr lang="is-IS" sz="2200" dirty="0"/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060AD91C-61E8-403B-B211-F760321AE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879" y="2449911"/>
            <a:ext cx="5722163" cy="382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C0A7DFF-41F9-49A0-9D98-DD32B1CF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78" y="2866540"/>
            <a:ext cx="6658642" cy="374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00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CF4F1-FA90-4D9E-A9AA-A29929ED9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12226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Áskoranir okkar í ágúst 2021:</a:t>
            </a:r>
          </a:p>
        </p:txBody>
      </p:sp>
      <p:pic>
        <p:nvPicPr>
          <p:cNvPr id="2050" name="Picture 2" descr="Free Vector | Business leader standing on arrow and holding flag flat  vector illustration. cartoon people training and doing business plan.  leadership, victory and challenge concept">
            <a:extLst>
              <a:ext uri="{FF2B5EF4-FFF2-40B4-BE49-F238E27FC236}">
                <a16:creationId xmlns:a16="http://schemas.microsoft.com/office/drawing/2014/main" id="{5A3F4FA4-2A76-4869-AC42-5FC1F8A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4727"/>
            <a:ext cx="5962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046E-3304-48A0-AED2-78CC9F21D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07740"/>
            <a:ext cx="5655627" cy="39629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Horfa á hópa yfir heil launatímabil (fleiri en eitt launatímabil) m.t.t. launa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Hvetja til aukins starfshlutfalls þar sem enn eru hlutastörf og </a:t>
            </a:r>
            <a:r>
              <a:rPr lang="is-IS" sz="2000" dirty="0" err="1"/>
              <a:t>mönnunargat</a:t>
            </a:r>
            <a:r>
              <a:rPr lang="is-IS" sz="2000" dirty="0"/>
              <a:t> er til staðar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Nýráðningar og þjálfun nýrra starfsmanna þar sem hópar eru alla jafna í fullu starfi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Finna jafnvægi í starfsmannahópi m.t.t. möguleika á vaktahvata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Samsetning vakta í takt við markmið verkefnisins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b="1" dirty="0"/>
              <a:t>Umbótavegferð heldur áfram!</a:t>
            </a:r>
          </a:p>
        </p:txBody>
      </p:sp>
    </p:spTree>
    <p:extLst>
      <p:ext uri="{BB962C8B-B14F-4D97-AF65-F5344CB8AC3E}">
        <p14:creationId xmlns:p14="http://schemas.microsoft.com/office/powerpoint/2010/main" val="173252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49892-DDE2-4848-B629-72B25695B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644306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Minnisblað um útreikning veikindalauna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7838-54DD-4F1A-8B8E-477936CB4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FiraGO Light"/>
                <a:ea typeface="Calibri" panose="020F0502020204030204" pitchFamily="34" charset="0"/>
                <a:cs typeface="Times New Roman" panose="02020603050405020304" pitchFamily="18" charset="0"/>
              </a:rPr>
              <a:t>Fylgiskjal 2 hjá ríki, Reykjavíkurborg og Samtökum fyrirtækja í velferðarþjónustu og fylgiskjal 3 hjá sveitarfélögum tók gildi þann 1. maí síðastliðinn.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FiraGO Light"/>
                <a:ea typeface="Calibri" panose="020F0502020204030204" pitchFamily="34" charset="0"/>
                <a:cs typeface="Times New Roman" panose="02020603050405020304" pitchFamily="18" charset="0"/>
              </a:rPr>
              <a:t>Við gildistökuna breyttist launamyndun vaktavinnufólks, t.d. fjölgar vaktaálagsflokkum og greiddur er sérstakur vaktahvati sem tekur mið af fjölbreytileika og fjölda vakta.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FiraGO Light"/>
                <a:ea typeface="Calibri" panose="020F0502020204030204" pitchFamily="34" charset="0"/>
                <a:cs typeface="Times New Roman" panose="02020603050405020304" pitchFamily="18" charset="0"/>
              </a:rPr>
              <a:t>Sú spurning hefur vaknað hvort/hvaða áhrif þær breytingar hafa á útreikning launa til starfsmanna í veikindaleyfi.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FiraGO Light"/>
                <a:ea typeface="Calibri" panose="020F0502020204030204" pitchFamily="34" charset="0"/>
                <a:cs typeface="Times New Roman" panose="02020603050405020304" pitchFamily="18" charset="0"/>
              </a:rPr>
              <a:t>Tilgangur minnisblaðsins er að leitast við að svara þeirri spurningu.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s-I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DBDD6F-7849-47F7-A42C-B6EA513E5DD7}"/>
              </a:ext>
            </a:extLst>
          </p:cNvPr>
          <p:cNvSpPr/>
          <p:nvPr/>
        </p:nvSpPr>
        <p:spPr>
          <a:xfrm>
            <a:off x="7863840" y="2342605"/>
            <a:ext cx="3274423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/>
              <a:t>Minnisblaðið verður sent með gögnum fundarins!</a:t>
            </a:r>
          </a:p>
        </p:txBody>
      </p:sp>
    </p:spTree>
    <p:extLst>
      <p:ext uri="{BB962C8B-B14F-4D97-AF65-F5344CB8AC3E}">
        <p14:creationId xmlns:p14="http://schemas.microsoft.com/office/powerpoint/2010/main" val="59799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097C03-C792-4188-AF2B-8B6FDD222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8723" y="3111227"/>
            <a:ext cx="7242945" cy="1304019"/>
          </a:xfrm>
        </p:spPr>
        <p:txBody>
          <a:bodyPr/>
          <a:lstStyle/>
          <a:p>
            <a:r>
              <a:rPr lang="is-IS" dirty="0"/>
              <a:t> Ferill við skoðun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83BE7-353F-45B0-85FA-6D594E5DCA5A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547116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11" ma:contentTypeDescription="Create a new document." ma:contentTypeScope="" ma:versionID="0af29e14f8e1b5659a381283e627dee2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9c47f0320e936e805d113a95bd97a4ff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58149A-8247-47AF-95BF-30E7261AFE84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3760</TotalTime>
  <Words>439</Words>
  <Application>Microsoft Office PowerPoint</Application>
  <PresentationFormat>Widescreen</PresentationFormat>
  <Paragraphs>78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FiraGO Book</vt:lpstr>
      <vt:lpstr>FiraGO Light</vt:lpstr>
      <vt:lpstr>FiraGO SemiBold</vt:lpstr>
      <vt:lpstr>Times New Roman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8</cp:revision>
  <dcterms:created xsi:type="dcterms:W3CDTF">2020-10-30T12:19:32Z</dcterms:created>
  <dcterms:modified xsi:type="dcterms:W3CDTF">2021-09-01T15:03:45Z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