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16"/>
  </p:notesMasterIdLst>
  <p:sldIdLst>
    <p:sldId id="257" r:id="rId8"/>
    <p:sldId id="841" r:id="rId9"/>
    <p:sldId id="288" r:id="rId10"/>
    <p:sldId id="842" r:id="rId11"/>
    <p:sldId id="843" r:id="rId12"/>
    <p:sldId id="844" r:id="rId13"/>
    <p:sldId id="845" r:id="rId14"/>
    <p:sldId id="290" r:id="rId15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ný Aradóttir Pind" initials="DAP" lastIdx="1" clrIdx="0">
    <p:extLst>
      <p:ext uri="{19B8F6BF-5375-455C-9EA6-DF929625EA0E}">
        <p15:presenceInfo xmlns:p15="http://schemas.microsoft.com/office/powerpoint/2012/main" userId="S::dagny@bsrb.is::779632e3-4e8e-454d-a833-29931627e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60986E"/>
    <a:srgbClr val="CBE4CE"/>
    <a:srgbClr val="85ABCD"/>
    <a:srgbClr val="E4F8E7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25C0F-5CA1-4E28-9B81-86FFF0EA7359}" v="1" dt="2020-11-27T09:57:28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24" autoAdjust="0"/>
  </p:normalViewPr>
  <p:slideViewPr>
    <p:cSldViewPr snapToGrid="0">
      <p:cViewPr varScale="1">
        <p:scale>
          <a:sx n="41" d="100"/>
          <a:sy n="41" d="100"/>
        </p:scale>
        <p:origin x="13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ný Aradóttir Pind" userId="779632e3-4e8e-454d-a833-29931627e246" providerId="ADAL" clId="{B8925C0F-5CA1-4E28-9B81-86FFF0EA7359}"/>
    <pc:docChg chg="modSld">
      <pc:chgData name="Dagný Aradóttir Pind" userId="779632e3-4e8e-454d-a833-29931627e246" providerId="ADAL" clId="{B8925C0F-5CA1-4E28-9B81-86FFF0EA7359}" dt="2020-11-27T09:58:11.493" v="196" actId="20577"/>
      <pc:docMkLst>
        <pc:docMk/>
      </pc:docMkLst>
      <pc:sldChg chg="modNotesTx">
        <pc:chgData name="Dagný Aradóttir Pind" userId="779632e3-4e8e-454d-a833-29931627e246" providerId="ADAL" clId="{B8925C0F-5CA1-4E28-9B81-86FFF0EA7359}" dt="2020-11-24T15:46:46.687" v="1" actId="20577"/>
        <pc:sldMkLst>
          <pc:docMk/>
          <pc:sldMk cId="452933172" sldId="288"/>
        </pc:sldMkLst>
      </pc:sldChg>
      <pc:sldChg chg="modNotesTx">
        <pc:chgData name="Dagný Aradóttir Pind" userId="779632e3-4e8e-454d-a833-29931627e246" providerId="ADAL" clId="{B8925C0F-5CA1-4E28-9B81-86FFF0EA7359}" dt="2020-11-27T09:58:11.493" v="196" actId="20577"/>
        <pc:sldMkLst>
          <pc:docMk/>
          <pc:sldMk cId="1789668181" sldId="841"/>
        </pc:sldMkLst>
      </pc:sldChg>
    </pc:docChg>
  </pc:docChgLst>
  <pc:docChgLst>
    <pc:chgData name="Bára Hildur Jóhannsdóttir" userId="S::barahildur_rikissattasemjari.is#ext#@governmentis.onmicrosoft.com::29a14658-2aab-46bd-8c0b-9caea726cbb4" providerId="AD" clId="Web-{40E34AA0-E143-499F-94B5-390B2DB940D5}"/>
    <pc:docChg chg="modSld">
      <pc:chgData name="Bára Hildur Jóhannsdóttir" userId="S::barahildur_rikissattasemjari.is#ext#@governmentis.onmicrosoft.com::29a14658-2aab-46bd-8c0b-9caea726cbb4" providerId="AD" clId="Web-{40E34AA0-E143-499F-94B5-390B2DB940D5}" dt="2020-11-25T15:23:59.361" v="169" actId="20577"/>
      <pc:docMkLst>
        <pc:docMk/>
      </pc:docMkLst>
      <pc:sldChg chg="addSp modSp modNotes">
        <pc:chgData name="Bára Hildur Jóhannsdóttir" userId="S::barahildur_rikissattasemjari.is#ext#@governmentis.onmicrosoft.com::29a14658-2aab-46bd-8c0b-9caea726cbb4" providerId="AD" clId="Web-{40E34AA0-E143-499F-94B5-390B2DB940D5}" dt="2020-11-25T15:23:58.595" v="167" actId="20577"/>
        <pc:sldMkLst>
          <pc:docMk/>
          <pc:sldMk cId="201527821" sldId="290"/>
        </pc:sldMkLst>
        <pc:spChg chg="add mod">
          <ac:chgData name="Bára Hildur Jóhannsdóttir" userId="S::barahildur_rikissattasemjari.is#ext#@governmentis.onmicrosoft.com::29a14658-2aab-46bd-8c0b-9caea726cbb4" providerId="AD" clId="Web-{40E34AA0-E143-499F-94B5-390B2DB940D5}" dt="2020-11-25T15:23:58.595" v="167" actId="20577"/>
          <ac:spMkLst>
            <pc:docMk/>
            <pc:sldMk cId="201527821" sldId="290"/>
            <ac:spMk id="2" creationId="{5BEFD06F-3B82-4E9A-95E5-E15E2A555AD8}"/>
          </ac:spMkLst>
        </pc:spChg>
        <pc:picChg chg="mod">
          <ac:chgData name="Bára Hildur Jóhannsdóttir" userId="S::barahildur_rikissattasemjari.is#ext#@governmentis.onmicrosoft.com::29a14658-2aab-46bd-8c0b-9caea726cbb4" providerId="AD" clId="Web-{40E34AA0-E143-499F-94B5-390B2DB940D5}" dt="2020-11-25T15:22:51.922" v="78" actId="1076"/>
          <ac:picMkLst>
            <pc:docMk/>
            <pc:sldMk cId="201527821" sldId="290"/>
            <ac:picMk id="4" creationId="{629CCACF-B6F8-4826-A0F2-E8C7283F5E65}"/>
          </ac:picMkLst>
        </pc:picChg>
      </pc:sldChg>
      <pc:sldChg chg="modNotes">
        <pc:chgData name="Bára Hildur Jóhannsdóttir" userId="S::barahildur_rikissattasemjari.is#ext#@governmentis.onmicrosoft.com::29a14658-2aab-46bd-8c0b-9caea726cbb4" providerId="AD" clId="Web-{40E34AA0-E143-499F-94B5-390B2DB940D5}" dt="2020-11-25T15:22:33.875" v="55"/>
        <pc:sldMkLst>
          <pc:docMk/>
          <pc:sldMk cId="1789668181" sldId="84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27.11.2020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rivinnutimi.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Í þessu myndbandi verða teknar fyrir ráðleggingar til stjórnenda við innleiðingu betri vinnutíma í vaktavinnu og þeir þættir sem stjórnendur þurfa að hafa í huga við forgangsröðun hagsmuna m.t.t. starfseminnar og starfsmannahópsins.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398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Mikilvægt er að stjórnendur fylgi ferli innleiðingar betri vinnutíma í vaktavinnu skref fyrir skref.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Greining gagna er lykillinn að vel heppnuðu umbótasamtali. Markmið greiningarvinnunnar er að draga fram upplýsingar um gögn og starfsemistölur sem sýna þörf á </a:t>
            </a:r>
            <a:r>
              <a:rPr lang="is-IS" dirty="0" err="1"/>
              <a:t>mönnun</a:t>
            </a:r>
            <a:r>
              <a:rPr lang="is-IS" dirty="0"/>
              <a:t>, skipulag vakta og þarfir starfseminnar. Meðal gagna sem geta nýst við greininguna eru tölur um </a:t>
            </a:r>
            <a:r>
              <a:rPr lang="is-IS" dirty="0" err="1"/>
              <a:t>innkomin</a:t>
            </a:r>
            <a:r>
              <a:rPr lang="is-IS" dirty="0"/>
              <a:t> erindi, útköll eða símtöl, tölur um hvenær eru álagspunktar í starfsemi og hvenær er rólegra. </a:t>
            </a:r>
          </a:p>
          <a:p>
            <a:endParaRPr lang="is-IS" dirty="0">
              <a:cs typeface="Calibri"/>
            </a:endParaRPr>
          </a:p>
          <a:p>
            <a:r>
              <a:rPr lang="is-IS" dirty="0"/>
              <a:t>Stjórnandi þarf að fara í umbótasamtal með opnum hug og passa sig á að vera ekki búinn að gefa sér niðurstöðu. Markmið umbótasamtalsins er að sjá umbótatækifæri í nærumhverfi og fá hugmyndir og tillögur frá starfsfólki að því sem betur má fara með það að leiðarljósi að bæta starfsumhverfi og þjónustu.</a:t>
            </a:r>
          </a:p>
          <a:p>
            <a:r>
              <a:rPr lang="is-IS" dirty="0"/>
              <a:t>Eftir að greining og umbótasamtal liggur fyrir þurfa stjórnendur að forgangsraða hagsmunahópum.  </a:t>
            </a:r>
          </a:p>
          <a:p>
            <a:r>
              <a:rPr lang="is-IS" dirty="0"/>
              <a:t>Við greiningu niðurstaðna og tillagna þarf forgangsröðin alltaf að vera starfsemin nr. 1, Jafnræði í starfsmannahópi nr. 2 og þarfir einstaklinga nr. 3, í þessari röð. </a:t>
            </a:r>
          </a:p>
          <a:p>
            <a:endParaRPr lang="is-IS" dirty="0"/>
          </a:p>
          <a:p>
            <a:r>
              <a:rPr lang="is-IS" dirty="0"/>
              <a:t>En hvað þýðir þetta nákvæmlega?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059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Sveiflur í starfseminni ráða för og stýra alltaf </a:t>
            </a:r>
            <a:r>
              <a:rPr lang="is-IS" err="1"/>
              <a:t>mönnunarþörf</a:t>
            </a:r>
            <a:r>
              <a:rPr lang="is-I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/>
              <a:t>Jafnræði og jafnir möguleikar starfsfólks innan starfsmannahópsins koma þar á eftir. Í því felst að allir starfsmenn hafi jafna möguleika á að fá sem hæstan vaktahvata og sem mesta vægi vinnuskyldustunda að teknu tilliti til þarfa starfseminnar. </a:t>
            </a:r>
          </a:p>
          <a:p>
            <a:r>
              <a:rPr lang="is-IS"/>
              <a:t>Að uppfylltum skilyrðum starfseminnar og jafnræði starfsmannahópsins er hægt að koma til móts við þarfir einstaklinga</a:t>
            </a:r>
          </a:p>
          <a:p>
            <a:endParaRPr lang="is-IS"/>
          </a:p>
          <a:p>
            <a:r>
              <a:rPr lang="is-IS"/>
              <a:t>Tökum þetta skref fyrir skref…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877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Starfsemin er ráðandi þáttur og stýrir </a:t>
            </a:r>
            <a:r>
              <a:rPr lang="is-IS" err="1"/>
              <a:t>mönnunarþörf</a:t>
            </a:r>
            <a:r>
              <a:rPr lang="is-IS"/>
              <a:t>. Greining ganga er þar lykilatriði. </a:t>
            </a:r>
          </a:p>
          <a:p>
            <a:r>
              <a:rPr lang="is-IS"/>
              <a:t>Stjórnendur þurfa að greina gögnin vel,  fara með opnum huga í umbótasamtal og þurfa að varast að vera búin/n að gefa sér niðurstöðu </a:t>
            </a:r>
            <a:r>
              <a:rPr lang="is-IS" err="1"/>
              <a:t>fyrirfram</a:t>
            </a:r>
            <a:r>
              <a:rPr lang="is-IS"/>
              <a:t>. </a:t>
            </a:r>
          </a:p>
          <a:p>
            <a:r>
              <a:rPr lang="is-IS"/>
              <a:t>Leiðarljós starfseminnar eiga alltaf að vera ÖRYGGI, HEILSA  og JAFNVÆGI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39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Þegar þarfir starfseminnar hafa verið metnar þarf að huga að því að allir í starfsmannahópnum hafi jafna möguleika og hafi jafnan aðgang að vaktahvata og vægi vinnuskyldustunda að teknu tilliti til þarfa starfseminnar. </a:t>
            </a:r>
          </a:p>
          <a:p>
            <a:r>
              <a:rPr lang="is-IS"/>
              <a:t>Mikilvægt er að endurskoða allar vaktarúllur og/eða sérsamninga sem gerðir hafa verið við einstaka starfsmenn, með hagsmuni starfsmannahópsins að leiðarljósi.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441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Þegar leiðarljósin ÖRYGGI, HEILSA og JAFNVÆGI eru uppfyllt sem og jafnræði í starfsmannahópnum, er hægt að koma til móts við þarfir einstakra starfsmanna. </a:t>
            </a:r>
          </a:p>
          <a:p>
            <a:endParaRPr lang="is-IS"/>
          </a:p>
          <a:p>
            <a:r>
              <a:rPr lang="is-IS"/>
              <a:t>Gert er ráð fyrir að við gildistöku betri vinnutíma í vaktavinnu verði komin kerfisvirkni sem hjálpar starfsfólki að leggja fram óskir m.t.t. starfseminnar og jafnræði starfsmannahópsins sem og stjórnendum við að gera vaktaskýrslur sem taka mið af því. </a:t>
            </a:r>
          </a:p>
          <a:p>
            <a:endParaRPr lang="is-IS"/>
          </a:p>
          <a:p>
            <a:r>
              <a:rPr lang="is-IS"/>
              <a:t>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445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z="1200"/>
              <a:t>Ef við drögum þetta saman þá er það starfsemin og jafnræði í starfsmannahópi sem ráða för!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5412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>
                <a:cs typeface="Calibri"/>
              </a:rPr>
              <a:t>Allar nánari upplýsingar má finna á </a:t>
            </a:r>
            <a:r>
              <a:rPr lang="is-IS">
                <a:cs typeface="Calibri"/>
                <a:hlinkClick r:id="rId3"/>
              </a:rPr>
              <a:t>www.betrivinnutimi.is</a:t>
            </a:r>
            <a:r>
              <a:rPr lang="is-IS">
                <a:cs typeface="Calibri"/>
              </a:rPr>
              <a:t> </a:t>
            </a:r>
            <a:endParaRPr lang="is-IS"/>
          </a:p>
          <a:p>
            <a:endParaRPr lang="is-IS"/>
          </a:p>
          <a:p>
            <a:r>
              <a:rPr lang="is-IS"/>
              <a:t>TAKK fyrir!</a:t>
            </a:r>
            <a:endParaRPr lang="is-IS">
              <a:cs typeface="Calibri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698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vaktavinna/ferli-innleiding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etrivinnutimi.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234" y="2501134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5078866" cy="20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3000" b="0" noProof="1">
                <a:latin typeface="FiraGO SemiBold"/>
              </a:rPr>
              <a:t>Ráðleggingar vegna innleiðingar og forgangsröðun hagsmunahópa</a:t>
            </a:r>
            <a:endParaRPr lang="en-IS" sz="30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9671247-118B-4101-B2FF-E028165BA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73" y="427037"/>
            <a:ext cx="7308242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Ráðleggingar</a:t>
            </a:r>
          </a:p>
          <a:p>
            <a:r>
              <a:rPr lang="is-IS">
                <a:solidFill>
                  <a:srgbClr val="60986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innleiðingar – skref fyrir skref</a:t>
            </a:r>
            <a:endParaRPr lang="is-IS">
              <a:solidFill>
                <a:srgbClr val="60986E"/>
              </a:solidFill>
            </a:endParaRPr>
          </a:p>
          <a:p>
            <a:endParaRPr lang="is-IS"/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E90C45E3-0186-4CA6-961A-17062E049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155" y="1838325"/>
            <a:ext cx="6716899" cy="4592638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is-IS" sz="1800" b="1">
                <a:latin typeface="FiraGO Book"/>
              </a:rPr>
              <a:t>Greining gagna – lykillinn</a:t>
            </a:r>
            <a:endParaRPr lang="is-IS" sz="1800" b="1"/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/>
              <a:t>Greina skref fyrir skref </a:t>
            </a:r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/>
              <a:t>Skrifa niður og skrásetja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s-IS" sz="1800" b="1"/>
              <a:t>Umbótasamtal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/>
              <a:t>Fara með opnum hug í samtalið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/>
              <a:t>Leggja fram greiningar á starfsemi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s-IS" sz="1800" b="1"/>
              <a:t>Niðurstaða eftir greiningu og umbótasamtal – forgangsröðun hagsmunahópa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>
                <a:latin typeface="FiraGO Book"/>
              </a:rPr>
              <a:t>Starfsemin nr. 1 </a:t>
            </a:r>
            <a:br>
              <a:rPr lang="is-IS">
                <a:latin typeface="FiraGO Book"/>
              </a:rPr>
            </a:br>
            <a:r>
              <a:rPr lang="is-IS">
                <a:latin typeface="FiraGO Book"/>
              </a:rPr>
              <a:t>Sveiflur í starfsemi stýra </a:t>
            </a:r>
            <a:r>
              <a:rPr lang="is-IS" err="1">
                <a:latin typeface="FiraGO Book"/>
              </a:rPr>
              <a:t>mönnunarþörf</a:t>
            </a:r>
            <a:endParaRPr lang="is-IS">
              <a:latin typeface="FiraGO Book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>
                <a:latin typeface="FiraGO Book"/>
              </a:rPr>
              <a:t>Starfsmannahópurinn nr. 2 </a:t>
            </a:r>
            <a:br>
              <a:rPr lang="is-IS">
                <a:latin typeface="FiraGO Book"/>
              </a:rPr>
            </a:br>
            <a:r>
              <a:rPr lang="is-IS">
                <a:latin typeface="FiraGO Book"/>
              </a:rPr>
              <a:t>Jafnræði m.t.t. vaktahvata og vægi vinnuskyldustunda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>
                <a:latin typeface="FiraGO Book"/>
              </a:rPr>
              <a:t>Þarfir einstaklinga nr. 3 </a:t>
            </a:r>
            <a:br>
              <a:rPr lang="is-IS">
                <a:latin typeface="FiraGO Book"/>
              </a:rPr>
            </a:br>
            <a:r>
              <a:rPr lang="is-IS">
                <a:latin typeface="FiraGO Book"/>
              </a:rPr>
              <a:t>Að uppfylltum skilyrðum 1 og 2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s-I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s-IS" sz="1600"/>
          </a:p>
        </p:txBody>
      </p:sp>
      <p:pic>
        <p:nvPicPr>
          <p:cNvPr id="4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C22274F-4E63-4FC2-AA40-F3078324E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3" y="1503759"/>
            <a:ext cx="4374356" cy="43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Forgangsröðun hagsmunahópa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554530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1. Starfsemin = </a:t>
            </a:r>
            <a:r>
              <a:rPr lang="is-IS" err="1">
                <a:solidFill>
                  <a:schemeClr val="tx1"/>
                </a:solidFill>
              </a:rPr>
              <a:t>mönnunarþörf</a:t>
            </a:r>
            <a:endParaRPr lang="is-IS">
              <a:solidFill>
                <a:schemeClr val="tx1"/>
              </a:solidFill>
            </a:endParaRP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598489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arammi 2">
            <a:extLst>
              <a:ext uri="{FF2B5EF4-FFF2-40B4-BE49-F238E27FC236}">
                <a16:creationId xmlns:a16="http://schemas.microsoft.com/office/drawing/2014/main" id="{8ABCC09E-F270-4761-AFB8-EBEB8FF8562C}"/>
              </a:ext>
            </a:extLst>
          </p:cNvPr>
          <p:cNvSpPr txBox="1"/>
          <p:nvPr/>
        </p:nvSpPr>
        <p:spPr>
          <a:xfrm>
            <a:off x="7831156" y="433574"/>
            <a:ext cx="422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Starfsemin og þörf á </a:t>
            </a:r>
            <a:r>
              <a:rPr lang="is-IS" sz="2800" err="1"/>
              <a:t>mönnun</a:t>
            </a:r>
            <a:r>
              <a:rPr lang="is-IS" sz="2800"/>
              <a:t> er ráðandi þáttur </a:t>
            </a:r>
          </a:p>
        </p:txBody>
      </p:sp>
      <p:sp>
        <p:nvSpPr>
          <p:cNvPr id="5" name="Textarammi 4">
            <a:extLst>
              <a:ext uri="{FF2B5EF4-FFF2-40B4-BE49-F238E27FC236}">
                <a16:creationId xmlns:a16="http://schemas.microsoft.com/office/drawing/2014/main" id="{836F1399-41C8-4265-A7DE-82369DF89529}"/>
              </a:ext>
            </a:extLst>
          </p:cNvPr>
          <p:cNvSpPr txBox="1"/>
          <p:nvPr/>
        </p:nvSpPr>
        <p:spPr>
          <a:xfrm>
            <a:off x="9210675" y="1658433"/>
            <a:ext cx="263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Greining gagna lykilatriði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3FD11121-82A8-42A6-8801-9AB39DBBE15C}"/>
              </a:ext>
            </a:extLst>
          </p:cNvPr>
          <p:cNvSpPr txBox="1"/>
          <p:nvPr/>
        </p:nvSpPr>
        <p:spPr>
          <a:xfrm>
            <a:off x="9048432" y="2760182"/>
            <a:ext cx="304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Forðast að vera búin/n að gefa sér niðurstöðu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F88A8804-102C-41E6-BA3F-C0A3D989E997}"/>
              </a:ext>
            </a:extLst>
          </p:cNvPr>
          <p:cNvSpPr txBox="1"/>
          <p:nvPr/>
        </p:nvSpPr>
        <p:spPr>
          <a:xfrm>
            <a:off x="9060338" y="3861931"/>
            <a:ext cx="302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Fara í umbótasamtalið með opnum hug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4C19968A-665B-416F-9A49-1A71DD592D81}"/>
              </a:ext>
            </a:extLst>
          </p:cNvPr>
          <p:cNvSpPr txBox="1"/>
          <p:nvPr/>
        </p:nvSpPr>
        <p:spPr>
          <a:xfrm>
            <a:off x="8428565" y="5153724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EDC28-46D5-4D52-845E-F7424081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246" y="5616379"/>
            <a:ext cx="1306858" cy="113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B46B4-B70B-4240-939C-4BC7D7BD16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84"/>
          <a:stretch/>
        </p:blipFill>
        <p:spPr>
          <a:xfrm>
            <a:off x="9849631" y="5665090"/>
            <a:ext cx="113106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5978E-9198-435B-8A69-8087D7793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997" y="5665090"/>
            <a:ext cx="113106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2. Starfsmannahópurinn = jafnræði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262190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arammi 4">
            <a:extLst>
              <a:ext uri="{FF2B5EF4-FFF2-40B4-BE49-F238E27FC236}">
                <a16:creationId xmlns:a16="http://schemas.microsoft.com/office/drawing/2014/main" id="{35263830-91AF-490E-9A1E-84551D164075}"/>
              </a:ext>
            </a:extLst>
          </p:cNvPr>
          <p:cNvSpPr txBox="1"/>
          <p:nvPr/>
        </p:nvSpPr>
        <p:spPr>
          <a:xfrm>
            <a:off x="8569638" y="433574"/>
            <a:ext cx="336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Jafnir möguleikar allra í starfsmannahópi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AFD799FF-8716-48A0-A39B-816642C4BEA7}"/>
              </a:ext>
            </a:extLst>
          </p:cNvPr>
          <p:cNvSpPr txBox="1"/>
          <p:nvPr/>
        </p:nvSpPr>
        <p:spPr>
          <a:xfrm>
            <a:off x="7929052" y="1845792"/>
            <a:ext cx="426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Endurskoða allar vaktarúllur með hagsmuni starfsmannahópsins að leiðarljósi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CAC8C251-54EA-4FAF-ACDA-15A09A0290FA}"/>
              </a:ext>
            </a:extLst>
          </p:cNvPr>
          <p:cNvSpPr txBox="1"/>
          <p:nvPr/>
        </p:nvSpPr>
        <p:spPr>
          <a:xfrm>
            <a:off x="9750690" y="3504232"/>
            <a:ext cx="23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vaktahvata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F0EB0C96-D902-444A-9918-8085AAFEE9E7}"/>
              </a:ext>
            </a:extLst>
          </p:cNvPr>
          <p:cNvSpPr txBox="1"/>
          <p:nvPr/>
        </p:nvSpPr>
        <p:spPr>
          <a:xfrm>
            <a:off x="8926842" y="4874480"/>
            <a:ext cx="315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vægi vinnuskyldustunda</a:t>
            </a: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E3888BD7-1A8E-4D86-A0C8-54B5E058D598}"/>
              </a:ext>
            </a:extLst>
          </p:cNvPr>
          <p:cNvSpPr txBox="1"/>
          <p:nvPr/>
        </p:nvSpPr>
        <p:spPr>
          <a:xfrm>
            <a:off x="7856305" y="6132146"/>
            <a:ext cx="433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Jafnræði í starfsmannahópi</a:t>
            </a:r>
          </a:p>
        </p:txBody>
      </p:sp>
    </p:spTree>
    <p:extLst>
      <p:ext uri="{BB962C8B-B14F-4D97-AF65-F5344CB8AC3E}">
        <p14:creationId xmlns:p14="http://schemas.microsoft.com/office/powerpoint/2010/main" val="314698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604" y="483871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3. Hagsmunir einstaklinga í starfsmannahópi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781809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arammi 7">
            <a:extLst>
              <a:ext uri="{FF2B5EF4-FFF2-40B4-BE49-F238E27FC236}">
                <a16:creationId xmlns:a16="http://schemas.microsoft.com/office/drawing/2014/main" id="{35ADC624-6472-4C82-9D9D-EA22077BA9F6}"/>
              </a:ext>
            </a:extLst>
          </p:cNvPr>
          <p:cNvSpPr txBox="1"/>
          <p:nvPr/>
        </p:nvSpPr>
        <p:spPr>
          <a:xfrm>
            <a:off x="8837734" y="4412340"/>
            <a:ext cx="3200328" cy="122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Kerfisvirkni til að hjálpa einstaklingum að leggja fram óskir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18EAE698-92A9-436C-AFF3-5A7701D162F7}"/>
              </a:ext>
            </a:extLst>
          </p:cNvPr>
          <p:cNvSpPr txBox="1"/>
          <p:nvPr/>
        </p:nvSpPr>
        <p:spPr>
          <a:xfrm>
            <a:off x="9474315" y="2462696"/>
            <a:ext cx="256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Jafnræði starfsfólks</a:t>
            </a: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59DF3CEF-0CC8-49D3-8D53-B5D5F6E64C70}"/>
              </a:ext>
            </a:extLst>
          </p:cNvPr>
          <p:cNvSpPr txBox="1"/>
          <p:nvPr/>
        </p:nvSpPr>
        <p:spPr>
          <a:xfrm>
            <a:off x="8183108" y="5765906"/>
            <a:ext cx="3854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Starfsemin og jafnræði í starfsmannahópi ráða för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D3D6E7EC-DEB2-4D46-BAD9-AD33C7117210}"/>
              </a:ext>
            </a:extLst>
          </p:cNvPr>
          <p:cNvSpPr txBox="1"/>
          <p:nvPr/>
        </p:nvSpPr>
        <p:spPr>
          <a:xfrm>
            <a:off x="8636753" y="3103874"/>
            <a:ext cx="3555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Hægt að koma til móts við starfsfólk ef ofangreint er uppfyllt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50176-A3AB-46BD-845B-7841C91B1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246" y="1167672"/>
            <a:ext cx="1306858" cy="1138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DEC83-D5C6-4247-81D2-C15CDC3F92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84"/>
          <a:stretch/>
        </p:blipFill>
        <p:spPr>
          <a:xfrm>
            <a:off x="9849631" y="1216383"/>
            <a:ext cx="1131065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54E69-B6DB-4283-96FC-D7C81BBED1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997" y="1216383"/>
            <a:ext cx="1131065" cy="1066800"/>
          </a:xfrm>
          <a:prstGeom prst="rect">
            <a:avLst/>
          </a:prstGeom>
        </p:spPr>
      </p:pic>
      <p:sp>
        <p:nvSpPr>
          <p:cNvPr id="15" name="Textarammi 8">
            <a:extLst>
              <a:ext uri="{FF2B5EF4-FFF2-40B4-BE49-F238E27FC236}">
                <a16:creationId xmlns:a16="http://schemas.microsoft.com/office/drawing/2014/main" id="{1B981E95-B006-446E-A35D-F36403B55A19}"/>
              </a:ext>
            </a:extLst>
          </p:cNvPr>
          <p:cNvSpPr txBox="1"/>
          <p:nvPr/>
        </p:nvSpPr>
        <p:spPr>
          <a:xfrm>
            <a:off x="8427778" y="690618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4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Forgangsröðun hagsmunahópa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2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35" y="670727"/>
            <a:ext cx="6355093" cy="6355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FD06F-3B82-4E9A-95E5-E15E2A555AD8}"/>
              </a:ext>
            </a:extLst>
          </p:cNvPr>
          <p:cNvSpPr txBox="1"/>
          <p:nvPr/>
        </p:nvSpPr>
        <p:spPr>
          <a:xfrm>
            <a:off x="886522" y="2587083"/>
            <a:ext cx="523363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032742"/>
                </a:solidFill>
                <a:cs typeface="Calibri"/>
              </a:rPr>
              <a:t>Allar </a:t>
            </a:r>
            <a:r>
              <a:rPr lang="en-GB" sz="2800" err="1">
                <a:solidFill>
                  <a:srgbClr val="032742"/>
                </a:solidFill>
                <a:cs typeface="Calibri"/>
              </a:rPr>
              <a:t>nánari</a:t>
            </a:r>
            <a:r>
              <a:rPr lang="en-GB" sz="2800">
                <a:solidFill>
                  <a:srgbClr val="032742"/>
                </a:solidFill>
                <a:cs typeface="Calibri"/>
              </a:rPr>
              <a:t> </a:t>
            </a:r>
            <a:r>
              <a:rPr lang="en-GB" sz="2800" err="1">
                <a:solidFill>
                  <a:srgbClr val="032742"/>
                </a:solidFill>
                <a:cs typeface="Calibri"/>
              </a:rPr>
              <a:t>upplýsingar</a:t>
            </a:r>
            <a:r>
              <a:rPr lang="en-GB" sz="2800">
                <a:solidFill>
                  <a:srgbClr val="032742"/>
                </a:solidFill>
                <a:cs typeface="Calibri"/>
              </a:rPr>
              <a:t> </a:t>
            </a:r>
            <a:r>
              <a:rPr lang="en-GB" sz="2800" err="1">
                <a:solidFill>
                  <a:srgbClr val="032742"/>
                </a:solidFill>
                <a:cs typeface="Calibri"/>
              </a:rPr>
              <a:t>eru</a:t>
            </a:r>
            <a:r>
              <a:rPr lang="en-GB" sz="2800">
                <a:solidFill>
                  <a:srgbClr val="032742"/>
                </a:solidFill>
                <a:cs typeface="Calibri"/>
              </a:rPr>
              <a:t> á</a:t>
            </a:r>
          </a:p>
          <a:p>
            <a:r>
              <a:rPr lang="en-GB" sz="2800">
                <a:solidFill>
                  <a:srgbClr val="032742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r>
              <a:rPr lang="en-GB" sz="2800">
                <a:solidFill>
                  <a:srgbClr val="032742"/>
                </a:solidFill>
                <a:cs typeface="Calibri"/>
              </a:rPr>
              <a:t> </a:t>
            </a:r>
            <a:endParaRPr lang="en-GB">
              <a:solidFill>
                <a:srgbClr val="03274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2782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179DC-FD79-4679-94EB-C3435903D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36bab-dc0a-4432-b245-68a21579025f"/>
    <ds:schemaRef ds:uri="3a3e3c52-78ac-497f-93ea-854a23b37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http://purl.org/dc/elements/1.1/"/>
    <ds:schemaRef ds:uri="http://schemas.microsoft.com/office/2006/metadata/properties"/>
    <ds:schemaRef ds:uri="3a3e3c52-78ac-497f-93ea-854a23b373e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136bab-dc0a-4432-b245-68a21579025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0</TotalTime>
  <Words>729</Words>
  <Application>Microsoft Office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FiraGO Book</vt:lpstr>
      <vt:lpstr>FiraGO SemiBold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Dagný Aradóttir Pind</cp:lastModifiedBy>
  <cp:revision>1</cp:revision>
  <dcterms:created xsi:type="dcterms:W3CDTF">2020-10-30T12:19:32Z</dcterms:created>
  <dcterms:modified xsi:type="dcterms:W3CDTF">2020-11-27T09:58:14Z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